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61DF-6388-450E-A557-7616E07925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DEB167-352A-412C-9A2E-A087AC2E1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8BA796-BF22-475D-8788-8BDBE9BFFF55}"/>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5" name="Footer Placeholder 4">
            <a:extLst>
              <a:ext uri="{FF2B5EF4-FFF2-40B4-BE49-F238E27FC236}">
                <a16:creationId xmlns:a16="http://schemas.microsoft.com/office/drawing/2014/main" id="{BAD58E34-4552-4D5D-A77B-055FD1A5C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F66DE-4354-4934-B82B-3AAD49DB3AC6}"/>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799434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33FC-FD71-4047-B7D4-41E990E878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FFE38-86DF-458D-8F7C-1DD986324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A219F-D942-42AC-922F-E0FFD1EC07FB}"/>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5" name="Footer Placeholder 4">
            <a:extLst>
              <a:ext uri="{FF2B5EF4-FFF2-40B4-BE49-F238E27FC236}">
                <a16:creationId xmlns:a16="http://schemas.microsoft.com/office/drawing/2014/main" id="{9F79CEB6-DD5A-426F-ABCE-9B5C6BAF8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CF3CD-9C4F-4882-9AEF-38E82C233E33}"/>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315751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CB5D1-E19B-4754-ACC3-F3F8E9A9F6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D8765A-A34A-46A1-9D8E-DBEF23D4C9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A56C4-BEAE-483E-9FF2-37F309001885}"/>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5" name="Footer Placeholder 4">
            <a:extLst>
              <a:ext uri="{FF2B5EF4-FFF2-40B4-BE49-F238E27FC236}">
                <a16:creationId xmlns:a16="http://schemas.microsoft.com/office/drawing/2014/main" id="{B944936E-420E-4D3E-905E-46CE1FF51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6A8CF-DB91-4F03-A21F-764AE806DF96}"/>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361314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C84D-E5D5-43B5-8A93-05661B950F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61411-650A-4AC7-9D28-6EC0F834A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2AC35-0E5D-4C75-A593-66AA62BDDD85}"/>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5" name="Footer Placeholder 4">
            <a:extLst>
              <a:ext uri="{FF2B5EF4-FFF2-40B4-BE49-F238E27FC236}">
                <a16:creationId xmlns:a16="http://schemas.microsoft.com/office/drawing/2014/main" id="{959191FC-4202-4F8B-96F4-0A328367D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3FC29-3493-4A36-B5DE-A95004875951}"/>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117025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7F4C-04A2-47B0-8781-FAD980669E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B5C55-1A6C-4F67-A721-2441ECA9C5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66F287-1F3C-4E3F-8D73-16F1169B294D}"/>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5" name="Footer Placeholder 4">
            <a:extLst>
              <a:ext uri="{FF2B5EF4-FFF2-40B4-BE49-F238E27FC236}">
                <a16:creationId xmlns:a16="http://schemas.microsoft.com/office/drawing/2014/main" id="{A72C3A4F-7E5D-446C-899F-EADF39887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3AECD-FF3B-4B76-98D2-4279478ABC10}"/>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314677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324E-9794-49AB-9ADB-B2CD9C3D0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604144-9D54-450D-A54C-E5F52BFE6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C74DCA-C918-400C-A8A9-B2354BD88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676C21-EB65-4E42-BA10-4A5753E884A7}"/>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6" name="Footer Placeholder 5">
            <a:extLst>
              <a:ext uri="{FF2B5EF4-FFF2-40B4-BE49-F238E27FC236}">
                <a16:creationId xmlns:a16="http://schemas.microsoft.com/office/drawing/2014/main" id="{1C6D07E3-0939-486A-8BF0-EAADD0323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89CD3-66BA-4F00-A8C8-6081DF11A49D}"/>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21270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B433-AC3C-4FBE-9FF9-95B4587E03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EB4873-BFAE-4E2D-A245-ED0EF9688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0BE5B-F8E2-4C7D-8AB8-39117D63FA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0C97B5-AE1D-4999-B100-5D557F837A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C8ED6-DBAE-4C87-B541-863C105BBE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6F5407-EF6A-4FAB-9E48-E4F59D39EA96}"/>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8" name="Footer Placeholder 7">
            <a:extLst>
              <a:ext uri="{FF2B5EF4-FFF2-40B4-BE49-F238E27FC236}">
                <a16:creationId xmlns:a16="http://schemas.microsoft.com/office/drawing/2014/main" id="{7A21DB0B-3AD2-48A9-8AEA-72F5D56C8A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696FA2-BA38-4451-AF08-BFE97BA58372}"/>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396653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667F-7071-44B6-A275-7230E61888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CDA4BA-0D9B-4604-A71F-249B0600DC66}"/>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4" name="Footer Placeholder 3">
            <a:extLst>
              <a:ext uri="{FF2B5EF4-FFF2-40B4-BE49-F238E27FC236}">
                <a16:creationId xmlns:a16="http://schemas.microsoft.com/office/drawing/2014/main" id="{6AE82979-1B7D-446F-A354-F0BB7D6113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7DFC4A-2245-44F8-BEBE-7EE86340A814}"/>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354329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30084-2886-4706-B011-ECF651AA25C4}"/>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3" name="Footer Placeholder 2">
            <a:extLst>
              <a:ext uri="{FF2B5EF4-FFF2-40B4-BE49-F238E27FC236}">
                <a16:creationId xmlns:a16="http://schemas.microsoft.com/office/drawing/2014/main" id="{932C4936-642C-4970-A494-C3D2F2F953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0C3200-1D27-42DF-A5F8-38CBF51513C6}"/>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162235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E4E0-4E17-46C3-98CD-1993E6946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3D48C1-12DD-40BD-B707-25A3D263B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8496AB-D46D-4669-A4C8-5571AAB6C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D4226-67E0-4250-8EBC-C5E593CD17B4}"/>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6" name="Footer Placeholder 5">
            <a:extLst>
              <a:ext uri="{FF2B5EF4-FFF2-40B4-BE49-F238E27FC236}">
                <a16:creationId xmlns:a16="http://schemas.microsoft.com/office/drawing/2014/main" id="{AA51F345-6320-459D-9660-2DED4746A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6C881-2D32-430E-8A35-D71598A5D30B}"/>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48400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1106-7922-4BC6-A1E7-49B9DF4FC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1A3321-0004-4E64-9981-00D9D4D62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C9E57B-F1C4-4FEE-B07A-35D338207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1EABB-8757-4CC5-95D9-3B049E861CB6}"/>
              </a:ext>
            </a:extLst>
          </p:cNvPr>
          <p:cNvSpPr>
            <a:spLocks noGrp="1"/>
          </p:cNvSpPr>
          <p:nvPr>
            <p:ph type="dt" sz="half" idx="10"/>
          </p:nvPr>
        </p:nvSpPr>
        <p:spPr/>
        <p:txBody>
          <a:bodyPr/>
          <a:lstStyle/>
          <a:p>
            <a:fld id="{A2940716-2716-4683-A20D-7ADBFCC2EEC2}" type="datetimeFigureOut">
              <a:rPr lang="en-US" smtClean="0"/>
              <a:t>3/3/2022</a:t>
            </a:fld>
            <a:endParaRPr lang="en-US"/>
          </a:p>
        </p:txBody>
      </p:sp>
      <p:sp>
        <p:nvSpPr>
          <p:cNvPr id="6" name="Footer Placeholder 5">
            <a:extLst>
              <a:ext uri="{FF2B5EF4-FFF2-40B4-BE49-F238E27FC236}">
                <a16:creationId xmlns:a16="http://schemas.microsoft.com/office/drawing/2014/main" id="{90340E1F-D2B0-451D-A843-BA6874838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CD317-7E51-4CF1-8D0B-3AF9573DCAE9}"/>
              </a:ext>
            </a:extLst>
          </p:cNvPr>
          <p:cNvSpPr>
            <a:spLocks noGrp="1"/>
          </p:cNvSpPr>
          <p:nvPr>
            <p:ph type="sldNum" sz="quarter" idx="12"/>
          </p:nvPr>
        </p:nvSpPr>
        <p:spPr/>
        <p:txBody>
          <a:bodyPr/>
          <a:lstStyle/>
          <a:p>
            <a:fld id="{E3BE06A6-0BEE-42F3-96D5-47684BE3821A}" type="slidenum">
              <a:rPr lang="en-US" smtClean="0"/>
              <a:t>‹#›</a:t>
            </a:fld>
            <a:endParaRPr lang="en-US"/>
          </a:p>
        </p:txBody>
      </p:sp>
    </p:spTree>
    <p:extLst>
      <p:ext uri="{BB962C8B-B14F-4D97-AF65-F5344CB8AC3E}">
        <p14:creationId xmlns:p14="http://schemas.microsoft.com/office/powerpoint/2010/main" val="52915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741F9-D235-42ED-8DDB-DA5FCA32F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006F37-6840-4636-BC32-5BC28D1E0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BE37F-3A3D-4B4F-BA33-A0E55CA2B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40716-2716-4683-A20D-7ADBFCC2EEC2}" type="datetimeFigureOut">
              <a:rPr lang="en-US" smtClean="0"/>
              <a:t>3/3/2022</a:t>
            </a:fld>
            <a:endParaRPr lang="en-US"/>
          </a:p>
        </p:txBody>
      </p:sp>
      <p:sp>
        <p:nvSpPr>
          <p:cNvPr id="5" name="Footer Placeholder 4">
            <a:extLst>
              <a:ext uri="{FF2B5EF4-FFF2-40B4-BE49-F238E27FC236}">
                <a16:creationId xmlns:a16="http://schemas.microsoft.com/office/drawing/2014/main" id="{922A04E9-9C20-4233-BE01-ED715E107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09852C-0043-4137-8EE5-6031DF7053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E06A6-0BEE-42F3-96D5-47684BE3821A}" type="slidenum">
              <a:rPr lang="en-US" smtClean="0"/>
              <a:t>‹#›</a:t>
            </a:fld>
            <a:endParaRPr lang="en-US"/>
          </a:p>
        </p:txBody>
      </p:sp>
    </p:spTree>
    <p:extLst>
      <p:ext uri="{BB962C8B-B14F-4D97-AF65-F5344CB8AC3E}">
        <p14:creationId xmlns:p14="http://schemas.microsoft.com/office/powerpoint/2010/main" val="138157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4DB0-D769-4A5E-B185-136E8D9B6447}"/>
              </a:ext>
            </a:extLst>
          </p:cNvPr>
          <p:cNvSpPr>
            <a:spLocks noGrp="1"/>
          </p:cNvSpPr>
          <p:nvPr>
            <p:ph type="ctrTitle"/>
          </p:nvPr>
        </p:nvSpPr>
        <p:spPr/>
        <p:txBody>
          <a:bodyPr/>
          <a:lstStyle/>
          <a:p>
            <a:r>
              <a:rPr lang="en-US" dirty="0"/>
              <a:t>RF Power Amplifier Design</a:t>
            </a:r>
          </a:p>
        </p:txBody>
      </p:sp>
    </p:spTree>
    <p:extLst>
      <p:ext uri="{BB962C8B-B14F-4D97-AF65-F5344CB8AC3E}">
        <p14:creationId xmlns:p14="http://schemas.microsoft.com/office/powerpoint/2010/main" val="20309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7F4B-CC09-4689-8B83-3D041A00487D}"/>
              </a:ext>
            </a:extLst>
          </p:cNvPr>
          <p:cNvSpPr>
            <a:spLocks noGrp="1"/>
          </p:cNvSpPr>
          <p:nvPr>
            <p:ph type="title"/>
          </p:nvPr>
        </p:nvSpPr>
        <p:spPr/>
        <p:txBody>
          <a:bodyPr/>
          <a:lstStyle/>
          <a:p>
            <a:r>
              <a:rPr lang="en-US" dirty="0" err="1"/>
              <a:t>Introdution</a:t>
            </a:r>
            <a:endParaRPr lang="en-US" dirty="0"/>
          </a:p>
        </p:txBody>
      </p:sp>
      <p:sp>
        <p:nvSpPr>
          <p:cNvPr id="3" name="Content Placeholder 2">
            <a:extLst>
              <a:ext uri="{FF2B5EF4-FFF2-40B4-BE49-F238E27FC236}">
                <a16:creationId xmlns:a16="http://schemas.microsoft.com/office/drawing/2014/main" id="{8EA3BC23-C0D8-438F-9033-1CE5144C72C5}"/>
              </a:ext>
            </a:extLst>
          </p:cNvPr>
          <p:cNvSpPr>
            <a:spLocks noGrp="1"/>
          </p:cNvSpPr>
          <p:nvPr>
            <p:ph idx="1"/>
          </p:nvPr>
        </p:nvSpPr>
        <p:spPr/>
        <p:txBody>
          <a:bodyPr/>
          <a:lstStyle/>
          <a:p>
            <a:r>
              <a:rPr lang="en-US" dirty="0"/>
              <a:t>We were to design a power amplifier that was able to convert low power frequency signals to high power frequency signals.</a:t>
            </a:r>
          </a:p>
          <a:p>
            <a:r>
              <a:rPr lang="en-US" dirty="0"/>
              <a:t>We decided to go with rf power amplifiers.</a:t>
            </a:r>
          </a:p>
          <a:p>
            <a:r>
              <a:rPr lang="en-US" dirty="0"/>
              <a:t>We designed a unidirectional rf power amplifier as shown below.</a:t>
            </a:r>
          </a:p>
        </p:txBody>
      </p:sp>
    </p:spTree>
    <p:extLst>
      <p:ext uri="{BB962C8B-B14F-4D97-AF65-F5344CB8AC3E}">
        <p14:creationId xmlns:p14="http://schemas.microsoft.com/office/powerpoint/2010/main" val="24242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2EEF-9EB7-49DE-AD41-B4EC800F5F92}"/>
              </a:ext>
            </a:extLst>
          </p:cNvPr>
          <p:cNvSpPr>
            <a:spLocks noGrp="1"/>
          </p:cNvSpPr>
          <p:nvPr>
            <p:ph type="title"/>
          </p:nvPr>
        </p:nvSpPr>
        <p:spPr/>
        <p:txBody>
          <a:bodyPr/>
          <a:lstStyle/>
          <a:p>
            <a:r>
              <a:rPr lang="en-US" dirty="0"/>
              <a:t>Design </a:t>
            </a:r>
          </a:p>
        </p:txBody>
      </p:sp>
      <p:pic>
        <p:nvPicPr>
          <p:cNvPr id="5" name="Content Placeholder 4">
            <a:extLst>
              <a:ext uri="{FF2B5EF4-FFF2-40B4-BE49-F238E27FC236}">
                <a16:creationId xmlns:a16="http://schemas.microsoft.com/office/drawing/2014/main" id="{DA1DE837-4F2A-44A5-B667-6872F58C4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909" y="1262993"/>
            <a:ext cx="9396548" cy="5285558"/>
          </a:xfrm>
        </p:spPr>
      </p:pic>
    </p:spTree>
    <p:extLst>
      <p:ext uri="{BB962C8B-B14F-4D97-AF65-F5344CB8AC3E}">
        <p14:creationId xmlns:p14="http://schemas.microsoft.com/office/powerpoint/2010/main" val="58448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43C0A-19E5-4437-B237-D5F0E477C66E}"/>
              </a:ext>
            </a:extLst>
          </p:cNvPr>
          <p:cNvSpPr>
            <a:spLocks noGrp="1"/>
          </p:cNvSpPr>
          <p:nvPr>
            <p:ph idx="1"/>
          </p:nvPr>
        </p:nvSpPr>
        <p:spPr/>
        <p:txBody>
          <a:bodyPr/>
          <a:lstStyle/>
          <a:p>
            <a:r>
              <a:rPr lang="en-US" dirty="0"/>
              <a:t>The amplifier above is supposed to have a gain of around 15-20dB</a:t>
            </a:r>
          </a:p>
          <a:p>
            <a:r>
              <a:rPr lang="en-US" dirty="0"/>
              <a:t>We were able to successfully simulate the circuit and the results were as shown.</a:t>
            </a:r>
          </a:p>
        </p:txBody>
      </p:sp>
    </p:spTree>
    <p:extLst>
      <p:ext uri="{BB962C8B-B14F-4D97-AF65-F5344CB8AC3E}">
        <p14:creationId xmlns:p14="http://schemas.microsoft.com/office/powerpoint/2010/main" val="258691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303B-F4F2-4E7C-A915-E585E6F08C7C}"/>
              </a:ext>
            </a:extLst>
          </p:cNvPr>
          <p:cNvSpPr>
            <a:spLocks noGrp="1"/>
          </p:cNvSpPr>
          <p:nvPr>
            <p:ph type="title"/>
          </p:nvPr>
        </p:nvSpPr>
        <p:spPr>
          <a:xfrm>
            <a:off x="515983" y="157888"/>
            <a:ext cx="10515600" cy="523149"/>
          </a:xfrm>
        </p:spPr>
        <p:txBody>
          <a:bodyPr>
            <a:normAutofit fontScale="90000"/>
          </a:bodyPr>
          <a:lstStyle/>
          <a:p>
            <a:r>
              <a:rPr lang="en-US" dirty="0"/>
              <a:t>Simulation results</a:t>
            </a:r>
          </a:p>
        </p:txBody>
      </p:sp>
      <p:pic>
        <p:nvPicPr>
          <p:cNvPr id="8" name="Content Placeholder 4">
            <a:extLst>
              <a:ext uri="{FF2B5EF4-FFF2-40B4-BE49-F238E27FC236}">
                <a16:creationId xmlns:a16="http://schemas.microsoft.com/office/drawing/2014/main" id="{92B363BB-76F1-4C3D-99DB-13BF1B6183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83" y="689996"/>
            <a:ext cx="11566234" cy="6168004"/>
          </a:xfrm>
        </p:spPr>
      </p:pic>
    </p:spTree>
    <p:extLst>
      <p:ext uri="{BB962C8B-B14F-4D97-AF65-F5344CB8AC3E}">
        <p14:creationId xmlns:p14="http://schemas.microsoft.com/office/powerpoint/2010/main" val="207204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A797883-6936-45C8-B67E-952C88A8D607}"/>
              </a:ext>
            </a:extLst>
          </p:cNvPr>
          <p:cNvSpPr>
            <a:spLocks noGrp="1"/>
          </p:cNvSpPr>
          <p:nvPr>
            <p:ph idx="1"/>
          </p:nvPr>
        </p:nvSpPr>
        <p:spPr>
          <a:xfrm>
            <a:off x="524691" y="571591"/>
            <a:ext cx="10515600" cy="4351338"/>
          </a:xfrm>
        </p:spPr>
        <p:txBody>
          <a:bodyPr/>
          <a:lstStyle/>
          <a:p>
            <a:r>
              <a:rPr lang="en-US" dirty="0"/>
              <a:t>Our desired frequencies of operation are 900MHz and 2.4GHz.</a:t>
            </a:r>
          </a:p>
          <a:p>
            <a:r>
              <a:rPr lang="en-US" dirty="0"/>
              <a:t>It is clear that these frequencies are outside the gain-band of the amplifier above as shown above. The output power at these frequencies is lower than the input power showing that the signal is actually losing power at these frequencies.</a:t>
            </a:r>
          </a:p>
          <a:p>
            <a:r>
              <a:rPr lang="en-US" dirty="0"/>
              <a:t>The results are precise as this is a radio frequency power amplifier and our frequencies </a:t>
            </a:r>
            <a:r>
              <a:rPr lang="en-US" dirty="0" err="1"/>
              <a:t>e.g</a:t>
            </a:r>
            <a:r>
              <a:rPr lang="en-US" dirty="0"/>
              <a:t> 2.4GHz falls in the microwave frequency band.</a:t>
            </a:r>
          </a:p>
          <a:p>
            <a:endParaRPr lang="en-US" dirty="0"/>
          </a:p>
        </p:txBody>
      </p:sp>
    </p:spTree>
    <p:extLst>
      <p:ext uri="{BB962C8B-B14F-4D97-AF65-F5344CB8AC3E}">
        <p14:creationId xmlns:p14="http://schemas.microsoft.com/office/powerpoint/2010/main" val="226963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D3A9-9680-4F81-9352-FD370A7E108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0FE7781B-AAAE-43C3-AFDE-8313A7B6ADD8}"/>
              </a:ext>
            </a:extLst>
          </p:cNvPr>
          <p:cNvSpPr>
            <a:spLocks noGrp="1"/>
          </p:cNvSpPr>
          <p:nvPr>
            <p:ph idx="1"/>
          </p:nvPr>
        </p:nvSpPr>
        <p:spPr/>
        <p:txBody>
          <a:bodyPr/>
          <a:lstStyle/>
          <a:p>
            <a:r>
              <a:rPr lang="en-US" dirty="0"/>
              <a:t>This amplifier is no good for the frequencies we want to operate in.</a:t>
            </a:r>
          </a:p>
          <a:p>
            <a:r>
              <a:rPr lang="en-US" dirty="0"/>
              <a:t>We need to design a power amplifier for higher frequencies.</a:t>
            </a:r>
          </a:p>
          <a:p>
            <a:pPr marL="0" indent="0">
              <a:buNone/>
            </a:pPr>
            <a:r>
              <a:rPr lang="en-US" dirty="0"/>
              <a:t> </a:t>
            </a:r>
          </a:p>
        </p:txBody>
      </p:sp>
    </p:spTree>
    <p:extLst>
      <p:ext uri="{BB962C8B-B14F-4D97-AF65-F5344CB8AC3E}">
        <p14:creationId xmlns:p14="http://schemas.microsoft.com/office/powerpoint/2010/main" val="729127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182</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RF Power Amplifier Design</vt:lpstr>
      <vt:lpstr>Introdution</vt:lpstr>
      <vt:lpstr>Design </vt:lpstr>
      <vt:lpstr>PowerPoint Presentation</vt:lpstr>
      <vt:lpstr>Simulation results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 Power Amplifier Design</dc:title>
  <dc:creator>Ian Muchiri</dc:creator>
  <cp:lastModifiedBy>Ian Muchiri</cp:lastModifiedBy>
  <cp:revision>1</cp:revision>
  <dcterms:created xsi:type="dcterms:W3CDTF">2022-03-03T05:10:37Z</dcterms:created>
  <dcterms:modified xsi:type="dcterms:W3CDTF">2022-03-03T05:23:16Z</dcterms:modified>
</cp:coreProperties>
</file>