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17" r:id="rId5"/>
    <p:sldId id="307" r:id="rId6"/>
    <p:sldId id="308" r:id="rId7"/>
    <p:sldId id="309" r:id="rId8"/>
    <p:sldId id="328" r:id="rId9"/>
    <p:sldId id="322" r:id="rId10"/>
    <p:sldId id="323" r:id="rId11"/>
    <p:sldId id="324" r:id="rId12"/>
    <p:sldId id="327" r:id="rId13"/>
    <p:sldId id="263" r:id="rId14"/>
    <p:sldId id="310" r:id="rId15"/>
    <p:sldId id="319" r:id="rId16"/>
    <p:sldId id="320" r:id="rId17"/>
    <p:sldId id="321" r:id="rId18"/>
    <p:sldId id="318" r:id="rId19"/>
    <p:sldId id="312" r:id="rId20"/>
    <p:sldId id="326" r:id="rId21"/>
    <p:sldId id="329" r:id="rId22"/>
    <p:sldId id="316" r:id="rId23"/>
    <p:sldId id="314" r:id="rId24"/>
    <p:sldId id="315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39E71E-53CC-49C0-83CB-A78D7D366120}">
          <p14:sldIdLst>
            <p14:sldId id="317"/>
            <p14:sldId id="307"/>
            <p14:sldId id="308"/>
            <p14:sldId id="309"/>
            <p14:sldId id="328"/>
            <p14:sldId id="322"/>
            <p14:sldId id="323"/>
            <p14:sldId id="324"/>
            <p14:sldId id="327"/>
            <p14:sldId id="263"/>
            <p14:sldId id="310"/>
            <p14:sldId id="319"/>
            <p14:sldId id="320"/>
            <p14:sldId id="321"/>
            <p14:sldId id="318"/>
            <p14:sldId id="312"/>
            <p14:sldId id="326"/>
            <p14:sldId id="329"/>
            <p14:sldId id="316"/>
            <p14:sldId id="314"/>
            <p14:sldId id="31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07B"/>
    <a:srgbClr val="000000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CB9FA-3F8E-4FB2-86EB-BA5ACAE08C61}" v="265" dt="2024-05-24T09:16:38.736"/>
    <p1510:client id="{480AC0A5-6FCD-428D-B1F9-D35DFF2195A0}" v="427" dt="2024-05-24T11:09:16.480"/>
    <p1510:client id="{4C112EA6-95CC-4963-9387-2C6766AB97EB}" v="111" dt="2024-05-24T09:03:16.610"/>
    <p1510:client id="{512C81AF-25FA-4571-9A80-148B01A08548}" v="76" dt="2024-05-24T09:36:10.171"/>
    <p1510:client id="{71B927E2-D6D4-4A93-9CB9-5527D105DE14}" v="14" dt="2024-05-24T10:09:18.533"/>
    <p1510:client id="{761C99A1-EE2D-43AC-B21C-8CBA2AFEA990}" v="308" dt="2024-05-24T08:46:36.581"/>
    <p1510:client id="{E1317598-3467-4D0D-8A6E-FF3BF98A49FE}" v="368" dt="2024-05-24T10:58:48.194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5/24/2024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/>
              <a:t>N4 RECOVERY TEAM</a:t>
            </a:r>
            <a:br>
              <a:rPr lang="en-US"/>
            </a:br>
            <a:r>
              <a:rPr lang="en-US"/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/>
              <a:t>Telemetry and Flight state transition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/>
              <a:t>Technical Specifications and Code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Flight Mode Differentiation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Details the different flight state conditions like Safe mode, Flight mode , Apogee, and Drogue deploy.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7673" y="3422001"/>
            <a:ext cx="6537960" cy="34529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Code Considerations</a:t>
            </a:r>
          </a:p>
          <a:p>
            <a:r>
              <a:rPr lang="en-US"/>
              <a:t>Focus :</a:t>
            </a:r>
          </a:p>
          <a:p>
            <a:r>
              <a:rPr lang="en-US">
                <a:solidFill>
                  <a:srgbClr val="000000"/>
                </a:solidFill>
              </a:rPr>
              <a:t>Transition conditions in code -efficient state transitions between flight modes.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Dead Reckoning :</a:t>
            </a:r>
          </a:p>
          <a:p>
            <a:r>
              <a:rPr lang="en-US">
                <a:solidFill>
                  <a:srgbClr val="000000"/>
                </a:solidFill>
              </a:rPr>
              <a:t>Predict position </a:t>
            </a:r>
          </a:p>
          <a:p>
            <a:pPr marL="342900" indent="-342900">
              <a:buChar char="•"/>
            </a:pPr>
            <a:r>
              <a:rPr lang="en-US">
                <a:solidFill>
                  <a:srgbClr val="000000"/>
                </a:solidFill>
              </a:rPr>
              <a:t>GYROSCOPE and ACCELEROMETER 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A diagram of a flight sequence&#10;&#10;Description automatically generated">
            <a:extLst>
              <a:ext uri="{FF2B5EF4-FFF2-40B4-BE49-F238E27FC236}">
                <a16:creationId xmlns:a16="http://schemas.microsoft.com/office/drawing/2014/main" id="{80FEEE8A-9237-28DE-F839-67A23A9E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49" y="745066"/>
            <a:ext cx="4287661" cy="38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211363-CCC2-F45A-1EC0-011BC384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code Issues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30460-E22A-65FC-0C95-1DC5FA3CA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Sagona Book"/>
              </a:rPr>
              <a:t> </a:t>
            </a:r>
            <a:r>
              <a:rPr lang="en-US" sz="24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agona Book"/>
              </a:rPr>
              <a:t>Flight state machine transition conditions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agona Book"/>
              </a:rPr>
              <a:t>Differentiating safe mode and flight mode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agona Book"/>
              </a:rPr>
              <a:t>Unique identification of each of the rockets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agona Book"/>
              </a:rPr>
              <a:t>Dead Reckoning </a:t>
            </a:r>
          </a:p>
          <a:p>
            <a:pPr marL="0" indent="0" algn="l" rtl="0" fontAlgn="base">
              <a:buNone/>
            </a:pPr>
            <a:endParaRPr lang="en-US" b="0" i="0">
              <a:solidFill>
                <a:srgbClr val="000000"/>
              </a:solidFill>
              <a:effectLst/>
              <a:highlight>
                <a:srgbClr val="FFFFFF"/>
              </a:highlight>
              <a:latin typeface="Sagona Book" panose="02020503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847A0-FE8D-ECA7-07E7-0CAE52FC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6440-8696-9048-F470-85EB5BD9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22" y="251178"/>
            <a:ext cx="7534656" cy="914400"/>
          </a:xfrm>
        </p:spPr>
        <p:txBody>
          <a:bodyPr/>
          <a:lstStyle/>
          <a:p>
            <a:r>
              <a:rPr lang="en-GB" b="0" i="1">
                <a:solidFill>
                  <a:srgbClr val="000000"/>
                </a:solidFill>
                <a:effectLst/>
                <a:latin typeface="Sagona Book" panose="02020503050505020204" pitchFamily="18" charset="0"/>
              </a:rPr>
              <a:t>Flight state machine transition conditions</a:t>
            </a:r>
            <a:endParaRPr lang="en-US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A96B-9C82-495E-C29C-B4EF0F2AF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32451B-5ECE-923C-AC63-DA4D6F4A515C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0" y="1303128"/>
            <a:ext cx="11516240" cy="45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0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918F-AD70-12C9-1223-388DB6AE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safe mode and flight mode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D1C3D6-3990-AD3F-FF88-2DA4331A7C3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00442590"/>
              </p:ext>
            </p:extLst>
          </p:nvPr>
        </p:nvGraphicFramePr>
        <p:xfrm>
          <a:off x="749508" y="1828800"/>
          <a:ext cx="4268610" cy="2985170"/>
        </p:xfrm>
        <a:graphic>
          <a:graphicData uri="http://schemas.openxmlformats.org/drawingml/2006/table">
            <a:tbl>
              <a:tblPr/>
              <a:tblGrid>
                <a:gridCol w="1901472">
                  <a:extLst>
                    <a:ext uri="{9D8B030D-6E8A-4147-A177-3AD203B41FA5}">
                      <a16:colId xmlns:a16="http://schemas.microsoft.com/office/drawing/2014/main" val="1123733952"/>
                    </a:ext>
                  </a:extLst>
                </a:gridCol>
                <a:gridCol w="2367138">
                  <a:extLst>
                    <a:ext uri="{9D8B030D-6E8A-4147-A177-3AD203B41FA5}">
                      <a16:colId xmlns:a16="http://schemas.microsoft.com/office/drawing/2014/main" val="1882815139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 i="0" cap="all">
                          <a:effectLst/>
                          <a:latin typeface="Times New Roman"/>
                        </a:rPr>
                        <a:t>SAFE MODE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 i="0" cap="all">
                          <a:effectLst/>
                          <a:latin typeface="Times New Roman"/>
                        </a:rPr>
                        <a:t>FLIGHT MODE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357172"/>
                  </a:ext>
                </a:extLst>
              </a:tr>
              <a:tr h="2101895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cap="all">
                          <a:effectLst/>
                          <a:latin typeface="Times New Roman"/>
                        </a:rPr>
                        <a:t>PRE-FLIGHT</a:t>
                      </a:r>
                      <a:r>
                        <a:rPr lang="en-GB" sz="1800" b="1" i="0" cap="all">
                          <a:effectLst/>
                          <a:latin typeface="Times New Roman"/>
                        </a:rPr>
                        <a:t>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cap="all">
                          <a:effectLst/>
                          <a:latin typeface="Times New Roman"/>
                        </a:rPr>
                        <a:t>POST-FLIGHT</a:t>
                      </a:r>
                      <a:r>
                        <a:rPr lang="en-GB" sz="1800" b="1" i="0" cap="all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POWERED-FLIGHT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COASTING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APOGEE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DROGUE DEPLOY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DROUE DESCENT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MAIN CHUTE DEPLOY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MAIN CHUTE DESCENT </a:t>
                      </a:r>
                    </a:p>
                  </a:txBody>
                  <a:tcPr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8490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1E80-5C16-E6EC-4C05-379012E0B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A diagram of a flight sequence&#10;&#10;Description automatically generated">
            <a:extLst>
              <a:ext uri="{FF2B5EF4-FFF2-40B4-BE49-F238E27FC236}">
                <a16:creationId xmlns:a16="http://schemas.microsoft.com/office/drawing/2014/main" id="{217A3879-A243-6890-3D2F-5499F7D4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20" y="1703144"/>
            <a:ext cx="6136216" cy="51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17DA-7E42-ED7F-DE84-118058906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Flight Computer </a:t>
            </a:r>
          </a:p>
        </p:txBody>
      </p:sp>
    </p:spTree>
    <p:extLst>
      <p:ext uri="{BB962C8B-B14F-4D97-AF65-F5344CB8AC3E}">
        <p14:creationId xmlns:p14="http://schemas.microsoft.com/office/powerpoint/2010/main" val="392720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7534275" cy="914400"/>
          </a:xfrm>
        </p:spPr>
        <p:txBody>
          <a:bodyPr/>
          <a:lstStyle/>
          <a:p>
            <a:r>
              <a:rPr lang="en-US"/>
              <a:t>Benchmark Table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96721A7-13CB-4124-D3D1-EEA04D96A340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03289202"/>
              </p:ext>
            </p:extLst>
          </p:nvPr>
        </p:nvGraphicFramePr>
        <p:xfrm>
          <a:off x="0" y="2038350"/>
          <a:ext cx="11677339" cy="4662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315">
                  <a:extLst>
                    <a:ext uri="{9D8B030D-6E8A-4147-A177-3AD203B41FA5}">
                      <a16:colId xmlns:a16="http://schemas.microsoft.com/office/drawing/2014/main" val="1349676331"/>
                    </a:ext>
                  </a:extLst>
                </a:gridCol>
                <a:gridCol w="1776315">
                  <a:extLst>
                    <a:ext uri="{9D8B030D-6E8A-4147-A177-3AD203B41FA5}">
                      <a16:colId xmlns:a16="http://schemas.microsoft.com/office/drawing/2014/main" val="3280039976"/>
                    </a:ext>
                  </a:extLst>
                </a:gridCol>
                <a:gridCol w="1776315">
                  <a:extLst>
                    <a:ext uri="{9D8B030D-6E8A-4147-A177-3AD203B41FA5}">
                      <a16:colId xmlns:a16="http://schemas.microsoft.com/office/drawing/2014/main" val="478078297"/>
                    </a:ext>
                  </a:extLst>
                </a:gridCol>
                <a:gridCol w="1776315">
                  <a:extLst>
                    <a:ext uri="{9D8B030D-6E8A-4147-A177-3AD203B41FA5}">
                      <a16:colId xmlns:a16="http://schemas.microsoft.com/office/drawing/2014/main" val="1191913467"/>
                    </a:ext>
                  </a:extLst>
                </a:gridCol>
                <a:gridCol w="1776315">
                  <a:extLst>
                    <a:ext uri="{9D8B030D-6E8A-4147-A177-3AD203B41FA5}">
                      <a16:colId xmlns:a16="http://schemas.microsoft.com/office/drawing/2014/main" val="655068355"/>
                    </a:ext>
                  </a:extLst>
                </a:gridCol>
                <a:gridCol w="2795764">
                  <a:extLst>
                    <a:ext uri="{9D8B030D-6E8A-4147-A177-3AD203B41FA5}">
                      <a16:colId xmlns:a16="http://schemas.microsoft.com/office/drawing/2014/main" val="4112542039"/>
                    </a:ext>
                  </a:extLst>
                </a:gridCol>
              </a:tblGrid>
              <a:tr h="8314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Components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University of Maryland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University of Nevada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University of Florida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West Virginia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University at Buffalo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85603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Battery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LiPO</a:t>
                      </a:r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LiPO</a:t>
                      </a:r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LiPO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effectLst/>
                          <a:latin typeface="Times New Roman"/>
                        </a:rPr>
                        <a:t>N/A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LiPO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99543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Camera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N/A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N/A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Mobius mini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N/A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Raspberry Pi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88014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Antenna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Yagi-Uda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effectLst/>
                          <a:latin typeface="Times New Roman"/>
                        </a:rPr>
                        <a:t> N/A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Yagi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effectLst/>
                          <a:latin typeface="Times New Roman"/>
                        </a:rPr>
                        <a:t> N/A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effectLst/>
                          <a:latin typeface="Times New Roman"/>
                        </a:rPr>
                        <a:t>N/A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19430"/>
                  </a:ext>
                </a:extLst>
              </a:tr>
              <a:tr h="8314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GPS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Feather weight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RTX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Telegps</a:t>
                      </a:r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BigRedBee</a:t>
                      </a:r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MTK339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905073"/>
                  </a:ext>
                </a:extLst>
              </a:tr>
              <a:tr h="8314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Ejection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black powder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black powder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black powder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black powder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black powder </a:t>
                      </a:r>
                      <a:endParaRPr lang="en-GB" sz="2000" b="0" i="0">
                        <a:effectLst/>
                        <a:latin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6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E1F6-4862-537B-6893-2FE23D17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41B8-5122-61CA-847C-581A742425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BATTERY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LiFePO4 26650 3.2V 3200mAh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CAMERA</a:t>
            </a:r>
          </a:p>
          <a:p>
            <a:pPr marL="0" indent="0">
              <a:buNone/>
            </a:pPr>
            <a:r>
              <a:rPr lang="en-US"/>
              <a:t>Raspberry pi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Content Placeholder 5" descr="4pcs/lot Soshine 26650-32A 26650 Li-ion IFR 26650 battery 3.2V 3200mah ...">
            <a:extLst>
              <a:ext uri="{FF2B5EF4-FFF2-40B4-BE49-F238E27FC236}">
                <a16:creationId xmlns:a16="http://schemas.microsoft.com/office/drawing/2014/main" id="{734C8CBE-F401-C121-13FD-0DEB9D48D94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102618" y="1362614"/>
            <a:ext cx="3876496" cy="22806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9FEA3-81DE-F4F1-9CE7-262712D3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Raspberry Pi Camera: A high-speed camera at a bargain price ...">
            <a:extLst>
              <a:ext uri="{FF2B5EF4-FFF2-40B4-BE49-F238E27FC236}">
                <a16:creationId xmlns:a16="http://schemas.microsoft.com/office/drawing/2014/main" id="{36DBBAA3-E722-5093-87CA-CF45FEB4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7" y="3787488"/>
            <a:ext cx="3893386" cy="26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10BA-5FC1-4AF8-D77C-7A38A702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of components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A2A-1E4A-BE01-E393-45B70661A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ANTENNA</a:t>
            </a:r>
          </a:p>
          <a:p>
            <a:pPr marL="0" indent="0">
              <a:buNone/>
            </a:pPr>
            <a:r>
              <a:rPr lang="en-US"/>
              <a:t>Yagi-</a:t>
            </a:r>
            <a:r>
              <a:rPr lang="en-US" err="1"/>
              <a:t>uda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GPS</a:t>
            </a:r>
          </a:p>
          <a:p>
            <a:pPr marL="0" indent="0">
              <a:buNone/>
            </a:pPr>
            <a:r>
              <a:rPr lang="en-US"/>
              <a:t>Neo 6M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1B43A-6199-1EA2-CB73-9AADFD5C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 descr="The Yagi-Uda Antenna: An Illustrated Primer | Duo Security">
            <a:extLst>
              <a:ext uri="{FF2B5EF4-FFF2-40B4-BE49-F238E27FC236}">
                <a16:creationId xmlns:a16="http://schemas.microsoft.com/office/drawing/2014/main" id="{EED4377F-A1CA-8822-0C36-FCE20D16632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757563" y="1822690"/>
            <a:ext cx="3905250" cy="2151214"/>
          </a:xfrm>
        </p:spPr>
      </p:pic>
      <p:pic>
        <p:nvPicPr>
          <p:cNvPr id="4" name="Picture 3" descr="Guide to NEO-6M GPS Module Arduino | Random Nerd Tutorials">
            <a:extLst>
              <a:ext uri="{FF2B5EF4-FFF2-40B4-BE49-F238E27FC236}">
                <a16:creationId xmlns:a16="http://schemas.microsoft.com/office/drawing/2014/main" id="{DBCA0D47-EE72-4AEB-A2ED-F5B3FCC0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0" y="4178478"/>
            <a:ext cx="3922143" cy="21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5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Avionics Bay Design</a:t>
            </a:r>
            <a:r>
              <a:rPr lang="en-US" sz="320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9CE47-8090-54FB-CA0F-F28EDA4D74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25061" y="2039112"/>
            <a:ext cx="4242217" cy="3877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Plywood will be used 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8911E5-2FE8-1D88-C0F3-B3BFD5C3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112"/>
            <a:ext cx="6759118" cy="32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29896"/>
              </p:ext>
            </p:extLst>
          </p:nvPr>
        </p:nvGraphicFramePr>
        <p:xfrm>
          <a:off x="6869113" y="1143000"/>
          <a:ext cx="4190999" cy="554415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latin typeface="+mn-lt"/>
                          <a:cs typeface="Gill Sans Light"/>
                        </a:rPr>
                        <a:t>ANALYSIS OF EJECTION MECHANISMS</a:t>
                      </a:r>
                    </a:p>
                    <a:p>
                      <a:pPr algn="r"/>
                      <a:r>
                        <a:rPr lang="en-US" sz="2400" b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/>
                        <a:t>CHOOSING   MECHANISM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/>
                        <a:t>PARACHUTE DESIGN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latin typeface="+mn-lt"/>
                          <a:cs typeface="Gill Sans Light"/>
                        </a:rPr>
                        <a:t>TELEMETRY AND FLIGHT STATE TRANSITION</a:t>
                      </a:r>
                    </a:p>
                    <a:p>
                      <a:pPr marL="0" algn="r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 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latin typeface="+mn-lt"/>
                          <a:cs typeface="Gill Sans Light"/>
                        </a:rPr>
                        <a:t>EJECTION,PDB AND CONTROL CIRCUIT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Distribution 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7833F6-92DC-48B3-C367-4E4F8FBDB5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057766"/>
            <a:ext cx="6729413" cy="380291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Battery </a:t>
            </a:r>
          </a:p>
          <a:p>
            <a:r>
              <a:rPr lang="en-US"/>
              <a:t>Diodes</a:t>
            </a:r>
          </a:p>
          <a:p>
            <a:r>
              <a:rPr lang="en-US"/>
              <a:t>Regulators</a:t>
            </a:r>
          </a:p>
          <a:p>
            <a:r>
              <a:rPr lang="en-US"/>
              <a:t>LEDs</a:t>
            </a:r>
          </a:p>
          <a:p>
            <a:r>
              <a:rPr lang="en-US"/>
              <a:t>Buck convertors</a:t>
            </a:r>
          </a:p>
          <a:p>
            <a:r>
              <a:rPr lang="en-US"/>
              <a:t>Capacitors</a:t>
            </a:r>
          </a:p>
          <a:p>
            <a:r>
              <a:rPr lang="en-US"/>
              <a:t>Resistors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Ejection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" name="Content Placeholder 1" descr="A diagram of a computer&#10;&#10;Description automatically generated">
            <a:extLst>
              <a:ext uri="{FF2B5EF4-FFF2-40B4-BE49-F238E27FC236}">
                <a16:creationId xmlns:a16="http://schemas.microsoft.com/office/drawing/2014/main" id="{34A62EA6-8238-828D-D151-4D0B7D32C0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79784" y="2039112"/>
            <a:ext cx="6819840" cy="3356576"/>
          </a:xfr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/>
              <a:t>Analysis of ejection mechanisms</a:t>
            </a:r>
          </a:p>
        </p:txBody>
      </p:sp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43" b="11343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for choosing a Bands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4636" y="2204003"/>
            <a:ext cx="4576953" cy="43991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Size and Weight of load</a:t>
            </a:r>
          </a:p>
          <a:p>
            <a:r>
              <a:rPr lang="en-US"/>
              <a:t>The Bands must be capable of handling a load prudence, which for this project is a minimum of 10N</a:t>
            </a:r>
            <a:r>
              <a:rPr lang="en-US" b="1"/>
              <a:t>.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Mounting Location</a:t>
            </a:r>
          </a:p>
          <a:p>
            <a:r>
              <a:rPr lang="en-US"/>
              <a:t>Band must fit within the allocated space in the device without interference.</a:t>
            </a:r>
          </a:p>
          <a:p>
            <a:endParaRPr lang="en-US"/>
          </a:p>
          <a:p>
            <a:r>
              <a:rPr lang="en-US"/>
              <a:t>Note:</a:t>
            </a:r>
            <a:r>
              <a:rPr lang="en-US">
                <a:ea typeface="+mn-lt"/>
                <a:cs typeface="+mn-lt"/>
              </a:rPr>
              <a:t> Rubber bands are elastic solids;  they are thought to follow a simplified version of Young’s modulus. Hooke's Law (below) is classically applied to spring systems.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DFF7-B0E1-2281-B8C2-72F5EEC0373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Travel Distance</a:t>
            </a:r>
          </a:p>
          <a:p>
            <a:r>
              <a:rPr lang="en-US"/>
              <a:t>The band should be able to  extend to cover the required range of motion dictated by the device's operational needs.</a:t>
            </a:r>
          </a:p>
          <a:p>
            <a:endParaRPr lang="en-US"/>
          </a:p>
          <a:p>
            <a:r>
              <a:rPr lang="en-US" b="1"/>
              <a:t>Material Selection</a:t>
            </a:r>
          </a:p>
          <a:p>
            <a:r>
              <a:rPr lang="en-US"/>
              <a:t>Choosing a material that can withstand the stresses within elastic limits to avoid failure.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8523-1DA6-B197-73B8-408F173DF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>
                <a:latin typeface="Times New Roman"/>
                <a:cs typeface="Times New Roman"/>
              </a:rPr>
              <a:t>Bands on ejection mechanism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F2F1-56E9-B92A-FA5E-69499CAFE9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A drawing of a house&#10;&#10;Description automatically generated">
            <a:extLst>
              <a:ext uri="{FF2B5EF4-FFF2-40B4-BE49-F238E27FC236}">
                <a16:creationId xmlns:a16="http://schemas.microsoft.com/office/drawing/2014/main" id="{5750E78A-F38B-8E70-2087-8C8A92BDEA6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22731" r="22731"/>
          <a:stretch/>
        </p:blipFill>
        <p:spPr>
          <a:xfrm rot="5400000">
            <a:off x="-824262" y="1538110"/>
            <a:ext cx="5565597" cy="3863093"/>
          </a:xfrm>
        </p:spPr>
      </p:pic>
    </p:spTree>
    <p:extLst>
      <p:ext uri="{BB962C8B-B14F-4D97-AF65-F5344CB8AC3E}">
        <p14:creationId xmlns:p14="http://schemas.microsoft.com/office/powerpoint/2010/main" val="91288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BB7F-AEDB-083A-60A0-2D438619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system of the Ejection Mechanism</a:t>
            </a:r>
          </a:p>
        </p:txBody>
      </p:sp>
      <p:pic>
        <p:nvPicPr>
          <p:cNvPr id="6" name="Content Placeholder 5" descr="A close-up of a silver tube&#10;&#10;Description automatically generated">
            <a:extLst>
              <a:ext uri="{FF2B5EF4-FFF2-40B4-BE49-F238E27FC236}">
                <a16:creationId xmlns:a16="http://schemas.microsoft.com/office/drawing/2014/main" id="{9E1DA0ED-19CF-FBBB-A6E3-D6E9EC4FA5F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-2822" y="2032535"/>
            <a:ext cx="7878951" cy="47368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059AE-1938-E183-9C7B-74F4163EA1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67635" y="1827445"/>
            <a:ext cx="4139509" cy="3848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Loading will be done manually and bands stretches and locking occurs</a:t>
            </a:r>
          </a:p>
          <a:p>
            <a:r>
              <a:rPr lang="en-US"/>
              <a:t>Servo motors will be used to unlock the system, the bands retract ejecting the parachute.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https://a360.co/44StTs2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DCA4F-6AD6-2F68-241D-6F7BC741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9F06-E658-78B4-0A39-A052A0A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Drogue Housing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29B36-2A2B-736B-2A43-D4CC08B113D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76858" y="1827445"/>
            <a:ext cx="3405731" cy="28469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drogue housing attached to the locking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E2EA7-9814-A8B0-CEB7-37956D5E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Content Placeholder 10" descr="A close-up of a muffler&#10;&#10;Description automatically generated">
            <a:extLst>
              <a:ext uri="{FF2B5EF4-FFF2-40B4-BE49-F238E27FC236}">
                <a16:creationId xmlns:a16="http://schemas.microsoft.com/office/drawing/2014/main" id="{F48C95E1-E179-F573-1A22-953B690E58A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14400" y="2170824"/>
            <a:ext cx="7145175" cy="3274964"/>
          </a:xfrm>
        </p:spPr>
      </p:pic>
    </p:spTree>
    <p:extLst>
      <p:ext uri="{BB962C8B-B14F-4D97-AF65-F5344CB8AC3E}">
        <p14:creationId xmlns:p14="http://schemas.microsoft.com/office/powerpoint/2010/main" val="132660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30CA-FA15-A847-2D73-4CEA978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base of the locking system will be fixed permanently the airframe</a:t>
            </a:r>
          </a:p>
        </p:txBody>
      </p:sp>
      <p:pic>
        <p:nvPicPr>
          <p:cNvPr id="6" name="Content Placeholder 5" descr="A black pipe with a blue circle&#10;&#10;Description automatically generated">
            <a:extLst>
              <a:ext uri="{FF2B5EF4-FFF2-40B4-BE49-F238E27FC236}">
                <a16:creationId xmlns:a16="http://schemas.microsoft.com/office/drawing/2014/main" id="{E6E348B2-0E14-ADFC-262D-EC0B22E5649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14400" y="2294894"/>
            <a:ext cx="7949507" cy="4169824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23CF30-F961-B11D-F8BA-1923B4EDEE8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562858" y="3865018"/>
            <a:ext cx="371842" cy="1970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7C89-5E13-5ED1-90ED-EBB66BE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446B-99CB-9308-0719-9B996E5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Bands will be attached to the airframe from the inside </a:t>
            </a:r>
          </a:p>
        </p:txBody>
      </p:sp>
      <p:pic>
        <p:nvPicPr>
          <p:cNvPr id="6" name="Content Placeholder 5" descr="A black tube with a hole&#10;&#10;Description automatically generated">
            <a:extLst>
              <a:ext uri="{FF2B5EF4-FFF2-40B4-BE49-F238E27FC236}">
                <a16:creationId xmlns:a16="http://schemas.microsoft.com/office/drawing/2014/main" id="{01A852F9-3243-BF99-FC4C-2C0E28630ED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26703" y="2321172"/>
            <a:ext cx="7215011" cy="400437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D1564-821D-EDE9-62CA-7D9DD6AAB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9" name="Content Placeholder 178">
            <a:extLst>
              <a:ext uri="{FF2B5EF4-FFF2-40B4-BE49-F238E27FC236}">
                <a16:creationId xmlns:a16="http://schemas.microsoft.com/office/drawing/2014/main" id="{76467E45-2F04-C74B-5B2A-2BCFCC1F31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94746" y="2039112"/>
            <a:ext cx="978621" cy="38488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3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{AB2B851D-F534-490D-908E-FEBBE71A40D5}tf11964407_win32</Template>
  <Application>Microsoft Office PowerPoint</Application>
  <PresentationFormat>Widescreen</PresentationFormat>
  <Slides>22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</vt:lpstr>
      <vt:lpstr>N4 RECOVERY TEAM WEEK3</vt:lpstr>
      <vt:lpstr>OBJECTIVES</vt:lpstr>
      <vt:lpstr>Analysis of ejection mechanisms</vt:lpstr>
      <vt:lpstr>Criteria for choosing a Bands </vt:lpstr>
      <vt:lpstr>Bands on ejection mechanism</vt:lpstr>
      <vt:lpstr>Locking system of the Ejection Mechanism</vt:lpstr>
      <vt:lpstr>Drogue Housing</vt:lpstr>
      <vt:lpstr>The base of the locking system will be fixed permanently the airframe</vt:lpstr>
      <vt:lpstr>Bands will be attached to the airframe from the inside </vt:lpstr>
      <vt:lpstr>Telemetry and Flight state transition</vt:lpstr>
      <vt:lpstr>Flight Mode Differentiation</vt:lpstr>
      <vt:lpstr>Initial code Issues</vt:lpstr>
      <vt:lpstr>Flight state machine transition conditions</vt:lpstr>
      <vt:lpstr>Differentiating safe mode and flight mode</vt:lpstr>
      <vt:lpstr>Flight Computer </vt:lpstr>
      <vt:lpstr>Benchmark Table </vt:lpstr>
      <vt:lpstr>Choice of components</vt:lpstr>
      <vt:lpstr>Choice of components cont.</vt:lpstr>
      <vt:lpstr>Avionics Bay Design </vt:lpstr>
      <vt:lpstr>Power Distribution Board</vt:lpstr>
      <vt:lpstr>Ejection circuit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N4 RECOVERY TEAM WEEK3</dc:title>
  <dc:creator>Brenda Njeru</dc:creator>
  <cp:revision>3</cp:revision>
  <dcterms:created xsi:type="dcterms:W3CDTF">2024-05-24T07:02:43Z</dcterms:created>
  <dcterms:modified xsi:type="dcterms:W3CDTF">2024-05-24T11:09:34Z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