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BA9F-B2B0-4CFE-B71E-56C8A99281F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69E0-CFC0-40F2-AFFA-213420748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8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BA9F-B2B0-4CFE-B71E-56C8A99281F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69E0-CFC0-40F2-AFFA-213420748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8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BA9F-B2B0-4CFE-B71E-56C8A99281F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69E0-CFC0-40F2-AFFA-2134207481D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4541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BA9F-B2B0-4CFE-B71E-56C8A99281F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69E0-CFC0-40F2-AFFA-213420748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19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BA9F-B2B0-4CFE-B71E-56C8A99281F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69E0-CFC0-40F2-AFFA-2134207481D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6866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BA9F-B2B0-4CFE-B71E-56C8A99281F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69E0-CFC0-40F2-AFFA-213420748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52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BA9F-B2B0-4CFE-B71E-56C8A99281F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69E0-CFC0-40F2-AFFA-213420748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65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BA9F-B2B0-4CFE-B71E-56C8A99281F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69E0-CFC0-40F2-AFFA-213420748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0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BA9F-B2B0-4CFE-B71E-56C8A99281F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69E0-CFC0-40F2-AFFA-213420748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5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BA9F-B2B0-4CFE-B71E-56C8A99281F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69E0-CFC0-40F2-AFFA-213420748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2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BA9F-B2B0-4CFE-B71E-56C8A99281F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69E0-CFC0-40F2-AFFA-213420748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8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BA9F-B2B0-4CFE-B71E-56C8A99281F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69E0-CFC0-40F2-AFFA-213420748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0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BA9F-B2B0-4CFE-B71E-56C8A99281F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69E0-CFC0-40F2-AFFA-213420748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1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BA9F-B2B0-4CFE-B71E-56C8A99281F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69E0-CFC0-40F2-AFFA-213420748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9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BA9F-B2B0-4CFE-B71E-56C8A99281F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69E0-CFC0-40F2-AFFA-213420748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1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BA9F-B2B0-4CFE-B71E-56C8A99281F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69E0-CFC0-40F2-AFFA-213420748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7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BBA9F-B2B0-4CFE-B71E-56C8A99281F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3F69E0-CFC0-40F2-AFFA-213420748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5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117A0-3887-43F5-B20C-F9D6D5C31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Nakuja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F4D12-F715-451D-B695-F4E1DFD867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Edwin </a:t>
            </a:r>
            <a:r>
              <a:rPr lang="en-US" dirty="0" err="1"/>
              <a:t>Mwiti</a:t>
            </a:r>
            <a:r>
              <a:rPr lang="en-US" dirty="0"/>
              <a:t> </a:t>
            </a:r>
          </a:p>
          <a:p>
            <a:r>
              <a:rPr lang="en-US" dirty="0"/>
              <a:t>Week 2 progress report</a:t>
            </a:r>
          </a:p>
        </p:txBody>
      </p:sp>
    </p:spTree>
    <p:extLst>
      <p:ext uri="{BB962C8B-B14F-4D97-AF65-F5344CB8AC3E}">
        <p14:creationId xmlns:p14="http://schemas.microsoft.com/office/powerpoint/2010/main" val="3575996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536D-F0D4-41A8-8FA5-45CDD065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#48 Test max distance of Lora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5058D-68D8-4DCC-8FF3-FED2870D1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Overpass"/>
                <a:ea typeface="Calibri" panose="020F0502020204030204" pitchFamily="34" charset="0"/>
                <a:cs typeface="Times New Roman" panose="02020603050405020304" pitchFamily="18" charset="0"/>
              </a:rPr>
              <a:t>As stated above in regards to distance: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Overpass"/>
                <a:ea typeface="Calibri" panose="020F0502020204030204" pitchFamily="34" charset="0"/>
                <a:cs typeface="Times New Roman" panose="02020603050405020304" pitchFamily="18" charset="0"/>
              </a:rPr>
              <a:t>I tested the range to be within the apogee limit of N2 which is 500m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Overpass"/>
                <a:ea typeface="Calibri" panose="020F0502020204030204" pitchFamily="34" charset="0"/>
                <a:cs typeface="Times New Roman" panose="02020603050405020304" pitchFamily="18" charset="0"/>
              </a:rPr>
              <a:t>The data recovery was found to be fairly bad in line with our requirements </a:t>
            </a:r>
            <a:r>
              <a:rPr lang="en-US" dirty="0">
                <a:solidFill>
                  <a:srgbClr val="000000"/>
                </a:solidFill>
                <a:latin typeface="Overpass"/>
                <a:ea typeface="Calibri" panose="020F0502020204030204" pitchFamily="34" charset="0"/>
                <a:cs typeface="Times New Roman" panose="02020603050405020304" pitchFamily="18" charset="0"/>
              </a:rPr>
              <a:t>though I </a:t>
            </a:r>
            <a:r>
              <a:rPr lang="en-US" sz="1800" dirty="0">
                <a:solidFill>
                  <a:srgbClr val="000000"/>
                </a:solidFill>
                <a:effectLst/>
                <a:latin typeface="Overpass"/>
                <a:ea typeface="Calibri" panose="020F0502020204030204" pitchFamily="34" charset="0"/>
                <a:cs typeface="Times New Roman" panose="02020603050405020304" pitchFamily="18" charset="0"/>
              </a:rPr>
              <a:t>did 	not receive any faulty packets. The message was able to be transmitted as is.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Overpass"/>
                <a:ea typeface="Calibri" panose="020F0502020204030204" pitchFamily="34" charset="0"/>
                <a:cs typeface="Times New Roman" panose="02020603050405020304" pitchFamily="18" charset="0"/>
              </a:rPr>
              <a:t>Speed of transmission was very low which rules out the need to use LoRa For 	transmission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473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9BA0-CC0C-48DF-A8F4-43FF1EF2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#45 Test speed and bandwidth of Lora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FC50D-806D-400E-B9E4-126B1A410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there are no given specifications on the Speed and bandwidth of LoRa modules, I wrote code to log the different timestamps at which the message was received at the receiver an compared it with the time the message was dispatched.</a:t>
            </a:r>
          </a:p>
          <a:p>
            <a:r>
              <a:rPr lang="en-US" dirty="0"/>
              <a:t>Relating this distance and the size of the data packet being sent gives you the speed of transmission with the distance between the transceivers being held constant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91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178C-8621-4DEE-B32A-7C7ACA3C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D8C0C-080B-4F27-AC49-8FA26E9AB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[#23 Avionics bay design]</a:t>
            </a:r>
          </a:p>
          <a:p>
            <a:r>
              <a:rPr lang="en-US" dirty="0"/>
              <a:t>[#18 Launch pad design]</a:t>
            </a:r>
          </a:p>
          <a:p>
            <a:r>
              <a:rPr lang="en-US" dirty="0"/>
              <a:t>[#30 Research on camera module]</a:t>
            </a:r>
          </a:p>
        </p:txBody>
      </p:sp>
    </p:spTree>
    <p:extLst>
      <p:ext uri="{BB962C8B-B14F-4D97-AF65-F5344CB8AC3E}">
        <p14:creationId xmlns:p14="http://schemas.microsoft.com/office/powerpoint/2010/main" val="344636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D192-6B26-436D-9870-908FE317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Tasks last week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475A1-E717-45E6-BEB8-642513F51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[#1 Research on data transmission]</a:t>
            </a:r>
          </a:p>
          <a:p>
            <a:pPr marL="0" indent="0">
              <a:buNone/>
            </a:pPr>
            <a:r>
              <a:rPr lang="en-US" dirty="0"/>
              <a:t>[#43 Test and receive over LoRa]</a:t>
            </a:r>
          </a:p>
          <a:p>
            <a:pPr marL="0" indent="0">
              <a:buNone/>
            </a:pPr>
            <a:r>
              <a:rPr lang="en-US" dirty="0"/>
              <a:t>[#44 Test send image over LoRa]</a:t>
            </a:r>
          </a:p>
          <a:p>
            <a:pPr marL="0" indent="0">
              <a:buNone/>
            </a:pPr>
            <a:r>
              <a:rPr lang="en-US" dirty="0"/>
              <a:t>[#48 Test max distance of LoRa]</a:t>
            </a:r>
          </a:p>
          <a:p>
            <a:pPr marL="0" indent="0">
              <a:buNone/>
            </a:pPr>
            <a:r>
              <a:rPr lang="en-US" dirty="0"/>
              <a:t>[#45 Test speed and bandwidth of LoRa]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7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19439-EC24-4EB8-8DB3-ED8D54CC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CA42A-52FF-4006-8AFC-52417456E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Data transmission</a:t>
            </a:r>
          </a:p>
          <a:p>
            <a:r>
              <a:rPr lang="en-US" dirty="0"/>
              <a:t>I configured the ESP32 flight modules to access Wi-Fi and send data</a:t>
            </a:r>
          </a:p>
          <a:p>
            <a:r>
              <a:rPr lang="en-US" dirty="0"/>
              <a:t>I wired the LoRa Module on ESP32 to test for the speed and data transmission bandwidth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10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CFE3-1D14-4C3C-A012-0C1860623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#43 Test and receive over LORA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08A67-83E8-4195-8A08-791EF0D0E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3309875" cy="64640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Hardware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C649A7-CA3D-403E-A68B-422D7270BAB0}"/>
              </a:ext>
            </a:extLst>
          </p:cNvPr>
          <p:cNvSpPr txBox="1"/>
          <p:nvPr/>
        </p:nvSpPr>
        <p:spPr>
          <a:xfrm>
            <a:off x="677334" y="2806996"/>
            <a:ext cx="4922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RF96 LoRa Module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38E6E-47B7-49A3-BFC2-C214C07CB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53327"/>
            <a:ext cx="2552700" cy="1914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23C11F-550A-4CF8-8A4A-5969D9312D98}"/>
              </a:ext>
            </a:extLst>
          </p:cNvPr>
          <p:cNvSpPr txBox="1"/>
          <p:nvPr/>
        </p:nvSpPr>
        <p:spPr>
          <a:xfrm>
            <a:off x="4975668" y="2806996"/>
            <a:ext cx="3532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LOLIN(Wemos) ESP8266 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3E169D-7164-48C1-9541-98FF60E95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857" y="3726478"/>
            <a:ext cx="2917998" cy="164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3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EDDF-6336-4B35-AB58-7419D2F9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lora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B356C-9BC9-4D02-B9E0-F74755721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Spreading factor</a:t>
            </a:r>
          </a:p>
          <a:p>
            <a:r>
              <a:rPr lang="en-US" dirty="0"/>
              <a:t>Supported value- 6 – 12. I choose 12 as the max SF.</a:t>
            </a:r>
          </a:p>
          <a:p>
            <a:r>
              <a:rPr lang="en-US" dirty="0"/>
              <a:t>Max power attainable at SF 12 is +17dB</a:t>
            </a:r>
          </a:p>
          <a:p>
            <a:r>
              <a:rPr lang="en-US" dirty="0"/>
              <a:t>Choosing a larger value increases the traversing time making data transmission slower</a:t>
            </a:r>
          </a:p>
          <a:p>
            <a:pPr marL="0" indent="0">
              <a:buNone/>
            </a:pPr>
            <a:r>
              <a:rPr lang="en-US" b="1" dirty="0"/>
              <a:t>Transmitting power</a:t>
            </a:r>
          </a:p>
          <a:p>
            <a:r>
              <a:rPr lang="en-US" dirty="0"/>
              <a:t>This value was not experimented because higher transmission power increase the range</a:t>
            </a:r>
          </a:p>
          <a:p>
            <a:pPr marL="0" indent="0">
              <a:buNone/>
            </a:pPr>
            <a:r>
              <a:rPr lang="en-US" b="1" dirty="0"/>
              <a:t>Bandwidth</a:t>
            </a:r>
          </a:p>
          <a:p>
            <a:r>
              <a:rPr lang="en-US" dirty="0"/>
              <a:t>A low signal bandwidth gives more range theoretically. The transceivers did not communicate at a low bandwidth ~7.8kHz so we choose a larger value ~125kHz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1AC82-412C-433B-A826-AA234DC69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641" y="81025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Antenna parameters</a:t>
            </a:r>
          </a:p>
          <a:p>
            <a:r>
              <a:rPr lang="en-US" dirty="0">
                <a:solidFill>
                  <a:srgbClr val="000000"/>
                </a:solidFill>
                <a:latin typeface="Overpass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Overpass"/>
                <a:ea typeface="Calibri" panose="020F0502020204030204" pitchFamily="34" charset="0"/>
                <a:cs typeface="Times New Roman" panose="02020603050405020304" pitchFamily="18" charset="0"/>
              </a:rPr>
              <a:t> used a generic antenna with a signal gain of 2.0dBi and a RSSI(Received signal Strength Indicator) value of  ±4dB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27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C066-E295-41E5-97AA-4D7F0ADE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Ranges obtained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22D4F-3DB6-4554-AD20-4CE22F090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Overpass"/>
                <a:ea typeface="Calibri" panose="020F0502020204030204" pitchFamily="34" charset="0"/>
                <a:cs typeface="Times New Roman" panose="02020603050405020304" pitchFamily="18" charset="0"/>
              </a:rPr>
              <a:t>I tested the range to be within the apogee limit of N2 which is 500m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Overpass"/>
                <a:ea typeface="Calibri" panose="020F0502020204030204" pitchFamily="34" charset="0"/>
                <a:cs typeface="Times New Roman" panose="02020603050405020304" pitchFamily="18" charset="0"/>
              </a:rPr>
              <a:t>The data recovery was found to be fairly bad in line with our requirements </a:t>
            </a:r>
            <a:r>
              <a:rPr lang="en-US" dirty="0">
                <a:solidFill>
                  <a:srgbClr val="000000"/>
                </a:solidFill>
                <a:latin typeface="Overpass"/>
                <a:ea typeface="Calibri" panose="020F0502020204030204" pitchFamily="34" charset="0"/>
                <a:cs typeface="Times New Roman" panose="02020603050405020304" pitchFamily="18" charset="0"/>
              </a:rPr>
              <a:t>though I </a:t>
            </a:r>
            <a:r>
              <a:rPr lang="en-US" sz="1800" dirty="0">
                <a:solidFill>
                  <a:srgbClr val="000000"/>
                </a:solidFill>
                <a:effectLst/>
                <a:latin typeface="Overpass"/>
                <a:ea typeface="Calibri" panose="020F0502020204030204" pitchFamily="34" charset="0"/>
                <a:cs typeface="Times New Roman" panose="02020603050405020304" pitchFamily="18" charset="0"/>
              </a:rPr>
              <a:t>did 	not receive any faulty packets. The message was able to be transmitted as is.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Overpass"/>
                <a:ea typeface="Calibri" panose="020F0502020204030204" pitchFamily="34" charset="0"/>
                <a:cs typeface="Times New Roman" panose="02020603050405020304" pitchFamily="18" charset="0"/>
              </a:rPr>
              <a:t>Speed of transmission was very low which rules out the need to use LoRa For 	transmission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77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6EA7-E3E7-43CF-9737-C10B6F00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LoRa data transmission and reception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0C8681-4B8C-4E9D-810E-C196B1D09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30400"/>
            <a:ext cx="9165265" cy="41222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8A8302-B506-4713-A469-FCF2E670FBAA}"/>
              </a:ext>
            </a:extLst>
          </p:cNvPr>
          <p:cNvSpPr txBox="1"/>
          <p:nvPr/>
        </p:nvSpPr>
        <p:spPr>
          <a:xfrm>
            <a:off x="7783032" y="2392326"/>
            <a:ext cx="138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E57B0-3F53-4654-9081-11E829A385B3}"/>
              </a:ext>
            </a:extLst>
          </p:cNvPr>
          <p:cNvSpPr txBox="1"/>
          <p:nvPr/>
        </p:nvSpPr>
        <p:spPr>
          <a:xfrm>
            <a:off x="839536" y="2392326"/>
            <a:ext cx="107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2071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5F15-66A9-4EC2-8F1C-7C18E5DC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#44 Send and receive image over Lora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DCD85-E8EA-4B4C-A1BA-EC3903672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Lora can support JPEG compressed image transmission without loss of data packets</a:t>
            </a:r>
          </a:p>
          <a:p>
            <a:r>
              <a:rPr lang="en-US" dirty="0"/>
              <a:t>The downside is that it cannot support video transmission because of very low bandwidth and transmission speed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599563-67DE-4FE5-9FBE-F3A060688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5"/>
          <a:stretch/>
        </p:blipFill>
        <p:spPr>
          <a:xfrm>
            <a:off x="2333477" y="3668530"/>
            <a:ext cx="5284382" cy="237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493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511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Overpass</vt:lpstr>
      <vt:lpstr>Trebuchet MS</vt:lpstr>
      <vt:lpstr>Wingdings 3</vt:lpstr>
      <vt:lpstr>Facet</vt:lpstr>
      <vt:lpstr>Nakuja Internship</vt:lpstr>
      <vt:lpstr>Tasks last week </vt:lpstr>
      <vt:lpstr>Findings </vt:lpstr>
      <vt:lpstr>#43 Test and receive over LORA</vt:lpstr>
      <vt:lpstr>Factors affecting lora range</vt:lpstr>
      <vt:lpstr>PowerPoint Presentation</vt:lpstr>
      <vt:lpstr>Ranges obtained</vt:lpstr>
      <vt:lpstr>LoRa data transmission and reception test</vt:lpstr>
      <vt:lpstr>#44 Send and receive image over Lora </vt:lpstr>
      <vt:lpstr>#48 Test max distance of Lora</vt:lpstr>
      <vt:lpstr>#45 Test speed and bandwidth of Lora</vt:lpstr>
      <vt:lpstr>Tasks this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Nakuja Internship</dc:title>
  <dc:creator>USER</dc:creator>
  <cp:lastModifiedBy>USER</cp:lastModifiedBy>
  <cp:revision>10</cp:revision>
  <dcterms:created xsi:type="dcterms:W3CDTF">2022-02-01T07:18:43Z</dcterms:created>
  <dcterms:modified xsi:type="dcterms:W3CDTF">2022-02-01T08:18:41Z</dcterms:modified>
</cp:coreProperties>
</file>