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7" r:id="rId2"/>
    <p:sldId id="258" r:id="rId3"/>
    <p:sldId id="279" r:id="rId4"/>
    <p:sldId id="259" r:id="rId5"/>
    <p:sldId id="262" r:id="rId6"/>
    <p:sldId id="282" r:id="rId7"/>
    <p:sldId id="263" r:id="rId8"/>
    <p:sldId id="265" r:id="rId9"/>
    <p:sldId id="266" r:id="rId10"/>
    <p:sldId id="267" r:id="rId11"/>
    <p:sldId id="268" r:id="rId12"/>
    <p:sldId id="269" r:id="rId13"/>
    <p:sldId id="270" r:id="rId14"/>
    <p:sldId id="274" r:id="rId15"/>
    <p:sldId id="275" r:id="rId16"/>
    <p:sldId id="276" r:id="rId17"/>
    <p:sldId id="277" r:id="rId18"/>
    <p:sldId id="278" r:id="rId19"/>
    <p:sldId id="280" r:id="rId20"/>
    <p:sldId id="281" r:id="rId21"/>
  </p:sldIdLst>
  <p:sldSz cx="9144000" cy="5143500" type="screen16x9"/>
  <p:notesSz cx="6858000" cy="9144000"/>
  <p:embeddedFontLs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gjKZhawzCFR5Z0FCBfXZn5jQtv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90" d="100"/>
          <a:sy n="90" d="100"/>
        </p:scale>
        <p:origin x="79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9c309de1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f9c309de11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9c309de1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f9c309de11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6280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9c309de1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f9c309de11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215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5"/>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35"/>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28"/>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26" name="Google Shape;2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3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 name="Google Shape;31;p3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32" name="Google Shape;32;p3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3" name="Google Shape;33;p3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3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5" name="Google Shape;3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
        <p:cNvGrpSpPr/>
        <p:nvPr/>
      </p:nvGrpSpPr>
      <p:grpSpPr>
        <a:xfrm>
          <a:off x="0" y="0"/>
          <a:ext cx="0" cy="0"/>
          <a:chOff x="0" y="0"/>
          <a:chExt cx="0" cy="0"/>
        </a:xfrm>
      </p:grpSpPr>
      <p:cxnSp>
        <p:nvCxnSpPr>
          <p:cNvPr id="40" name="Google Shape;40;p3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32"/>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2" name="Google Shape;4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g1f9c309de11_0_198"/>
          <p:cNvPicPr preferRelativeResize="0"/>
          <p:nvPr/>
        </p:nvPicPr>
        <p:blipFill rotWithShape="1">
          <a:blip r:embed="rId3">
            <a:alphaModFix/>
          </a:blip>
          <a:srcRect t="14832" b="14839"/>
          <a:stretch/>
        </p:blipFill>
        <p:spPr>
          <a:xfrm>
            <a:off x="0" y="0"/>
            <a:ext cx="9144003" cy="5143500"/>
          </a:xfrm>
          <a:prstGeom prst="rect">
            <a:avLst/>
          </a:prstGeom>
          <a:noFill/>
          <a:ln>
            <a:noFill/>
          </a:ln>
        </p:spPr>
      </p:pic>
      <p:sp>
        <p:nvSpPr>
          <p:cNvPr id="69" name="Google Shape;69;g1f9c309de11_0_198"/>
          <p:cNvSpPr txBox="1">
            <a:spLocks noGrp="1"/>
          </p:cNvSpPr>
          <p:nvPr>
            <p:ph type="ctrTitle"/>
          </p:nvPr>
        </p:nvSpPr>
        <p:spPr>
          <a:xfrm>
            <a:off x="510450" y="628616"/>
            <a:ext cx="8123100" cy="15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6000" dirty="0">
                <a:solidFill>
                  <a:schemeClr val="accent2"/>
                </a:solidFill>
                <a:latin typeface="Times New Roman"/>
                <a:ea typeface="Times New Roman"/>
                <a:cs typeface="Times New Roman"/>
                <a:sym typeface="Times New Roman"/>
              </a:rPr>
              <a:t>AIRFRAME TEAM</a:t>
            </a:r>
            <a:endParaRPr sz="6000" dirty="0">
              <a:solidFill>
                <a:schemeClr val="accent2"/>
              </a:solidFill>
              <a:latin typeface="Times New Roman"/>
              <a:ea typeface="Times New Roman"/>
              <a:cs typeface="Times New Roman"/>
              <a:sym typeface="Times New Roman"/>
            </a:endParaRPr>
          </a:p>
        </p:txBody>
      </p:sp>
      <p:sp>
        <p:nvSpPr>
          <p:cNvPr id="70" name="Google Shape;70;g1f9c309de11_0_198"/>
          <p:cNvSpPr txBox="1">
            <a:spLocks noGrp="1"/>
          </p:cNvSpPr>
          <p:nvPr>
            <p:ph type="subTitle" idx="1"/>
          </p:nvPr>
        </p:nvSpPr>
        <p:spPr>
          <a:xfrm>
            <a:off x="510450" y="3490038"/>
            <a:ext cx="8123100" cy="6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solidFill>
                  <a:schemeClr val="dk1"/>
                </a:solidFill>
                <a:latin typeface="Times New Roman"/>
                <a:ea typeface="Times New Roman"/>
                <a:cs typeface="Times New Roman"/>
                <a:sym typeface="Times New Roman"/>
              </a:rPr>
              <a:t>NAKUJA N3 ROCKET</a:t>
            </a:r>
            <a:endParaRPr>
              <a:solidFill>
                <a:schemeClr val="dk1"/>
              </a:solidFill>
              <a:latin typeface="Times New Roman"/>
              <a:ea typeface="Times New Roman"/>
              <a:cs typeface="Times New Roman"/>
              <a:sym typeface="Times New Roman"/>
            </a:endParaRPr>
          </a:p>
        </p:txBody>
      </p:sp>
      <p:sp>
        <p:nvSpPr>
          <p:cNvPr id="71" name="Google Shape;71;g1f9c309de11_0_198"/>
          <p:cNvSpPr txBox="1">
            <a:spLocks noGrp="1"/>
          </p:cNvSpPr>
          <p:nvPr>
            <p:ph type="subTitle" idx="1"/>
          </p:nvPr>
        </p:nvSpPr>
        <p:spPr>
          <a:xfrm>
            <a:off x="510450" y="4370773"/>
            <a:ext cx="8123100" cy="50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1800"/>
              <a:t>no_reply@example.com</a:t>
            </a:r>
            <a:endParaRPr sz="1800"/>
          </a:p>
        </p:txBody>
      </p:sp>
      <p:cxnSp>
        <p:nvCxnSpPr>
          <p:cNvPr id="72" name="Google Shape;72;g1f9c309de11_0_198"/>
          <p:cNvCxnSpPr/>
          <p:nvPr/>
        </p:nvCxnSpPr>
        <p:spPr>
          <a:xfrm>
            <a:off x="2872150" y="3238500"/>
            <a:ext cx="40005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1"/>
          <p:cNvPicPr preferRelativeResize="0"/>
          <p:nvPr/>
        </p:nvPicPr>
        <p:blipFill rotWithShape="1">
          <a:blip r:embed="rId3">
            <a:alphaModFix/>
          </a:blip>
          <a:srcRect/>
          <a:stretch/>
        </p:blipFill>
        <p:spPr>
          <a:xfrm>
            <a:off x="-1084520" y="1116419"/>
            <a:ext cx="7883812" cy="4114801"/>
          </a:xfrm>
          <a:prstGeom prst="rect">
            <a:avLst/>
          </a:prstGeom>
          <a:noFill/>
          <a:ln>
            <a:noFill/>
          </a:ln>
        </p:spPr>
      </p:pic>
      <p:pic>
        <p:nvPicPr>
          <p:cNvPr id="173" name="Google Shape;173;p11"/>
          <p:cNvPicPr preferRelativeResize="0"/>
          <p:nvPr/>
        </p:nvPicPr>
        <p:blipFill rotWithShape="1">
          <a:blip r:embed="rId4">
            <a:alphaModFix/>
          </a:blip>
          <a:srcRect/>
          <a:stretch/>
        </p:blipFill>
        <p:spPr>
          <a:xfrm>
            <a:off x="4268086" y="340242"/>
            <a:ext cx="4648200" cy="4688958"/>
          </a:xfrm>
          <a:prstGeom prst="rect">
            <a:avLst/>
          </a:prstGeom>
          <a:noFill/>
          <a:ln>
            <a:noFill/>
          </a:ln>
        </p:spPr>
      </p:pic>
      <p:sp>
        <p:nvSpPr>
          <p:cNvPr id="174" name="Google Shape;174;p11"/>
          <p:cNvSpPr txBox="1"/>
          <p:nvPr/>
        </p:nvSpPr>
        <p:spPr>
          <a:xfrm>
            <a:off x="227714" y="1870196"/>
            <a:ext cx="259434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Adjustable launch rail</a:t>
            </a:r>
            <a:endParaRPr/>
          </a:p>
        </p:txBody>
      </p:sp>
      <p:sp>
        <p:nvSpPr>
          <p:cNvPr id="175" name="Google Shape;175;p11"/>
          <p:cNvSpPr txBox="1"/>
          <p:nvPr/>
        </p:nvSpPr>
        <p:spPr>
          <a:xfrm>
            <a:off x="5613991" y="4711359"/>
            <a:ext cx="1509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Launchpad</a:t>
            </a:r>
            <a:endParaRPr/>
          </a:p>
        </p:txBody>
      </p:sp>
      <p:cxnSp>
        <p:nvCxnSpPr>
          <p:cNvPr id="176" name="Google Shape;176;p11"/>
          <p:cNvCxnSpPr>
            <a:endCxn id="174" idx="2"/>
          </p:cNvCxnSpPr>
          <p:nvPr/>
        </p:nvCxnSpPr>
        <p:spPr>
          <a:xfrm rot="5400000" flipH="1">
            <a:off x="1410136" y="2292723"/>
            <a:ext cx="1182000" cy="952500"/>
          </a:xfrm>
          <a:prstGeom prst="bentConnector3">
            <a:avLst>
              <a:gd name="adj1" fmla="val 50000"/>
            </a:avLst>
          </a:prstGeom>
          <a:noFill/>
          <a:ln w="9525" cap="flat" cmpd="sng">
            <a:solidFill>
              <a:srgbClr val="323442"/>
            </a:solidFill>
            <a:prstDash val="solid"/>
            <a:round/>
            <a:headEnd type="none" w="sm" len="sm"/>
            <a:tailEnd type="triangle" w="med" len="med"/>
          </a:ln>
        </p:spPr>
      </p:cxnSp>
      <p:cxnSp>
        <p:nvCxnSpPr>
          <p:cNvPr id="177" name="Google Shape;177;p11"/>
          <p:cNvCxnSpPr/>
          <p:nvPr/>
        </p:nvCxnSpPr>
        <p:spPr>
          <a:xfrm rot="5400000">
            <a:off x="6068837" y="4244614"/>
            <a:ext cx="600000" cy="446700"/>
          </a:xfrm>
          <a:prstGeom prst="bentConnector3">
            <a:avLst>
              <a:gd name="adj1" fmla="val 50000"/>
            </a:avLst>
          </a:prstGeom>
          <a:noFill/>
          <a:ln w="9525" cap="flat" cmpd="sng">
            <a:solidFill>
              <a:srgbClr val="323442"/>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2" descr="Diagram&#10;&#10;Description automatically generated"/>
          <p:cNvPicPr preferRelativeResize="0"/>
          <p:nvPr/>
        </p:nvPicPr>
        <p:blipFill rotWithShape="1">
          <a:blip r:embed="rId3">
            <a:alphaModFix/>
          </a:blip>
          <a:srcRect/>
          <a:stretch/>
        </p:blipFill>
        <p:spPr>
          <a:xfrm>
            <a:off x="445504" y="1544666"/>
            <a:ext cx="1870170" cy="1870170"/>
          </a:xfrm>
          <a:prstGeom prst="rect">
            <a:avLst/>
          </a:prstGeom>
          <a:noFill/>
          <a:ln>
            <a:noFill/>
          </a:ln>
        </p:spPr>
      </p:pic>
      <p:sp>
        <p:nvSpPr>
          <p:cNvPr id="183" name="Google Shape;183;p12"/>
          <p:cNvSpPr txBox="1">
            <a:spLocks noGrp="1"/>
          </p:cNvSpPr>
          <p:nvPr>
            <p:ph type="title"/>
          </p:nvPr>
        </p:nvSpPr>
        <p:spPr>
          <a:xfrm>
            <a:off x="311700" y="33669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LAUNCHLUG AND LAUNCHRAIL</a:t>
            </a:r>
            <a:endParaRPr/>
          </a:p>
        </p:txBody>
      </p:sp>
      <p:sp>
        <p:nvSpPr>
          <p:cNvPr id="184" name="Google Shape;184;p12"/>
          <p:cNvSpPr txBox="1">
            <a:spLocks noGrp="1"/>
          </p:cNvSpPr>
          <p:nvPr>
            <p:ph type="body" idx="1"/>
          </p:nvPr>
        </p:nvSpPr>
        <p:spPr>
          <a:xfrm>
            <a:off x="4876970" y="1061826"/>
            <a:ext cx="3920058" cy="43873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The proposed rail design</a:t>
            </a:r>
            <a:endParaRPr/>
          </a:p>
          <a:p>
            <a:pPr marL="114300" lvl="0" indent="0" algn="l" rtl="0">
              <a:lnSpc>
                <a:spcPct val="115000"/>
              </a:lnSpc>
              <a:spcBef>
                <a:spcPts val="0"/>
              </a:spcBef>
              <a:spcAft>
                <a:spcPts val="0"/>
              </a:spcAft>
              <a:buSzPts val="1800"/>
              <a:buNone/>
            </a:pPr>
            <a:endParaRPr/>
          </a:p>
        </p:txBody>
      </p:sp>
      <p:pic>
        <p:nvPicPr>
          <p:cNvPr id="185" name="Google Shape;185;p12"/>
          <p:cNvPicPr preferRelativeResize="0"/>
          <p:nvPr/>
        </p:nvPicPr>
        <p:blipFill rotWithShape="1">
          <a:blip r:embed="rId4">
            <a:alphaModFix/>
          </a:blip>
          <a:srcRect/>
          <a:stretch/>
        </p:blipFill>
        <p:spPr>
          <a:xfrm>
            <a:off x="4645259" y="1544667"/>
            <a:ext cx="1975450" cy="1961072"/>
          </a:xfrm>
          <a:prstGeom prst="rect">
            <a:avLst/>
          </a:prstGeom>
          <a:noFill/>
          <a:ln>
            <a:noFill/>
          </a:ln>
        </p:spPr>
      </p:pic>
      <p:pic>
        <p:nvPicPr>
          <p:cNvPr id="186" name="Google Shape;186;p12"/>
          <p:cNvPicPr preferRelativeResize="0"/>
          <p:nvPr/>
        </p:nvPicPr>
        <p:blipFill rotWithShape="1">
          <a:blip r:embed="rId5">
            <a:alphaModFix/>
          </a:blip>
          <a:srcRect/>
          <a:stretch/>
        </p:blipFill>
        <p:spPr>
          <a:xfrm>
            <a:off x="6534483" y="1591214"/>
            <a:ext cx="2390775" cy="1914525"/>
          </a:xfrm>
          <a:prstGeom prst="rect">
            <a:avLst/>
          </a:prstGeom>
          <a:noFill/>
          <a:ln>
            <a:noFill/>
          </a:ln>
        </p:spPr>
      </p:pic>
      <p:pic>
        <p:nvPicPr>
          <p:cNvPr id="187" name="Google Shape;187;p12"/>
          <p:cNvPicPr preferRelativeResize="0"/>
          <p:nvPr/>
        </p:nvPicPr>
        <p:blipFill rotWithShape="1">
          <a:blip r:embed="rId6">
            <a:alphaModFix/>
          </a:blip>
          <a:srcRect/>
          <a:stretch/>
        </p:blipFill>
        <p:spPr>
          <a:xfrm>
            <a:off x="5454502" y="3305282"/>
            <a:ext cx="2107453" cy="1752370"/>
          </a:xfrm>
          <a:prstGeom prst="rect">
            <a:avLst/>
          </a:prstGeom>
          <a:noFill/>
          <a:ln>
            <a:noFill/>
          </a:ln>
        </p:spPr>
      </p:pic>
      <p:sp>
        <p:nvSpPr>
          <p:cNvPr id="188" name="Google Shape;188;p12"/>
          <p:cNvSpPr txBox="1"/>
          <p:nvPr/>
        </p:nvSpPr>
        <p:spPr>
          <a:xfrm>
            <a:off x="346972" y="1061826"/>
            <a:ext cx="4252702" cy="438739"/>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Proxima Nova"/>
              <a:buChar char="●"/>
            </a:pPr>
            <a:r>
              <a:rPr lang="en-US" sz="1800" b="0" i="0" u="none" strike="noStrike" cap="none">
                <a:solidFill>
                  <a:schemeClr val="accent3"/>
                </a:solidFill>
                <a:latin typeface="Proxima Nova"/>
                <a:ea typeface="Proxima Nova"/>
                <a:cs typeface="Proxima Nova"/>
                <a:sym typeface="Proxima Nova"/>
              </a:rPr>
              <a:t>Initial designs for the rail and lug</a:t>
            </a:r>
            <a:endParaRPr/>
          </a:p>
          <a:p>
            <a:pPr marL="114300" marR="0" lvl="0" indent="0" algn="l" rtl="0">
              <a:lnSpc>
                <a:spcPct val="115000"/>
              </a:lnSpc>
              <a:spcBef>
                <a:spcPts val="0"/>
              </a:spcBef>
              <a:spcAft>
                <a:spcPts val="0"/>
              </a:spcAft>
              <a:buClr>
                <a:schemeClr val="accent3"/>
              </a:buClr>
              <a:buSzPts val="1800"/>
              <a:buFont typeface="Proxima Nova"/>
              <a:buNone/>
            </a:pPr>
            <a:endParaRPr sz="1800" b="0" i="0" u="none" strike="noStrike" cap="none">
              <a:solidFill>
                <a:schemeClr val="accent3"/>
              </a:solidFill>
              <a:latin typeface="Proxima Nova"/>
              <a:ea typeface="Proxima Nova"/>
              <a:cs typeface="Proxima Nova"/>
              <a:sym typeface="Proxima Nova"/>
            </a:endParaRPr>
          </a:p>
        </p:txBody>
      </p:sp>
      <p:pic>
        <p:nvPicPr>
          <p:cNvPr id="189" name="Google Shape;189;p12"/>
          <p:cNvPicPr preferRelativeResize="0"/>
          <p:nvPr/>
        </p:nvPicPr>
        <p:blipFill rotWithShape="1">
          <a:blip r:embed="rId7">
            <a:alphaModFix/>
          </a:blip>
          <a:srcRect/>
          <a:stretch/>
        </p:blipFill>
        <p:spPr>
          <a:xfrm>
            <a:off x="1870865" y="3187482"/>
            <a:ext cx="1870170" cy="1870170"/>
          </a:xfrm>
          <a:prstGeom prst="rect">
            <a:avLst/>
          </a:prstGeom>
          <a:noFill/>
          <a:ln>
            <a:noFill/>
          </a:ln>
        </p:spPr>
      </p:pic>
      <p:cxnSp>
        <p:nvCxnSpPr>
          <p:cNvPr id="190" name="Google Shape;190;p12"/>
          <p:cNvCxnSpPr/>
          <p:nvPr/>
        </p:nvCxnSpPr>
        <p:spPr>
          <a:xfrm>
            <a:off x="4455043" y="932664"/>
            <a:ext cx="0" cy="4039927"/>
          </a:xfrm>
          <a:prstGeom prst="straightConnector1">
            <a:avLst/>
          </a:prstGeom>
          <a:noFill/>
          <a:ln w="9525" cap="flat" cmpd="sng">
            <a:solidFill>
              <a:srgbClr val="323442"/>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353425" y="1816950"/>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a:latin typeface="Arial"/>
                <a:ea typeface="Arial"/>
                <a:cs typeface="Arial"/>
                <a:sym typeface="Arial"/>
              </a:rPr>
              <a:t>Fabrication of the airframe</a:t>
            </a:r>
            <a:endParaRPr>
              <a:latin typeface="Arial"/>
              <a:ea typeface="Arial"/>
              <a:cs typeface="Arial"/>
              <a:sym typeface="Arial"/>
            </a:endParaRPr>
          </a:p>
        </p:txBody>
      </p:sp>
      <p:sp>
        <p:nvSpPr>
          <p:cNvPr id="196" name="Google Shape;196;p13"/>
          <p:cNvSpPr txBox="1"/>
          <p:nvPr/>
        </p:nvSpPr>
        <p:spPr>
          <a:xfrm>
            <a:off x="5358809" y="1477926"/>
            <a:ext cx="282826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The following slides show the fabrication process of the fiber glass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body" idx="1"/>
          </p:nvPr>
        </p:nvSpPr>
        <p:spPr>
          <a:xfrm>
            <a:off x="152400" y="2784225"/>
            <a:ext cx="5998800" cy="147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100"/>
              <a:buNone/>
            </a:pPr>
            <a:r>
              <a:rPr lang="en-US" sz="2200">
                <a:solidFill>
                  <a:schemeClr val="accent1"/>
                </a:solidFill>
                <a:latin typeface="Arial"/>
                <a:ea typeface="Arial"/>
                <a:cs typeface="Arial"/>
                <a:sym typeface="Arial"/>
              </a:rPr>
              <a:t>Height: 105cm</a:t>
            </a:r>
            <a:endParaRPr sz="2200">
              <a:solidFill>
                <a:schemeClr val="accent1"/>
              </a:solidFill>
              <a:latin typeface="Arial"/>
              <a:ea typeface="Arial"/>
              <a:cs typeface="Arial"/>
              <a:sym typeface="Arial"/>
            </a:endParaRPr>
          </a:p>
          <a:p>
            <a:pPr marL="0" lvl="0" indent="0" algn="l" rtl="0">
              <a:lnSpc>
                <a:spcPct val="100000"/>
              </a:lnSpc>
              <a:spcBef>
                <a:spcPts val="0"/>
              </a:spcBef>
              <a:spcAft>
                <a:spcPts val="0"/>
              </a:spcAft>
              <a:buSzPts val="2100"/>
              <a:buNone/>
            </a:pPr>
            <a:r>
              <a:rPr lang="en-US" sz="2200">
                <a:solidFill>
                  <a:schemeClr val="accent1"/>
                </a:solidFill>
                <a:latin typeface="Arial"/>
                <a:ea typeface="Arial"/>
                <a:cs typeface="Arial"/>
                <a:sym typeface="Arial"/>
              </a:rPr>
              <a:t>Internal Diameter = 8.1cm</a:t>
            </a:r>
            <a:endParaRPr sz="2200">
              <a:solidFill>
                <a:schemeClr val="accent1"/>
              </a:solidFill>
              <a:latin typeface="Arial"/>
              <a:ea typeface="Arial"/>
              <a:cs typeface="Arial"/>
              <a:sym typeface="Arial"/>
            </a:endParaRPr>
          </a:p>
          <a:p>
            <a:pPr marL="0" lvl="0" indent="0" algn="l" rtl="0">
              <a:lnSpc>
                <a:spcPct val="100000"/>
              </a:lnSpc>
              <a:spcBef>
                <a:spcPts val="0"/>
              </a:spcBef>
              <a:spcAft>
                <a:spcPts val="0"/>
              </a:spcAft>
              <a:buSzPts val="2100"/>
              <a:buNone/>
            </a:pPr>
            <a:r>
              <a:rPr lang="en-US" sz="2200">
                <a:solidFill>
                  <a:schemeClr val="accent1"/>
                </a:solidFill>
                <a:latin typeface="Arial"/>
                <a:ea typeface="Arial"/>
                <a:cs typeface="Arial"/>
                <a:sym typeface="Arial"/>
              </a:rPr>
              <a:t>Thickness = 0.3mm</a:t>
            </a:r>
            <a:endParaRPr sz="2200">
              <a:solidFill>
                <a:schemeClr val="accent1"/>
              </a:solidFill>
              <a:latin typeface="Arial"/>
              <a:ea typeface="Arial"/>
              <a:cs typeface="Arial"/>
              <a:sym typeface="Arial"/>
            </a:endParaRPr>
          </a:p>
          <a:p>
            <a:pPr marL="0" lvl="0" indent="0" algn="l" rtl="0">
              <a:lnSpc>
                <a:spcPct val="100000"/>
              </a:lnSpc>
              <a:spcBef>
                <a:spcPts val="0"/>
              </a:spcBef>
              <a:spcAft>
                <a:spcPts val="0"/>
              </a:spcAft>
              <a:buSzPts val="2100"/>
              <a:buNone/>
            </a:pPr>
            <a:r>
              <a:rPr lang="en-US" sz="2200">
                <a:solidFill>
                  <a:schemeClr val="accent1"/>
                </a:solidFill>
                <a:latin typeface="Arial"/>
                <a:ea typeface="Arial"/>
                <a:cs typeface="Arial"/>
                <a:sym typeface="Arial"/>
              </a:rPr>
              <a:t>Density = 1.479g/cm</a:t>
            </a:r>
            <a:r>
              <a:rPr lang="en-US" sz="2200" baseline="30000">
                <a:solidFill>
                  <a:schemeClr val="accent1"/>
                </a:solidFill>
                <a:latin typeface="Arial"/>
                <a:ea typeface="Arial"/>
                <a:cs typeface="Arial"/>
                <a:sym typeface="Arial"/>
              </a:rPr>
              <a:t>3</a:t>
            </a:r>
            <a:endParaRPr sz="2200" baseline="30000">
              <a:solidFill>
                <a:schemeClr val="accent1"/>
              </a:solidFill>
              <a:latin typeface="Arial"/>
              <a:ea typeface="Arial"/>
              <a:cs typeface="Arial"/>
              <a:sym typeface="Arial"/>
            </a:endParaRPr>
          </a:p>
          <a:p>
            <a:pPr marL="0" lvl="0" indent="0" algn="l" rtl="0">
              <a:lnSpc>
                <a:spcPct val="100000"/>
              </a:lnSpc>
              <a:spcBef>
                <a:spcPts val="0"/>
              </a:spcBef>
              <a:spcAft>
                <a:spcPts val="0"/>
              </a:spcAft>
              <a:buSzPts val="2100"/>
              <a:buNone/>
            </a:pPr>
            <a:endParaRPr sz="2200">
              <a:solidFill>
                <a:schemeClr val="accent1"/>
              </a:solidFill>
              <a:latin typeface="Arial"/>
              <a:ea typeface="Arial"/>
              <a:cs typeface="Arial"/>
              <a:sym typeface="Arial"/>
            </a:endParaRPr>
          </a:p>
        </p:txBody>
      </p:sp>
      <p:pic>
        <p:nvPicPr>
          <p:cNvPr id="202" name="Google Shape;202;p14"/>
          <p:cNvPicPr preferRelativeResize="0"/>
          <p:nvPr/>
        </p:nvPicPr>
        <p:blipFill rotWithShape="1">
          <a:blip r:embed="rId3">
            <a:alphaModFix/>
          </a:blip>
          <a:srcRect b="38469"/>
          <a:stretch/>
        </p:blipFill>
        <p:spPr>
          <a:xfrm>
            <a:off x="254975" y="152400"/>
            <a:ext cx="8889026" cy="2419349"/>
          </a:xfrm>
          <a:prstGeom prst="rect">
            <a:avLst/>
          </a:prstGeom>
          <a:noFill/>
          <a:ln>
            <a:noFill/>
          </a:ln>
        </p:spPr>
      </p:pic>
      <p:sp>
        <p:nvSpPr>
          <p:cNvPr id="203" name="Google Shape;203;p14"/>
          <p:cNvSpPr txBox="1"/>
          <p:nvPr/>
        </p:nvSpPr>
        <p:spPr>
          <a:xfrm>
            <a:off x="152400" y="4264125"/>
            <a:ext cx="87045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The thickness slightly changed bearing to the fact we used the fibremat, and nylon.</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pic>
        <p:nvPicPr>
          <p:cNvPr id="233" name="Google Shape;233;p18"/>
          <p:cNvPicPr preferRelativeResize="0"/>
          <p:nvPr/>
        </p:nvPicPr>
        <p:blipFill rotWithShape="1">
          <a:blip r:embed="rId3">
            <a:alphaModFix/>
          </a:blip>
          <a:srcRect/>
          <a:stretch/>
        </p:blipFill>
        <p:spPr>
          <a:xfrm>
            <a:off x="152400" y="152400"/>
            <a:ext cx="8839202" cy="4375500"/>
          </a:xfrm>
          <a:prstGeom prst="rect">
            <a:avLst/>
          </a:prstGeom>
          <a:noFill/>
          <a:ln>
            <a:noFill/>
          </a:ln>
        </p:spPr>
      </p:pic>
      <p:sp>
        <p:nvSpPr>
          <p:cNvPr id="234" name="Google Shape;234;p18"/>
          <p:cNvSpPr txBox="1"/>
          <p:nvPr/>
        </p:nvSpPr>
        <p:spPr>
          <a:xfrm>
            <a:off x="152400" y="4527900"/>
            <a:ext cx="688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Proxima Nova"/>
                <a:ea typeface="Proxima Nova"/>
                <a:cs typeface="Proxima Nova"/>
                <a:sym typeface="Proxima Nova"/>
              </a:rPr>
              <a:t>Apogee = 2104m     Total mass = 10kg      Stability= 1.87 cal</a:t>
            </a: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53425" y="1816950"/>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a:t>Fabrication of the airframe</a:t>
            </a:r>
            <a:endParaRPr/>
          </a:p>
        </p:txBody>
      </p:sp>
      <p:sp>
        <p:nvSpPr>
          <p:cNvPr id="240" name="Google Shape;240;p19"/>
          <p:cNvSpPr txBox="1"/>
          <p:nvPr/>
        </p:nvSpPr>
        <p:spPr>
          <a:xfrm>
            <a:off x="5358809" y="1477926"/>
            <a:ext cx="282826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The following slides show the fabrication process of the aluminum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a:stretch/>
        </p:blipFill>
        <p:spPr>
          <a:xfrm>
            <a:off x="29388" y="1010401"/>
            <a:ext cx="3487374" cy="2615531"/>
          </a:xfrm>
          <a:prstGeom prst="rect">
            <a:avLst/>
          </a:prstGeom>
          <a:noFill/>
          <a:ln>
            <a:noFill/>
          </a:ln>
        </p:spPr>
      </p:pic>
      <p:pic>
        <p:nvPicPr>
          <p:cNvPr id="246" name="Google Shape;246;p20"/>
          <p:cNvPicPr preferRelativeResize="0"/>
          <p:nvPr/>
        </p:nvPicPr>
        <p:blipFill rotWithShape="1">
          <a:blip r:embed="rId4">
            <a:alphaModFix/>
          </a:blip>
          <a:srcRect/>
          <a:stretch/>
        </p:blipFill>
        <p:spPr>
          <a:xfrm>
            <a:off x="3573163" y="1010401"/>
            <a:ext cx="3159163" cy="2615531"/>
          </a:xfrm>
          <a:prstGeom prst="rect">
            <a:avLst/>
          </a:prstGeom>
          <a:noFill/>
          <a:ln>
            <a:noFill/>
          </a:ln>
        </p:spPr>
      </p:pic>
      <p:pic>
        <p:nvPicPr>
          <p:cNvPr id="247" name="Google Shape;247;p20"/>
          <p:cNvPicPr preferRelativeResize="0"/>
          <p:nvPr/>
        </p:nvPicPr>
        <p:blipFill rotWithShape="1">
          <a:blip r:embed="rId5">
            <a:alphaModFix/>
          </a:blip>
          <a:srcRect t="16432" b="7060"/>
          <a:stretch/>
        </p:blipFill>
        <p:spPr>
          <a:xfrm>
            <a:off x="6920345" y="1010401"/>
            <a:ext cx="2194267" cy="2615531"/>
          </a:xfrm>
          <a:prstGeom prst="rect">
            <a:avLst/>
          </a:prstGeom>
          <a:noFill/>
          <a:ln>
            <a:noFill/>
          </a:ln>
        </p:spPr>
      </p:pic>
      <p:sp>
        <p:nvSpPr>
          <p:cNvPr id="248" name="Google Shape;248;p20"/>
          <p:cNvSpPr txBox="1"/>
          <p:nvPr/>
        </p:nvSpPr>
        <p:spPr>
          <a:xfrm>
            <a:off x="4149438" y="3913764"/>
            <a:ext cx="16417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Drilling</a:t>
            </a:r>
            <a:endParaRPr sz="1400" b="0" i="0" u="none" strike="noStrike" cap="none">
              <a:solidFill>
                <a:srgbClr val="000000"/>
              </a:solidFill>
              <a:latin typeface="Arial"/>
              <a:ea typeface="Arial"/>
              <a:cs typeface="Arial"/>
              <a:sym typeface="Arial"/>
            </a:endParaRPr>
          </a:p>
        </p:txBody>
      </p:sp>
      <p:sp>
        <p:nvSpPr>
          <p:cNvPr id="249" name="Google Shape;249;p20"/>
          <p:cNvSpPr txBox="1"/>
          <p:nvPr/>
        </p:nvSpPr>
        <p:spPr>
          <a:xfrm>
            <a:off x="651163" y="3806043"/>
            <a:ext cx="21682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Marking out points to be drilled</a:t>
            </a:r>
            <a:endParaRPr sz="1400" b="0" i="0" u="none" strike="noStrike" cap="none">
              <a:solidFill>
                <a:srgbClr val="000000"/>
              </a:solidFill>
              <a:latin typeface="Arial"/>
              <a:ea typeface="Arial"/>
              <a:cs typeface="Arial"/>
              <a:sym typeface="Arial"/>
            </a:endParaRPr>
          </a:p>
        </p:txBody>
      </p:sp>
      <p:sp>
        <p:nvSpPr>
          <p:cNvPr id="250" name="Google Shape;250;p20"/>
          <p:cNvSpPr txBox="1"/>
          <p:nvPr/>
        </p:nvSpPr>
        <p:spPr>
          <a:xfrm>
            <a:off x="7043871" y="3913764"/>
            <a:ext cx="16417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Rolling</a:t>
            </a:r>
            <a:endParaRPr sz="1400" b="0" i="0" u="none" strike="noStrike" cap="none">
              <a:solidFill>
                <a:srgbClr val="000000"/>
              </a:solidFill>
              <a:latin typeface="Arial"/>
              <a:ea typeface="Arial"/>
              <a:cs typeface="Arial"/>
              <a:sym typeface="Arial"/>
            </a:endParaRPr>
          </a:p>
        </p:txBody>
      </p:sp>
      <p:sp>
        <p:nvSpPr>
          <p:cNvPr id="251" name="Google Shape;251;p20"/>
          <p:cNvSpPr txBox="1"/>
          <p:nvPr/>
        </p:nvSpPr>
        <p:spPr>
          <a:xfrm>
            <a:off x="2477387" y="361507"/>
            <a:ext cx="434871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PROCEDURE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342792" y="1477926"/>
            <a:ext cx="4045200" cy="208254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a:latin typeface="Arial"/>
                <a:ea typeface="Arial"/>
                <a:cs typeface="Arial"/>
                <a:sym typeface="Arial"/>
              </a:rPr>
              <a:t>Fabrication of the fin alignment jig</a:t>
            </a:r>
            <a:endParaRPr>
              <a:latin typeface="Arial"/>
              <a:ea typeface="Arial"/>
              <a:cs typeface="Arial"/>
              <a:sym typeface="Arial"/>
            </a:endParaRPr>
          </a:p>
        </p:txBody>
      </p:sp>
      <p:sp>
        <p:nvSpPr>
          <p:cNvPr id="257" name="Google Shape;257;p21"/>
          <p:cNvSpPr txBox="1"/>
          <p:nvPr/>
        </p:nvSpPr>
        <p:spPr>
          <a:xfrm>
            <a:off x="4933507" y="1477926"/>
            <a:ext cx="3965943"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The following slides show the fabrication process of the fin alignment jig</a:t>
            </a:r>
            <a:endParaRPr/>
          </a:p>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The jig will help align the fins on the airframe.</a:t>
            </a:r>
            <a:endParaRPr/>
          </a:p>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The fins play a major role on the aerodynamic properties of the rocket as such the MUST be at 90 degrees alignment with the airframe.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311700" y="13598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FIN ALIGNMENT JIG</a:t>
            </a:r>
            <a:endParaRPr/>
          </a:p>
        </p:txBody>
      </p:sp>
      <p:pic>
        <p:nvPicPr>
          <p:cNvPr id="263" name="Google Shape;263;p22"/>
          <p:cNvPicPr preferRelativeResize="0"/>
          <p:nvPr/>
        </p:nvPicPr>
        <p:blipFill rotWithShape="1">
          <a:blip r:embed="rId3">
            <a:alphaModFix/>
          </a:blip>
          <a:srcRect t="6439" b="14234"/>
          <a:stretch/>
        </p:blipFill>
        <p:spPr>
          <a:xfrm>
            <a:off x="311700" y="810390"/>
            <a:ext cx="3857625" cy="3665917"/>
          </a:xfrm>
          <a:prstGeom prst="rect">
            <a:avLst/>
          </a:prstGeom>
          <a:noFill/>
          <a:ln>
            <a:noFill/>
          </a:ln>
        </p:spPr>
      </p:pic>
      <p:pic>
        <p:nvPicPr>
          <p:cNvPr id="264" name="Google Shape;264;p22"/>
          <p:cNvPicPr preferRelativeResize="0"/>
          <p:nvPr/>
        </p:nvPicPr>
        <p:blipFill rotWithShape="1">
          <a:blip r:embed="rId4">
            <a:alphaModFix/>
          </a:blip>
          <a:srcRect/>
          <a:stretch/>
        </p:blipFill>
        <p:spPr>
          <a:xfrm>
            <a:off x="5470300" y="810390"/>
            <a:ext cx="3060122" cy="3665917"/>
          </a:xfrm>
          <a:prstGeom prst="rect">
            <a:avLst/>
          </a:prstGeom>
          <a:noFill/>
          <a:ln>
            <a:noFill/>
          </a:ln>
        </p:spPr>
      </p:pic>
      <p:sp>
        <p:nvSpPr>
          <p:cNvPr id="265" name="Google Shape;265;p22"/>
          <p:cNvSpPr txBox="1"/>
          <p:nvPr/>
        </p:nvSpPr>
        <p:spPr>
          <a:xfrm>
            <a:off x="311700" y="4603898"/>
            <a:ext cx="82187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fin alignment jig will be used to align the fins on the rocket's airframe for perfect alignment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BF32-E53A-4722-828E-2D068A2D0061}"/>
              </a:ext>
            </a:extLst>
          </p:cNvPr>
          <p:cNvSpPr>
            <a:spLocks noGrp="1"/>
          </p:cNvSpPr>
          <p:nvPr>
            <p:ph type="title"/>
          </p:nvPr>
        </p:nvSpPr>
        <p:spPr/>
        <p:txBody>
          <a:bodyPr/>
          <a:lstStyle/>
          <a:p>
            <a:r>
              <a:rPr lang="en-US" dirty="0"/>
              <a:t>YET TO BE ACCOMPLISHED</a:t>
            </a:r>
          </a:p>
        </p:txBody>
      </p:sp>
      <p:sp>
        <p:nvSpPr>
          <p:cNvPr id="3" name="Text Placeholder 2">
            <a:extLst>
              <a:ext uri="{FF2B5EF4-FFF2-40B4-BE49-F238E27FC236}">
                <a16:creationId xmlns:a16="http://schemas.microsoft.com/office/drawing/2014/main" id="{63023895-579B-4983-9F42-DE1818C3AF7E}"/>
              </a:ext>
            </a:extLst>
          </p:cNvPr>
          <p:cNvSpPr>
            <a:spLocks noGrp="1"/>
          </p:cNvSpPr>
          <p:nvPr>
            <p:ph type="body" idx="1"/>
          </p:nvPr>
        </p:nvSpPr>
        <p:spPr/>
        <p:txBody>
          <a:bodyPr/>
          <a:lstStyle/>
          <a:p>
            <a:r>
              <a:rPr lang="en-US" dirty="0"/>
              <a:t>Finalizing the fabrication </a:t>
            </a:r>
          </a:p>
          <a:p>
            <a:r>
              <a:rPr lang="en-US" dirty="0"/>
              <a:t>Assembly </a:t>
            </a:r>
          </a:p>
          <a:p>
            <a:r>
              <a:rPr lang="en-US" dirty="0"/>
              <a:t>Testing of the airframe</a:t>
            </a:r>
          </a:p>
        </p:txBody>
      </p:sp>
    </p:spTree>
    <p:extLst>
      <p:ext uri="{BB962C8B-B14F-4D97-AF65-F5344CB8AC3E}">
        <p14:creationId xmlns:p14="http://schemas.microsoft.com/office/powerpoint/2010/main" val="104104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ABOUT AIRFRAME TEAM</a:t>
            </a:r>
            <a:endParaRPr/>
          </a:p>
        </p:txBody>
      </p:sp>
      <p:sp>
        <p:nvSpPr>
          <p:cNvPr id="78" name="Google Shape;78;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Arial"/>
                <a:ea typeface="Arial"/>
                <a:cs typeface="Arial"/>
                <a:sym typeface="Arial"/>
              </a:rPr>
              <a:t>The airframe team is about building, fabricating and coming up with the rockets body.</a:t>
            </a:r>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It entails structural analysis of the rockets body, calculation of forces that affect the rocket in its flight path, compressive and buckling loads among other aerospace properties that affect the rocket.</a:t>
            </a:r>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The airframe refers to the body of the rocket, or the housing that will hold other components of the rocket such as the avionics bay, the payload, the parachute and the motor which will be the engine of the rocket.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g1f9c309de11_0_198"/>
          <p:cNvPicPr preferRelativeResize="0"/>
          <p:nvPr/>
        </p:nvPicPr>
        <p:blipFill rotWithShape="1">
          <a:blip r:embed="rId3">
            <a:alphaModFix/>
          </a:blip>
          <a:srcRect t="14832" b="14839"/>
          <a:stretch/>
        </p:blipFill>
        <p:spPr>
          <a:xfrm>
            <a:off x="0" y="0"/>
            <a:ext cx="9144003" cy="5143500"/>
          </a:xfrm>
          <a:prstGeom prst="rect">
            <a:avLst/>
          </a:prstGeom>
          <a:noFill/>
          <a:ln>
            <a:noFill/>
          </a:ln>
        </p:spPr>
      </p:pic>
      <p:sp>
        <p:nvSpPr>
          <p:cNvPr id="69" name="Google Shape;69;g1f9c309de11_0_198"/>
          <p:cNvSpPr txBox="1">
            <a:spLocks noGrp="1"/>
          </p:cNvSpPr>
          <p:nvPr>
            <p:ph type="ctrTitle"/>
          </p:nvPr>
        </p:nvSpPr>
        <p:spPr>
          <a:xfrm>
            <a:off x="510450" y="628616"/>
            <a:ext cx="8123100" cy="15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6000" dirty="0">
                <a:solidFill>
                  <a:schemeClr val="accent2"/>
                </a:solidFill>
                <a:latin typeface="Times New Roman"/>
                <a:ea typeface="Times New Roman"/>
                <a:cs typeface="Times New Roman"/>
                <a:sym typeface="Times New Roman"/>
              </a:rPr>
              <a:t>THANKYOU</a:t>
            </a:r>
            <a:endParaRPr sz="6000" dirty="0">
              <a:solidFill>
                <a:schemeClr val="accent2"/>
              </a:solidFill>
              <a:latin typeface="Times New Roman"/>
              <a:ea typeface="Times New Roman"/>
              <a:cs typeface="Times New Roman"/>
              <a:sym typeface="Times New Roman"/>
            </a:endParaRPr>
          </a:p>
        </p:txBody>
      </p:sp>
      <p:sp>
        <p:nvSpPr>
          <p:cNvPr id="70" name="Google Shape;70;g1f9c309de11_0_198"/>
          <p:cNvSpPr txBox="1">
            <a:spLocks noGrp="1"/>
          </p:cNvSpPr>
          <p:nvPr>
            <p:ph type="subTitle" idx="1"/>
          </p:nvPr>
        </p:nvSpPr>
        <p:spPr>
          <a:xfrm>
            <a:off x="510450" y="3490038"/>
            <a:ext cx="8123100" cy="6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solidFill>
                  <a:schemeClr val="dk1"/>
                </a:solidFill>
                <a:latin typeface="Times New Roman"/>
                <a:ea typeface="Times New Roman"/>
                <a:cs typeface="Times New Roman"/>
                <a:sym typeface="Times New Roman"/>
              </a:rPr>
              <a:t>NAKUJA N3 ROCKET</a:t>
            </a:r>
            <a:endParaRPr>
              <a:solidFill>
                <a:schemeClr val="dk1"/>
              </a:solidFill>
              <a:latin typeface="Times New Roman"/>
              <a:ea typeface="Times New Roman"/>
              <a:cs typeface="Times New Roman"/>
              <a:sym typeface="Times New Roman"/>
            </a:endParaRPr>
          </a:p>
        </p:txBody>
      </p:sp>
      <p:sp>
        <p:nvSpPr>
          <p:cNvPr id="71" name="Google Shape;71;g1f9c309de11_0_198"/>
          <p:cNvSpPr txBox="1">
            <a:spLocks noGrp="1"/>
          </p:cNvSpPr>
          <p:nvPr>
            <p:ph type="subTitle" idx="1"/>
          </p:nvPr>
        </p:nvSpPr>
        <p:spPr>
          <a:xfrm>
            <a:off x="510450" y="4370773"/>
            <a:ext cx="8123100" cy="50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1800"/>
              <a:t>no_reply@example.com</a:t>
            </a:r>
            <a:endParaRPr sz="1800"/>
          </a:p>
        </p:txBody>
      </p:sp>
      <p:cxnSp>
        <p:nvCxnSpPr>
          <p:cNvPr id="72" name="Google Shape;72;g1f9c309de11_0_198"/>
          <p:cNvCxnSpPr/>
          <p:nvPr/>
        </p:nvCxnSpPr>
        <p:spPr>
          <a:xfrm>
            <a:off x="2872150" y="3238500"/>
            <a:ext cx="4000500" cy="0"/>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13067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05C6-3D25-48C5-A078-74271D5EB2FF}"/>
              </a:ext>
            </a:extLst>
          </p:cNvPr>
          <p:cNvSpPr>
            <a:spLocks noGrp="1"/>
          </p:cNvSpPr>
          <p:nvPr>
            <p:ph type="title"/>
          </p:nvPr>
        </p:nvSpPr>
        <p:spPr/>
        <p:txBody>
          <a:bodyPr/>
          <a:lstStyle/>
          <a:p>
            <a:r>
              <a:rPr lang="en-US" dirty="0">
                <a:solidFill>
                  <a:schemeClr val="bg1">
                    <a:lumMod val="50000"/>
                  </a:schemeClr>
                </a:solidFill>
              </a:rPr>
              <a:t>OBJECTIVES</a:t>
            </a:r>
          </a:p>
        </p:txBody>
      </p:sp>
      <p:sp>
        <p:nvSpPr>
          <p:cNvPr id="3" name="Text Placeholder 2">
            <a:extLst>
              <a:ext uri="{FF2B5EF4-FFF2-40B4-BE49-F238E27FC236}">
                <a16:creationId xmlns:a16="http://schemas.microsoft.com/office/drawing/2014/main" id="{7340E466-518F-4F53-878F-8188011C1930}"/>
              </a:ext>
            </a:extLst>
          </p:cNvPr>
          <p:cNvSpPr>
            <a:spLocks noGrp="1"/>
          </p:cNvSpPr>
          <p:nvPr>
            <p:ph type="body" idx="1"/>
          </p:nvPr>
        </p:nvSpPr>
        <p:spPr/>
        <p:txBody>
          <a:bodyPr/>
          <a:lstStyle/>
          <a:p>
            <a:pPr rtl="0">
              <a:spcBef>
                <a:spcPts val="0"/>
              </a:spcBef>
              <a:spcAft>
                <a:spcPts val="0"/>
              </a:spcAft>
            </a:pPr>
            <a:r>
              <a:rPr lang="en-US" sz="1600" b="1" dirty="0">
                <a:solidFill>
                  <a:schemeClr val="bg1">
                    <a:lumMod val="50000"/>
                  </a:schemeClr>
                </a:solidFill>
                <a:latin typeface="+mj-lt"/>
              </a:rPr>
              <a:t>Main objectives (Must have)</a:t>
            </a:r>
          </a:p>
          <a:p>
            <a:pPr rtl="0" fontAlgn="base">
              <a:spcBef>
                <a:spcPts val="0"/>
              </a:spcBef>
              <a:spcAft>
                <a:spcPts val="0"/>
              </a:spcAft>
              <a:buFont typeface="+mj-lt"/>
              <a:buAutoNum type="arabicPeriod"/>
            </a:pPr>
            <a:r>
              <a:rPr lang="en-US" sz="1600" dirty="0">
                <a:solidFill>
                  <a:schemeClr val="bg1">
                    <a:lumMod val="50000"/>
                  </a:schemeClr>
                </a:solidFill>
                <a:latin typeface="+mj-lt"/>
              </a:rPr>
              <a:t>Fabrication of the main airframe</a:t>
            </a:r>
          </a:p>
          <a:p>
            <a:pPr rtl="0" fontAlgn="base">
              <a:spcBef>
                <a:spcPts val="0"/>
              </a:spcBef>
              <a:spcAft>
                <a:spcPts val="0"/>
              </a:spcAft>
              <a:buFont typeface="+mj-lt"/>
              <a:buAutoNum type="arabicPeriod"/>
            </a:pPr>
            <a:r>
              <a:rPr lang="en-US" sz="1600" dirty="0">
                <a:solidFill>
                  <a:schemeClr val="bg1">
                    <a:lumMod val="50000"/>
                  </a:schemeClr>
                </a:solidFill>
                <a:latin typeface="+mj-lt"/>
              </a:rPr>
              <a:t>Design and identification of aerodynamic properties(stability, drag, COG, CP)</a:t>
            </a:r>
          </a:p>
          <a:p>
            <a:pPr rtl="0" fontAlgn="base">
              <a:spcBef>
                <a:spcPts val="0"/>
              </a:spcBef>
              <a:spcAft>
                <a:spcPts val="0"/>
              </a:spcAft>
              <a:buFont typeface="+mj-lt"/>
              <a:buAutoNum type="arabicPeriod"/>
            </a:pPr>
            <a:r>
              <a:rPr lang="en-US" sz="1600" dirty="0">
                <a:solidFill>
                  <a:schemeClr val="bg1">
                    <a:lumMod val="50000"/>
                  </a:schemeClr>
                </a:solidFill>
                <a:latin typeface="+mj-lt"/>
              </a:rPr>
              <a:t>Redesign of sub structures (e.g. parachute, nose cone, avionics bay, solid motor)</a:t>
            </a:r>
          </a:p>
          <a:p>
            <a:pPr marL="742950" lvl="1" indent="-285750" rtl="0" fontAlgn="base">
              <a:spcBef>
                <a:spcPts val="0"/>
              </a:spcBef>
              <a:spcAft>
                <a:spcPts val="0"/>
              </a:spcAft>
              <a:buFont typeface="+mj-lt"/>
              <a:buAutoNum type="arabicPeriod"/>
            </a:pPr>
            <a:r>
              <a:rPr lang="en-US" sz="1600" dirty="0">
                <a:solidFill>
                  <a:schemeClr val="bg1">
                    <a:lumMod val="50000"/>
                  </a:schemeClr>
                </a:solidFill>
                <a:latin typeface="+mj-lt"/>
              </a:rPr>
              <a:t>Be easily assembled /disassembled</a:t>
            </a:r>
          </a:p>
          <a:p>
            <a:pPr marL="742950" lvl="1" indent="-285750" rtl="0" fontAlgn="base">
              <a:spcBef>
                <a:spcPts val="0"/>
              </a:spcBef>
              <a:spcAft>
                <a:spcPts val="0"/>
              </a:spcAft>
              <a:buFont typeface="+mj-lt"/>
              <a:buAutoNum type="arabicPeriod"/>
            </a:pPr>
            <a:r>
              <a:rPr lang="en-US" sz="1600" dirty="0">
                <a:solidFill>
                  <a:schemeClr val="bg1">
                    <a:lumMod val="50000"/>
                  </a:schemeClr>
                </a:solidFill>
                <a:latin typeface="+mj-lt"/>
              </a:rPr>
              <a:t>Smart mounting for camera, reset switch, cables, GPS antenna, etc.</a:t>
            </a:r>
          </a:p>
          <a:p>
            <a:pPr rtl="0" fontAlgn="base">
              <a:spcBef>
                <a:spcPts val="0"/>
              </a:spcBef>
              <a:spcAft>
                <a:spcPts val="0"/>
              </a:spcAft>
              <a:buFont typeface="+mj-lt"/>
              <a:buAutoNum type="arabicPeriod"/>
            </a:pPr>
            <a:r>
              <a:rPr lang="en-US" sz="1600" dirty="0">
                <a:solidFill>
                  <a:schemeClr val="bg1">
                    <a:lumMod val="50000"/>
                  </a:schemeClr>
                </a:solidFill>
                <a:latin typeface="+mj-lt"/>
              </a:rPr>
              <a:t>Stable launchpad and improved launch lug for better deployment </a:t>
            </a:r>
          </a:p>
          <a:p>
            <a:pPr marL="114300" indent="0" rtl="0" fontAlgn="base">
              <a:spcBef>
                <a:spcPts val="0"/>
              </a:spcBef>
              <a:spcAft>
                <a:spcPts val="0"/>
              </a:spcAft>
              <a:buNone/>
            </a:pPr>
            <a:endParaRPr lang="en-US" sz="1600" dirty="0">
              <a:solidFill>
                <a:schemeClr val="bg1">
                  <a:lumMod val="50000"/>
                </a:schemeClr>
              </a:solidFill>
              <a:latin typeface="+mj-lt"/>
            </a:endParaRPr>
          </a:p>
          <a:p>
            <a:pPr marL="114300" indent="0" rtl="0" fontAlgn="base">
              <a:spcBef>
                <a:spcPts val="0"/>
              </a:spcBef>
              <a:spcAft>
                <a:spcPts val="0"/>
              </a:spcAft>
              <a:buNone/>
            </a:pPr>
            <a:endParaRPr lang="en-US" sz="1600" dirty="0">
              <a:solidFill>
                <a:schemeClr val="bg1">
                  <a:lumMod val="50000"/>
                </a:schemeClr>
              </a:solidFill>
              <a:latin typeface="+mj-lt"/>
            </a:endParaRPr>
          </a:p>
        </p:txBody>
      </p:sp>
    </p:spTree>
    <p:extLst>
      <p:ext uri="{BB962C8B-B14F-4D97-AF65-F5344CB8AC3E}">
        <p14:creationId xmlns:p14="http://schemas.microsoft.com/office/powerpoint/2010/main" val="400252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PROJECTION</a:t>
            </a:r>
            <a:endParaRPr/>
          </a:p>
        </p:txBody>
      </p:sp>
      <p:sp>
        <p:nvSpPr>
          <p:cNvPr id="84" name="Google Shape;84;p3"/>
          <p:cNvSpPr txBox="1">
            <a:spLocks noGrp="1"/>
          </p:cNvSpPr>
          <p:nvPr>
            <p:ph type="body" idx="1"/>
          </p:nvPr>
        </p:nvSpPr>
        <p:spPr>
          <a:xfrm>
            <a:off x="4199860" y="925033"/>
            <a:ext cx="4632440" cy="3643842"/>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Arial"/>
                <a:ea typeface="Arial"/>
                <a:cs typeface="Arial"/>
                <a:sym typeface="Arial"/>
              </a:rPr>
              <a:t>The Nakuja N3 rocket was proposed to have an aluminum airframe as an improvement from the previous two versions of the Nakuja rocket which were made using Fiberglass material.</a:t>
            </a:r>
            <a:endParaRPr/>
          </a:p>
          <a:p>
            <a:pPr marL="114300" lvl="0" indent="0" algn="l" rtl="0">
              <a:lnSpc>
                <a:spcPct val="115000"/>
              </a:lnSpc>
              <a:spcBef>
                <a:spcPts val="0"/>
              </a:spcBef>
              <a:spcAft>
                <a:spcPts val="0"/>
              </a:spcAft>
              <a:buSzPts val="1800"/>
              <a:buNone/>
            </a:pP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Therefore to determine which grade of Aluminum to use based of on the structural integrity, aerospace properties we needed to do some research</a:t>
            </a:r>
            <a:endParaRPr/>
          </a:p>
        </p:txBody>
      </p:sp>
      <p:pic>
        <p:nvPicPr>
          <p:cNvPr id="85" name="Google Shape;85;p3"/>
          <p:cNvPicPr preferRelativeResize="0"/>
          <p:nvPr/>
        </p:nvPicPr>
        <p:blipFill rotWithShape="1">
          <a:blip r:embed="rId3">
            <a:alphaModFix/>
          </a:blip>
          <a:srcRect/>
          <a:stretch/>
        </p:blipFill>
        <p:spPr>
          <a:xfrm>
            <a:off x="311700" y="925033"/>
            <a:ext cx="4048125" cy="36438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6"/>
          <p:cNvPicPr preferRelativeResize="0"/>
          <p:nvPr/>
        </p:nvPicPr>
        <p:blipFill rotWithShape="1">
          <a:blip r:embed="rId3">
            <a:alphaModFix/>
          </a:blip>
          <a:srcRect/>
          <a:stretch/>
        </p:blipFill>
        <p:spPr>
          <a:xfrm rot="5400000">
            <a:off x="-128847" y="752750"/>
            <a:ext cx="4349832" cy="4045688"/>
          </a:xfrm>
          <a:prstGeom prst="rect">
            <a:avLst/>
          </a:prstGeom>
          <a:noFill/>
          <a:ln>
            <a:noFill/>
          </a:ln>
        </p:spPr>
      </p:pic>
      <p:sp>
        <p:nvSpPr>
          <p:cNvPr id="103" name="Google Shape;103;p6"/>
          <p:cNvSpPr txBox="1">
            <a:spLocks noGrp="1"/>
          </p:cNvSpPr>
          <p:nvPr>
            <p:ph type="title"/>
          </p:nvPr>
        </p:nvSpPr>
        <p:spPr>
          <a:xfrm>
            <a:off x="311700" y="12604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THE PARTS OF THE AIRFRAME</a:t>
            </a:r>
            <a:endParaRPr/>
          </a:p>
        </p:txBody>
      </p:sp>
      <p:sp>
        <p:nvSpPr>
          <p:cNvPr id="104" name="Google Shape;104;p6"/>
          <p:cNvSpPr txBox="1"/>
          <p:nvPr/>
        </p:nvSpPr>
        <p:spPr>
          <a:xfrm>
            <a:off x="6323016" y="698748"/>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Nosecone</a:t>
            </a:r>
            <a:endParaRPr/>
          </a:p>
        </p:txBody>
      </p:sp>
      <p:sp>
        <p:nvSpPr>
          <p:cNvPr id="105" name="Google Shape;105;p6"/>
          <p:cNvSpPr txBox="1"/>
          <p:nvPr/>
        </p:nvSpPr>
        <p:spPr>
          <a:xfrm>
            <a:off x="6323016" y="1246962"/>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Parachute ejection</a:t>
            </a:r>
            <a:endParaRPr/>
          </a:p>
        </p:txBody>
      </p:sp>
      <p:sp>
        <p:nvSpPr>
          <p:cNvPr id="106" name="Google Shape;106;p6"/>
          <p:cNvSpPr txBox="1"/>
          <p:nvPr/>
        </p:nvSpPr>
        <p:spPr>
          <a:xfrm>
            <a:off x="6323016" y="1795176"/>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Avionics bay</a:t>
            </a:r>
            <a:endParaRPr/>
          </a:p>
        </p:txBody>
      </p:sp>
      <p:sp>
        <p:nvSpPr>
          <p:cNvPr id="107" name="Google Shape;107;p6"/>
          <p:cNvSpPr txBox="1"/>
          <p:nvPr/>
        </p:nvSpPr>
        <p:spPr>
          <a:xfrm>
            <a:off x="6323015" y="2287108"/>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Couplers</a:t>
            </a:r>
            <a:endParaRPr/>
          </a:p>
        </p:txBody>
      </p:sp>
      <p:sp>
        <p:nvSpPr>
          <p:cNvPr id="108" name="Google Shape;108;p6"/>
          <p:cNvSpPr txBox="1"/>
          <p:nvPr/>
        </p:nvSpPr>
        <p:spPr>
          <a:xfrm>
            <a:off x="6323014" y="2779040"/>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Bulkhead</a:t>
            </a:r>
            <a:endParaRPr/>
          </a:p>
        </p:txBody>
      </p:sp>
      <p:sp>
        <p:nvSpPr>
          <p:cNvPr id="109" name="Google Shape;109;p6"/>
          <p:cNvSpPr txBox="1"/>
          <p:nvPr/>
        </p:nvSpPr>
        <p:spPr>
          <a:xfrm>
            <a:off x="6323013" y="3252425"/>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Solid motor</a:t>
            </a:r>
            <a:endParaRPr/>
          </a:p>
        </p:txBody>
      </p:sp>
      <p:sp>
        <p:nvSpPr>
          <p:cNvPr id="110" name="Google Shape;110;p6"/>
          <p:cNvSpPr txBox="1"/>
          <p:nvPr/>
        </p:nvSpPr>
        <p:spPr>
          <a:xfrm>
            <a:off x="6493139" y="4373089"/>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Nozzle</a:t>
            </a:r>
            <a:endParaRPr/>
          </a:p>
        </p:txBody>
      </p:sp>
      <p:sp>
        <p:nvSpPr>
          <p:cNvPr id="111" name="Google Shape;111;p6"/>
          <p:cNvSpPr txBox="1"/>
          <p:nvPr/>
        </p:nvSpPr>
        <p:spPr>
          <a:xfrm>
            <a:off x="6418710" y="3881157"/>
            <a:ext cx="24986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Fins</a:t>
            </a:r>
            <a:endParaRPr/>
          </a:p>
        </p:txBody>
      </p:sp>
      <p:cxnSp>
        <p:nvCxnSpPr>
          <p:cNvPr id="112" name="Google Shape;112;p6"/>
          <p:cNvCxnSpPr>
            <a:endCxn id="104" idx="1"/>
          </p:cNvCxnSpPr>
          <p:nvPr/>
        </p:nvCxnSpPr>
        <p:spPr>
          <a:xfrm>
            <a:off x="2137116" y="852637"/>
            <a:ext cx="4185900" cy="0"/>
          </a:xfrm>
          <a:prstGeom prst="straightConnector1">
            <a:avLst/>
          </a:prstGeom>
          <a:noFill/>
          <a:ln w="9525" cap="flat" cmpd="sng">
            <a:solidFill>
              <a:srgbClr val="323442"/>
            </a:solidFill>
            <a:prstDash val="solid"/>
            <a:round/>
            <a:headEnd type="none" w="sm" len="sm"/>
            <a:tailEnd type="triangle" w="med" len="med"/>
          </a:ln>
        </p:spPr>
      </p:cxnSp>
      <p:cxnSp>
        <p:nvCxnSpPr>
          <p:cNvPr id="113" name="Google Shape;113;p6"/>
          <p:cNvCxnSpPr/>
          <p:nvPr/>
        </p:nvCxnSpPr>
        <p:spPr>
          <a:xfrm>
            <a:off x="2232837" y="1126743"/>
            <a:ext cx="1825444" cy="0"/>
          </a:xfrm>
          <a:prstGeom prst="straightConnector1">
            <a:avLst/>
          </a:prstGeom>
          <a:noFill/>
          <a:ln w="9525" cap="flat" cmpd="sng">
            <a:solidFill>
              <a:srgbClr val="323442"/>
            </a:solidFill>
            <a:prstDash val="solid"/>
            <a:round/>
            <a:headEnd type="none" w="sm" len="sm"/>
            <a:tailEnd type="none" w="sm" len="sm"/>
          </a:ln>
        </p:spPr>
      </p:cxnSp>
      <p:cxnSp>
        <p:nvCxnSpPr>
          <p:cNvPr id="114" name="Google Shape;114;p6"/>
          <p:cNvCxnSpPr/>
          <p:nvPr/>
        </p:nvCxnSpPr>
        <p:spPr>
          <a:xfrm>
            <a:off x="4047648" y="1124051"/>
            <a:ext cx="0" cy="978902"/>
          </a:xfrm>
          <a:prstGeom prst="straightConnector1">
            <a:avLst/>
          </a:prstGeom>
          <a:noFill/>
          <a:ln w="9525" cap="flat" cmpd="sng">
            <a:solidFill>
              <a:srgbClr val="323442"/>
            </a:solidFill>
            <a:prstDash val="solid"/>
            <a:round/>
            <a:headEnd type="none" w="sm" len="sm"/>
            <a:tailEnd type="none" w="sm" len="sm"/>
          </a:ln>
        </p:spPr>
      </p:cxnSp>
      <p:cxnSp>
        <p:nvCxnSpPr>
          <p:cNvPr id="115" name="Google Shape;115;p6"/>
          <p:cNvCxnSpPr/>
          <p:nvPr/>
        </p:nvCxnSpPr>
        <p:spPr>
          <a:xfrm>
            <a:off x="2137144" y="2102953"/>
            <a:ext cx="1910504" cy="0"/>
          </a:xfrm>
          <a:prstGeom prst="straightConnector1">
            <a:avLst/>
          </a:prstGeom>
          <a:noFill/>
          <a:ln w="9525" cap="flat" cmpd="sng">
            <a:solidFill>
              <a:srgbClr val="323442"/>
            </a:solidFill>
            <a:prstDash val="solid"/>
            <a:round/>
            <a:headEnd type="none" w="sm" len="sm"/>
            <a:tailEnd type="none" w="sm" len="sm"/>
          </a:ln>
        </p:spPr>
      </p:cxnSp>
      <p:cxnSp>
        <p:nvCxnSpPr>
          <p:cNvPr id="116" name="Google Shape;116;p6"/>
          <p:cNvCxnSpPr>
            <a:endCxn id="105" idx="1"/>
          </p:cNvCxnSpPr>
          <p:nvPr/>
        </p:nvCxnSpPr>
        <p:spPr>
          <a:xfrm rot="10800000" flipH="1">
            <a:off x="4058316" y="1400851"/>
            <a:ext cx="2264700" cy="212700"/>
          </a:xfrm>
          <a:prstGeom prst="bentConnector3">
            <a:avLst>
              <a:gd name="adj1" fmla="val 50000"/>
            </a:avLst>
          </a:prstGeom>
          <a:noFill/>
          <a:ln w="9525" cap="flat" cmpd="sng">
            <a:solidFill>
              <a:srgbClr val="323442"/>
            </a:solidFill>
            <a:prstDash val="solid"/>
            <a:round/>
            <a:headEnd type="none" w="sm" len="sm"/>
            <a:tailEnd type="triangle" w="med" len="med"/>
          </a:ln>
        </p:spPr>
      </p:cxnSp>
      <p:cxnSp>
        <p:nvCxnSpPr>
          <p:cNvPr id="117" name="Google Shape;117;p6"/>
          <p:cNvCxnSpPr/>
          <p:nvPr/>
        </p:nvCxnSpPr>
        <p:spPr>
          <a:xfrm>
            <a:off x="2137144" y="2136690"/>
            <a:ext cx="1931770" cy="0"/>
          </a:xfrm>
          <a:prstGeom prst="straightConnector1">
            <a:avLst/>
          </a:prstGeom>
          <a:noFill/>
          <a:ln w="9525" cap="flat" cmpd="sng">
            <a:solidFill>
              <a:srgbClr val="323442"/>
            </a:solidFill>
            <a:prstDash val="solid"/>
            <a:round/>
            <a:headEnd type="none" w="sm" len="sm"/>
            <a:tailEnd type="none" w="sm" len="sm"/>
          </a:ln>
        </p:spPr>
      </p:cxnSp>
      <p:cxnSp>
        <p:nvCxnSpPr>
          <p:cNvPr id="118" name="Google Shape;118;p6"/>
          <p:cNvCxnSpPr/>
          <p:nvPr/>
        </p:nvCxnSpPr>
        <p:spPr>
          <a:xfrm>
            <a:off x="4058281" y="2133998"/>
            <a:ext cx="0" cy="978902"/>
          </a:xfrm>
          <a:prstGeom prst="straightConnector1">
            <a:avLst/>
          </a:prstGeom>
          <a:noFill/>
          <a:ln w="9525" cap="flat" cmpd="sng">
            <a:solidFill>
              <a:srgbClr val="323442"/>
            </a:solidFill>
            <a:prstDash val="solid"/>
            <a:round/>
            <a:headEnd type="none" w="sm" len="sm"/>
            <a:tailEnd type="none" w="sm" len="sm"/>
          </a:ln>
        </p:spPr>
      </p:cxnSp>
      <p:cxnSp>
        <p:nvCxnSpPr>
          <p:cNvPr id="119" name="Google Shape;119;p6"/>
          <p:cNvCxnSpPr/>
          <p:nvPr/>
        </p:nvCxnSpPr>
        <p:spPr>
          <a:xfrm>
            <a:off x="2232837" y="3112900"/>
            <a:ext cx="1825444" cy="0"/>
          </a:xfrm>
          <a:prstGeom prst="straightConnector1">
            <a:avLst/>
          </a:prstGeom>
          <a:noFill/>
          <a:ln w="9525" cap="flat" cmpd="sng">
            <a:solidFill>
              <a:srgbClr val="323442"/>
            </a:solidFill>
            <a:prstDash val="solid"/>
            <a:round/>
            <a:headEnd type="none" w="sm" len="sm"/>
            <a:tailEnd type="none" w="sm" len="sm"/>
          </a:ln>
        </p:spPr>
      </p:cxnSp>
      <p:cxnSp>
        <p:nvCxnSpPr>
          <p:cNvPr id="120" name="Google Shape;120;p6"/>
          <p:cNvCxnSpPr>
            <a:endCxn id="106" idx="1"/>
          </p:cNvCxnSpPr>
          <p:nvPr/>
        </p:nvCxnSpPr>
        <p:spPr>
          <a:xfrm rot="10800000" flipH="1">
            <a:off x="4047516" y="1949065"/>
            <a:ext cx="2275500" cy="710700"/>
          </a:xfrm>
          <a:prstGeom prst="bentConnector3">
            <a:avLst>
              <a:gd name="adj1" fmla="val 50000"/>
            </a:avLst>
          </a:prstGeom>
          <a:noFill/>
          <a:ln w="9525" cap="flat" cmpd="sng">
            <a:solidFill>
              <a:srgbClr val="323442"/>
            </a:solidFill>
            <a:prstDash val="solid"/>
            <a:round/>
            <a:headEnd type="none" w="sm" len="sm"/>
            <a:tailEnd type="triangle" w="med" len="med"/>
          </a:ln>
        </p:spPr>
      </p:cxnSp>
      <p:cxnSp>
        <p:nvCxnSpPr>
          <p:cNvPr id="121" name="Google Shape;121;p6"/>
          <p:cNvCxnSpPr>
            <a:endCxn id="107" idx="1"/>
          </p:cNvCxnSpPr>
          <p:nvPr/>
        </p:nvCxnSpPr>
        <p:spPr>
          <a:xfrm rot="10800000" flipH="1">
            <a:off x="2232815" y="2440996"/>
            <a:ext cx="4090200" cy="837600"/>
          </a:xfrm>
          <a:prstGeom prst="bentConnector3">
            <a:avLst>
              <a:gd name="adj1" fmla="val 79635"/>
            </a:avLst>
          </a:prstGeom>
          <a:noFill/>
          <a:ln w="9525" cap="flat" cmpd="sng">
            <a:solidFill>
              <a:srgbClr val="323442"/>
            </a:solidFill>
            <a:prstDash val="solid"/>
            <a:round/>
            <a:headEnd type="none" w="sm" len="sm"/>
            <a:tailEnd type="triangle" w="med" len="med"/>
          </a:ln>
        </p:spPr>
      </p:cxnSp>
      <p:cxnSp>
        <p:nvCxnSpPr>
          <p:cNvPr id="122" name="Google Shape;122;p6"/>
          <p:cNvCxnSpPr/>
          <p:nvPr/>
        </p:nvCxnSpPr>
        <p:spPr>
          <a:xfrm>
            <a:off x="2137144" y="3387653"/>
            <a:ext cx="1926453" cy="2692"/>
          </a:xfrm>
          <a:prstGeom prst="straightConnector1">
            <a:avLst/>
          </a:prstGeom>
          <a:noFill/>
          <a:ln w="9525" cap="flat" cmpd="sng">
            <a:solidFill>
              <a:srgbClr val="323442"/>
            </a:solidFill>
            <a:prstDash val="solid"/>
            <a:round/>
            <a:headEnd type="none" w="sm" len="sm"/>
            <a:tailEnd type="none" w="sm" len="sm"/>
          </a:ln>
        </p:spPr>
      </p:cxnSp>
      <p:cxnSp>
        <p:nvCxnSpPr>
          <p:cNvPr id="123" name="Google Shape;123;p6"/>
          <p:cNvCxnSpPr/>
          <p:nvPr/>
        </p:nvCxnSpPr>
        <p:spPr>
          <a:xfrm>
            <a:off x="4052964" y="3387653"/>
            <a:ext cx="0" cy="978902"/>
          </a:xfrm>
          <a:prstGeom prst="straightConnector1">
            <a:avLst/>
          </a:prstGeom>
          <a:noFill/>
          <a:ln w="9525" cap="flat" cmpd="sng">
            <a:solidFill>
              <a:srgbClr val="323442"/>
            </a:solidFill>
            <a:prstDash val="solid"/>
            <a:round/>
            <a:headEnd type="none" w="sm" len="sm"/>
            <a:tailEnd type="none" w="sm" len="sm"/>
          </a:ln>
        </p:spPr>
      </p:cxnSp>
      <p:cxnSp>
        <p:nvCxnSpPr>
          <p:cNvPr id="124" name="Google Shape;124;p6"/>
          <p:cNvCxnSpPr/>
          <p:nvPr/>
        </p:nvCxnSpPr>
        <p:spPr>
          <a:xfrm>
            <a:off x="2137144" y="4366555"/>
            <a:ext cx="1915820" cy="0"/>
          </a:xfrm>
          <a:prstGeom prst="straightConnector1">
            <a:avLst/>
          </a:prstGeom>
          <a:noFill/>
          <a:ln w="9525" cap="flat" cmpd="sng">
            <a:solidFill>
              <a:srgbClr val="323442"/>
            </a:solidFill>
            <a:prstDash val="solid"/>
            <a:round/>
            <a:headEnd type="none" w="sm" len="sm"/>
            <a:tailEnd type="none" w="sm" len="sm"/>
          </a:ln>
        </p:spPr>
      </p:cxnSp>
      <p:cxnSp>
        <p:nvCxnSpPr>
          <p:cNvPr id="125" name="Google Shape;125;p6"/>
          <p:cNvCxnSpPr>
            <a:endCxn id="109" idx="1"/>
          </p:cNvCxnSpPr>
          <p:nvPr/>
        </p:nvCxnSpPr>
        <p:spPr>
          <a:xfrm rot="10800000" flipH="1">
            <a:off x="4047513" y="3406314"/>
            <a:ext cx="2275500" cy="474900"/>
          </a:xfrm>
          <a:prstGeom prst="bentConnector3">
            <a:avLst>
              <a:gd name="adj1" fmla="val 76169"/>
            </a:avLst>
          </a:prstGeom>
          <a:noFill/>
          <a:ln w="9525" cap="flat" cmpd="sng">
            <a:solidFill>
              <a:srgbClr val="323442"/>
            </a:solidFill>
            <a:prstDash val="solid"/>
            <a:round/>
            <a:headEnd type="none" w="sm" len="sm"/>
            <a:tailEnd type="triangle" w="med" len="med"/>
          </a:ln>
        </p:spPr>
      </p:cxnSp>
      <p:cxnSp>
        <p:nvCxnSpPr>
          <p:cNvPr id="126" name="Google Shape;126;p6"/>
          <p:cNvCxnSpPr/>
          <p:nvPr/>
        </p:nvCxnSpPr>
        <p:spPr>
          <a:xfrm>
            <a:off x="2232837" y="4502741"/>
            <a:ext cx="1814811" cy="0"/>
          </a:xfrm>
          <a:prstGeom prst="straightConnector1">
            <a:avLst/>
          </a:prstGeom>
          <a:noFill/>
          <a:ln w="9525" cap="flat" cmpd="sng">
            <a:solidFill>
              <a:srgbClr val="323442"/>
            </a:solidFill>
            <a:prstDash val="solid"/>
            <a:round/>
            <a:headEnd type="none" w="sm" len="sm"/>
            <a:tailEnd type="none" w="sm" len="sm"/>
          </a:ln>
        </p:spPr>
      </p:cxnSp>
      <p:cxnSp>
        <p:nvCxnSpPr>
          <p:cNvPr id="127" name="Google Shape;127;p6"/>
          <p:cNvCxnSpPr/>
          <p:nvPr/>
        </p:nvCxnSpPr>
        <p:spPr>
          <a:xfrm>
            <a:off x="2381693" y="4771018"/>
            <a:ext cx="1665955" cy="0"/>
          </a:xfrm>
          <a:prstGeom prst="straightConnector1">
            <a:avLst/>
          </a:prstGeom>
          <a:noFill/>
          <a:ln w="9525" cap="flat" cmpd="sng">
            <a:solidFill>
              <a:srgbClr val="323442"/>
            </a:solidFill>
            <a:prstDash val="solid"/>
            <a:round/>
            <a:headEnd type="none" w="sm" len="sm"/>
            <a:tailEnd type="none" w="sm" len="sm"/>
          </a:ln>
        </p:spPr>
      </p:cxnSp>
      <p:cxnSp>
        <p:nvCxnSpPr>
          <p:cNvPr id="128" name="Google Shape;128;p6"/>
          <p:cNvCxnSpPr/>
          <p:nvPr/>
        </p:nvCxnSpPr>
        <p:spPr>
          <a:xfrm>
            <a:off x="4047648" y="4502741"/>
            <a:ext cx="0" cy="268277"/>
          </a:xfrm>
          <a:prstGeom prst="straightConnector1">
            <a:avLst/>
          </a:prstGeom>
          <a:noFill/>
          <a:ln w="9525" cap="flat" cmpd="sng">
            <a:solidFill>
              <a:srgbClr val="323442"/>
            </a:solidFill>
            <a:prstDash val="solid"/>
            <a:round/>
            <a:headEnd type="none" w="sm" len="sm"/>
            <a:tailEnd type="none" w="sm" len="sm"/>
          </a:ln>
        </p:spPr>
      </p:cxnSp>
      <p:cxnSp>
        <p:nvCxnSpPr>
          <p:cNvPr id="129" name="Google Shape;129;p6"/>
          <p:cNvCxnSpPr>
            <a:endCxn id="111" idx="1"/>
          </p:cNvCxnSpPr>
          <p:nvPr/>
        </p:nvCxnSpPr>
        <p:spPr>
          <a:xfrm rot="10800000" flipH="1">
            <a:off x="4068810" y="4035046"/>
            <a:ext cx="2349900" cy="601800"/>
          </a:xfrm>
          <a:prstGeom prst="bentConnector3">
            <a:avLst>
              <a:gd name="adj1" fmla="val 83033"/>
            </a:avLst>
          </a:prstGeom>
          <a:noFill/>
          <a:ln w="9525" cap="flat" cmpd="sng">
            <a:solidFill>
              <a:srgbClr val="323442"/>
            </a:solidFill>
            <a:prstDash val="solid"/>
            <a:round/>
            <a:headEnd type="none" w="sm" len="sm"/>
            <a:tailEnd type="triangle" w="med" len="med"/>
          </a:ln>
        </p:spPr>
      </p:cxnSp>
      <p:cxnSp>
        <p:nvCxnSpPr>
          <p:cNvPr id="130" name="Google Shape;130;p6"/>
          <p:cNvCxnSpPr>
            <a:stCxn id="102" idx="3"/>
            <a:endCxn id="110" idx="1"/>
          </p:cNvCxnSpPr>
          <p:nvPr/>
        </p:nvCxnSpPr>
        <p:spPr>
          <a:xfrm rot="-5400000">
            <a:off x="4057869" y="2515110"/>
            <a:ext cx="423600" cy="4447200"/>
          </a:xfrm>
          <a:prstGeom prst="bentConnector4">
            <a:avLst>
              <a:gd name="adj1" fmla="val -11295"/>
              <a:gd name="adj2" fmla="val 94295"/>
            </a:avLst>
          </a:prstGeom>
          <a:noFill/>
          <a:ln w="9525" cap="flat" cmpd="sng">
            <a:solidFill>
              <a:srgbClr val="323442"/>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g1f9c309de11_0_198"/>
          <p:cNvPicPr preferRelativeResize="0"/>
          <p:nvPr/>
        </p:nvPicPr>
        <p:blipFill rotWithShape="1">
          <a:blip r:embed="rId3">
            <a:alphaModFix/>
          </a:blip>
          <a:srcRect t="14832" b="14839"/>
          <a:stretch/>
        </p:blipFill>
        <p:spPr>
          <a:xfrm>
            <a:off x="0" y="0"/>
            <a:ext cx="9144003" cy="5143500"/>
          </a:xfrm>
          <a:prstGeom prst="rect">
            <a:avLst/>
          </a:prstGeom>
          <a:noFill/>
          <a:ln>
            <a:noFill/>
          </a:ln>
        </p:spPr>
      </p:pic>
      <p:sp>
        <p:nvSpPr>
          <p:cNvPr id="69" name="Google Shape;69;g1f9c309de11_0_198"/>
          <p:cNvSpPr txBox="1">
            <a:spLocks noGrp="1"/>
          </p:cNvSpPr>
          <p:nvPr>
            <p:ph type="ctrTitle"/>
          </p:nvPr>
        </p:nvSpPr>
        <p:spPr>
          <a:xfrm>
            <a:off x="510450" y="628616"/>
            <a:ext cx="8123100" cy="1588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6000" dirty="0">
                <a:solidFill>
                  <a:schemeClr val="accent2"/>
                </a:solidFill>
                <a:latin typeface="Times New Roman"/>
                <a:ea typeface="Times New Roman"/>
                <a:cs typeface="Times New Roman"/>
                <a:sym typeface="Times New Roman"/>
              </a:rPr>
              <a:t>WHAT HAS BEEN ACHIEVED</a:t>
            </a:r>
            <a:endParaRPr sz="6000" dirty="0">
              <a:solidFill>
                <a:schemeClr val="accent2"/>
              </a:solidFill>
              <a:latin typeface="Times New Roman"/>
              <a:ea typeface="Times New Roman"/>
              <a:cs typeface="Times New Roman"/>
              <a:sym typeface="Times New Roman"/>
            </a:endParaRPr>
          </a:p>
        </p:txBody>
      </p:sp>
      <p:sp>
        <p:nvSpPr>
          <p:cNvPr id="70" name="Google Shape;70;g1f9c309de11_0_198"/>
          <p:cNvSpPr txBox="1">
            <a:spLocks noGrp="1"/>
          </p:cNvSpPr>
          <p:nvPr>
            <p:ph type="subTitle" idx="1"/>
          </p:nvPr>
        </p:nvSpPr>
        <p:spPr>
          <a:xfrm>
            <a:off x="510450" y="3490038"/>
            <a:ext cx="8123100" cy="6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solidFill>
                  <a:schemeClr val="dk1"/>
                </a:solidFill>
                <a:latin typeface="Times New Roman"/>
                <a:ea typeface="Times New Roman"/>
                <a:cs typeface="Times New Roman"/>
                <a:sym typeface="Times New Roman"/>
              </a:rPr>
              <a:t>NAKUJA N3 ROCKET</a:t>
            </a:r>
            <a:endParaRPr>
              <a:solidFill>
                <a:schemeClr val="dk1"/>
              </a:solidFill>
              <a:latin typeface="Times New Roman"/>
              <a:ea typeface="Times New Roman"/>
              <a:cs typeface="Times New Roman"/>
              <a:sym typeface="Times New Roman"/>
            </a:endParaRPr>
          </a:p>
        </p:txBody>
      </p:sp>
      <p:sp>
        <p:nvSpPr>
          <p:cNvPr id="71" name="Google Shape;71;g1f9c309de11_0_198"/>
          <p:cNvSpPr txBox="1">
            <a:spLocks noGrp="1"/>
          </p:cNvSpPr>
          <p:nvPr>
            <p:ph type="subTitle" idx="1"/>
          </p:nvPr>
        </p:nvSpPr>
        <p:spPr>
          <a:xfrm>
            <a:off x="510450" y="4370773"/>
            <a:ext cx="8123100" cy="50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1800"/>
              <a:t>no_reply@example.com</a:t>
            </a:r>
            <a:endParaRPr sz="1800"/>
          </a:p>
        </p:txBody>
      </p:sp>
      <p:cxnSp>
        <p:nvCxnSpPr>
          <p:cNvPr id="72" name="Google Shape;72;g1f9c309de11_0_198"/>
          <p:cNvCxnSpPr/>
          <p:nvPr/>
        </p:nvCxnSpPr>
        <p:spPr>
          <a:xfrm>
            <a:off x="2872150" y="3238500"/>
            <a:ext cx="4000500" cy="0"/>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48409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311700" y="14731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THE AVIONICS BAY</a:t>
            </a:r>
            <a:endParaRPr/>
          </a:p>
        </p:txBody>
      </p:sp>
      <p:sp>
        <p:nvSpPr>
          <p:cNvPr id="136" name="Google Shape;136;p7"/>
          <p:cNvSpPr txBox="1">
            <a:spLocks noGrp="1"/>
          </p:cNvSpPr>
          <p:nvPr>
            <p:ph type="body" idx="2"/>
          </p:nvPr>
        </p:nvSpPr>
        <p:spPr>
          <a:xfrm>
            <a:off x="4145665" y="871870"/>
            <a:ext cx="4686635" cy="3923414"/>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a:latin typeface="Arial"/>
                <a:ea typeface="Arial"/>
                <a:cs typeface="Arial"/>
                <a:sym typeface="Arial"/>
              </a:rPr>
              <a:t>The avionics bay can be termed as the house that holds the electronics components that control the flight path of the rocket.</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These include the flight computer PCB’s, the parachute ejection system, the cameras and antenna of the N3 rocket.</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The avionics bay consists the electronics bay which on one side holds the battery and on the other side, will have some of the PCB’s laid on it.</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It also has a holder that gives it the orientation of the airframe foe ease of assembly and dis-assembly during and after launch. </a:t>
            </a:r>
            <a:endParaRPr/>
          </a:p>
        </p:txBody>
      </p:sp>
      <p:pic>
        <p:nvPicPr>
          <p:cNvPr id="137" name="Google Shape;137;p7"/>
          <p:cNvPicPr preferRelativeResize="0"/>
          <p:nvPr/>
        </p:nvPicPr>
        <p:blipFill rotWithShape="1">
          <a:blip r:embed="rId3">
            <a:alphaModFix/>
          </a:blip>
          <a:srcRect/>
          <a:stretch/>
        </p:blipFill>
        <p:spPr>
          <a:xfrm>
            <a:off x="438259" y="720013"/>
            <a:ext cx="3580847" cy="40752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body" idx="1"/>
          </p:nvPr>
        </p:nvSpPr>
        <p:spPr>
          <a:xfrm>
            <a:off x="304800" y="3393976"/>
            <a:ext cx="8523768" cy="1411940"/>
          </a:xfrm>
          <a:prstGeom prst="rect">
            <a:avLst/>
          </a:prstGeom>
          <a:noFill/>
          <a:ln>
            <a:noFill/>
          </a:ln>
        </p:spPr>
        <p:txBody>
          <a:bodyPr spcFirstLastPara="1" wrap="square" lIns="91425" tIns="91425" rIns="91425" bIns="91425" anchor="ctr" anchorCtr="0">
            <a:noAutofit/>
          </a:bodyPr>
          <a:lstStyle/>
          <a:p>
            <a:pPr marL="457200" lvl="0" indent="-228600" algn="l" rtl="0">
              <a:lnSpc>
                <a:spcPct val="100000"/>
              </a:lnSpc>
              <a:spcBef>
                <a:spcPts val="0"/>
              </a:spcBef>
              <a:spcAft>
                <a:spcPts val="0"/>
              </a:spcAft>
              <a:buSzPts val="2100"/>
              <a:buNone/>
            </a:pPr>
            <a:r>
              <a:rPr lang="en-US" sz="1400" dirty="0">
                <a:latin typeface="Arial"/>
                <a:ea typeface="Arial"/>
                <a:cs typeface="Arial"/>
                <a:sym typeface="Arial"/>
              </a:rPr>
              <a:t>To get the rocket parameters such as the velocity of the rod, the apogee(altitude), the stability margin as well as the weight of the rocket, we used the Open-Rocket software simulation</a:t>
            </a:r>
            <a:endParaRPr dirty="0"/>
          </a:p>
          <a:p>
            <a:pPr marL="457200" lvl="0" indent="-228600" algn="l" rtl="0">
              <a:lnSpc>
                <a:spcPct val="100000"/>
              </a:lnSpc>
              <a:spcBef>
                <a:spcPts val="0"/>
              </a:spcBef>
              <a:spcAft>
                <a:spcPts val="0"/>
              </a:spcAft>
              <a:buSzPts val="2100"/>
              <a:buNone/>
            </a:pPr>
            <a:endParaRPr sz="1400" dirty="0">
              <a:latin typeface="Arial"/>
              <a:ea typeface="Arial"/>
              <a:cs typeface="Arial"/>
              <a:sym typeface="Arial"/>
            </a:endParaRPr>
          </a:p>
          <a:p>
            <a:pPr marL="457200" lvl="0" indent="-228600" algn="l" rtl="0">
              <a:lnSpc>
                <a:spcPct val="100000"/>
              </a:lnSpc>
              <a:spcBef>
                <a:spcPts val="0"/>
              </a:spcBef>
              <a:spcAft>
                <a:spcPts val="0"/>
              </a:spcAft>
              <a:buSzPts val="2100"/>
              <a:buNone/>
            </a:pPr>
            <a:r>
              <a:rPr lang="en-US" sz="1400" dirty="0">
                <a:latin typeface="Arial"/>
                <a:ea typeface="Arial"/>
                <a:cs typeface="Arial"/>
                <a:sym typeface="Arial"/>
              </a:rPr>
              <a:t>The N3 rocket was to get to an altitude of 2000m and from the simulation records highlighted in blue we achieved an apogee of 2230m</a:t>
            </a:r>
            <a:endParaRPr dirty="0"/>
          </a:p>
        </p:txBody>
      </p:sp>
      <p:pic>
        <p:nvPicPr>
          <p:cNvPr id="160" name="Google Shape;160;p9"/>
          <p:cNvPicPr preferRelativeResize="0"/>
          <p:nvPr/>
        </p:nvPicPr>
        <p:blipFill rotWithShape="1">
          <a:blip r:embed="rId3">
            <a:alphaModFix/>
          </a:blip>
          <a:srcRect/>
          <a:stretch/>
        </p:blipFill>
        <p:spPr>
          <a:xfrm>
            <a:off x="304800" y="557875"/>
            <a:ext cx="8839200" cy="2517125"/>
          </a:xfrm>
          <a:prstGeom prst="rect">
            <a:avLst/>
          </a:prstGeom>
          <a:noFill/>
          <a:ln>
            <a:noFill/>
          </a:ln>
        </p:spPr>
      </p:pic>
      <p:pic>
        <p:nvPicPr>
          <p:cNvPr id="161" name="Google Shape;161;p9"/>
          <p:cNvPicPr preferRelativeResize="0"/>
          <p:nvPr/>
        </p:nvPicPr>
        <p:blipFill rotWithShape="1">
          <a:blip r:embed="rId4">
            <a:alphaModFix/>
          </a:blip>
          <a:srcRect/>
          <a:stretch/>
        </p:blipFill>
        <p:spPr>
          <a:xfrm>
            <a:off x="315432" y="2488755"/>
            <a:ext cx="8839199" cy="1006500"/>
          </a:xfrm>
          <a:prstGeom prst="rect">
            <a:avLst/>
          </a:prstGeom>
          <a:noFill/>
          <a:ln>
            <a:noFill/>
          </a:ln>
        </p:spPr>
      </p:pic>
      <p:sp>
        <p:nvSpPr>
          <p:cNvPr id="3" name="TextBox 2">
            <a:extLst>
              <a:ext uri="{FF2B5EF4-FFF2-40B4-BE49-F238E27FC236}">
                <a16:creationId xmlns:a16="http://schemas.microsoft.com/office/drawing/2014/main" id="{9016771A-26F0-4324-A763-73B710CF211B}"/>
              </a:ext>
            </a:extLst>
          </p:cNvPr>
          <p:cNvSpPr txBox="1"/>
          <p:nvPr/>
        </p:nvSpPr>
        <p:spPr>
          <a:xfrm>
            <a:off x="159488" y="0"/>
            <a:ext cx="8523768" cy="646331"/>
          </a:xfrm>
          <a:prstGeom prst="rect">
            <a:avLst/>
          </a:prstGeom>
          <a:noFill/>
        </p:spPr>
        <p:txBody>
          <a:bodyPr wrap="square" rtlCol="0">
            <a:spAutoFit/>
          </a:bodyPr>
          <a:lstStyle/>
          <a:p>
            <a:r>
              <a:rPr lang="en-US" sz="3600" dirty="0">
                <a:solidFill>
                  <a:schemeClr val="bg1">
                    <a:lumMod val="50000"/>
                  </a:schemeClr>
                </a:solidFill>
              </a:rPr>
              <a:t>OPEN ROCKET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LAUNCHPAD AND LAUNCHROD</a:t>
            </a:r>
            <a:endParaRPr dirty="0"/>
          </a:p>
        </p:txBody>
      </p:sp>
      <p:sp>
        <p:nvSpPr>
          <p:cNvPr id="167" name="Google Shape;16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latin typeface="Arial"/>
                <a:ea typeface="Arial"/>
                <a:cs typeface="Arial"/>
                <a:sym typeface="Arial"/>
              </a:rPr>
              <a:t>The launchpad is where the rocket will be launched while the launch rod is a fixed structure on the launchpad that will hold the rocket at  90 degrees to align it in its initial flight trajectory.</a:t>
            </a:r>
            <a:endParaRPr/>
          </a:p>
          <a:p>
            <a:pPr marL="114300" lvl="0" indent="0" algn="l" rtl="0">
              <a:lnSpc>
                <a:spcPct val="115000"/>
              </a:lnSpc>
              <a:spcBef>
                <a:spcPts val="0"/>
              </a:spcBef>
              <a:spcAft>
                <a:spcPts val="0"/>
              </a:spcAft>
              <a:buSzPts val="1800"/>
              <a:buNone/>
            </a:pP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For the N3 rocket we chose to go with a launch rail instead since it would be difficult to make a groove on the aluminum body due to its tiny thickness.</a:t>
            </a:r>
            <a:endParaRPr/>
          </a:p>
          <a:p>
            <a:pPr marL="114300" lvl="0" indent="0" algn="l" rtl="0">
              <a:lnSpc>
                <a:spcPct val="115000"/>
              </a:lnSpc>
              <a:spcBef>
                <a:spcPts val="0"/>
              </a:spcBef>
              <a:spcAft>
                <a:spcPts val="0"/>
              </a:spcAft>
              <a:buSzPts val="1800"/>
              <a:buNone/>
            </a:pP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We opted to design an adjustable launchpad + launch rail design to allow flexibility of launching the later Nakuja models as seen in the next slide.</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731</Words>
  <Application>Microsoft Office PowerPoint</Application>
  <PresentationFormat>On-screen Show (16:9)</PresentationFormat>
  <Paragraphs>80</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Proxima Nova</vt:lpstr>
      <vt:lpstr>Spearmint</vt:lpstr>
      <vt:lpstr>AIRFRAME TEAM</vt:lpstr>
      <vt:lpstr>ABOUT AIRFRAME TEAM</vt:lpstr>
      <vt:lpstr>OBJECTIVES</vt:lpstr>
      <vt:lpstr>PROJECTION</vt:lpstr>
      <vt:lpstr>THE PARTS OF THE AIRFRAME</vt:lpstr>
      <vt:lpstr>WHAT HAS BEEN ACHIEVED</vt:lpstr>
      <vt:lpstr>THE AVIONICS BAY</vt:lpstr>
      <vt:lpstr>PowerPoint Presentation</vt:lpstr>
      <vt:lpstr>LAUNCHPAD AND LAUNCHROD</vt:lpstr>
      <vt:lpstr>PowerPoint Presentation</vt:lpstr>
      <vt:lpstr>LAUNCHLUG AND LAUNCHRAIL</vt:lpstr>
      <vt:lpstr>Fabrication of the airframe</vt:lpstr>
      <vt:lpstr>PowerPoint Presentation</vt:lpstr>
      <vt:lpstr>PowerPoint Presentation</vt:lpstr>
      <vt:lpstr>Fabrication of the airframe</vt:lpstr>
      <vt:lpstr>PowerPoint Presentation</vt:lpstr>
      <vt:lpstr>Fabrication of the fin alignment jig</vt:lpstr>
      <vt:lpstr>FIN ALIGNMENT JIG</vt:lpstr>
      <vt:lpstr>YET TO BE ACCOMPLISHED</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AIRFRAME TEAM</dc:title>
  <dc:creator>Anne Ciku</dc:creator>
  <cp:lastModifiedBy>Anne Ciku</cp:lastModifiedBy>
  <cp:revision>6</cp:revision>
  <dcterms:modified xsi:type="dcterms:W3CDTF">2023-03-29T11:44:13Z</dcterms:modified>
</cp:coreProperties>
</file>