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671" r:id="rId2"/>
  </p:sldMasterIdLst>
  <p:notesMasterIdLst>
    <p:notesMasterId r:id="rId26"/>
  </p:notesMasterIdLst>
  <p:sldIdLst>
    <p:sldId id="256" r:id="rId3"/>
    <p:sldId id="266" r:id="rId4"/>
    <p:sldId id="267" r:id="rId5"/>
    <p:sldId id="268" r:id="rId6"/>
    <p:sldId id="269" r:id="rId7"/>
    <p:sldId id="270" r:id="rId8"/>
    <p:sldId id="271" r:id="rId9"/>
    <p:sldId id="272" r:id="rId10"/>
    <p:sldId id="273" r:id="rId11"/>
    <p:sldId id="274" r:id="rId12"/>
    <p:sldId id="275" r:id="rId13"/>
    <p:sldId id="276" r:id="rId14"/>
    <p:sldId id="278" r:id="rId15"/>
    <p:sldId id="259" r:id="rId16"/>
    <p:sldId id="260" r:id="rId17"/>
    <p:sldId id="261" r:id="rId18"/>
    <p:sldId id="262" r:id="rId19"/>
    <p:sldId id="263" r:id="rId20"/>
    <p:sldId id="258" r:id="rId21"/>
    <p:sldId id="279" r:id="rId22"/>
    <p:sldId id="280" r:id="rId23"/>
    <p:sldId id="277" r:id="rId24"/>
    <p:sldId id="265" r:id="rId25"/>
  </p:sldIdLst>
  <p:sldSz cx="9144000" cy="5143500" type="screen16x9"/>
  <p:notesSz cx="6858000" cy="9144000"/>
  <p:embeddedFontLst>
    <p:embeddedFont>
      <p:font typeface="Proxima Nova" panose="020B0604020202020204"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816" y="8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font" Target="fonts/font2.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font" Target="fonts/font1.fntdata"/><Relationship Id="rId30" Type="http://schemas.openxmlformats.org/officeDocument/2006/relationships/font" Target="fonts/font4.fntdata"/><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742e3e7cd_1_16: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742e3e7cd_1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21ca48c7466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21ca48c7466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21ca48c7466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21ca48c7466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222444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21ca48c7466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21ca48c7466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d4400e736_2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d4400e736_2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21ca48c7466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21ca48c7466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d4400e736_2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d4400e736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21ca48c7466_0_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21ca48c7466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21ca48c7466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21ca48c7466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21ca48c7466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21ca48c7466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743909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54"/>
        <p:cNvGrpSpPr/>
        <p:nvPr/>
      </p:nvGrpSpPr>
      <p:grpSpPr>
        <a:xfrm>
          <a:off x="0" y="0"/>
          <a:ext cx="0" cy="0"/>
          <a:chOff x="0" y="0"/>
          <a:chExt cx="0" cy="0"/>
        </a:xfrm>
      </p:grpSpPr>
      <p:cxnSp>
        <p:nvCxnSpPr>
          <p:cNvPr id="55" name="Google Shape;55;p14"/>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56" name="Google Shape;56;p14"/>
          <p:cNvSpPr txBox="1">
            <a:spLocks noGrp="1"/>
          </p:cNvSpPr>
          <p:nvPr>
            <p:ph type="ctrTitle"/>
          </p:nvPr>
        </p:nvSpPr>
        <p:spPr>
          <a:xfrm>
            <a:off x="510450" y="1257300"/>
            <a:ext cx="8123100" cy="15885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a:endParaRPr/>
          </a:p>
        </p:txBody>
      </p:sp>
      <p:sp>
        <p:nvSpPr>
          <p:cNvPr id="57" name="Google Shape;57;p14"/>
          <p:cNvSpPr txBox="1">
            <a:spLocks noGrp="1"/>
          </p:cNvSpPr>
          <p:nvPr>
            <p:ph type="subTitle" idx="1"/>
          </p:nvPr>
        </p:nvSpPr>
        <p:spPr>
          <a:xfrm>
            <a:off x="510450" y="3182313"/>
            <a:ext cx="8123100" cy="630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2400"/>
              <a:buNone/>
              <a:defRPr sz="2400">
                <a:solidFill>
                  <a:schemeClr val="lt1"/>
                </a:solidFill>
              </a:defRPr>
            </a:lvl1pPr>
            <a:lvl2pPr lvl="1" rtl="0">
              <a:lnSpc>
                <a:spcPct val="100000"/>
              </a:lnSpc>
              <a:spcBef>
                <a:spcPts val="0"/>
              </a:spcBef>
              <a:spcAft>
                <a:spcPts val="0"/>
              </a:spcAft>
              <a:buClr>
                <a:schemeClr val="lt1"/>
              </a:buClr>
              <a:buSzPts val="2400"/>
              <a:buNone/>
              <a:defRPr sz="2400">
                <a:solidFill>
                  <a:schemeClr val="lt1"/>
                </a:solidFill>
              </a:defRPr>
            </a:lvl2pPr>
            <a:lvl3pPr lvl="2" rtl="0">
              <a:lnSpc>
                <a:spcPct val="100000"/>
              </a:lnSpc>
              <a:spcBef>
                <a:spcPts val="0"/>
              </a:spcBef>
              <a:spcAft>
                <a:spcPts val="0"/>
              </a:spcAft>
              <a:buClr>
                <a:schemeClr val="lt1"/>
              </a:buClr>
              <a:buSzPts val="2400"/>
              <a:buNone/>
              <a:defRPr sz="2400">
                <a:solidFill>
                  <a:schemeClr val="lt1"/>
                </a:solidFill>
              </a:defRPr>
            </a:lvl3pPr>
            <a:lvl4pPr lvl="3" rtl="0">
              <a:lnSpc>
                <a:spcPct val="100000"/>
              </a:lnSpc>
              <a:spcBef>
                <a:spcPts val="0"/>
              </a:spcBef>
              <a:spcAft>
                <a:spcPts val="0"/>
              </a:spcAft>
              <a:buClr>
                <a:schemeClr val="lt1"/>
              </a:buClr>
              <a:buSzPts val="2400"/>
              <a:buNone/>
              <a:defRPr sz="2400">
                <a:solidFill>
                  <a:schemeClr val="lt1"/>
                </a:solidFill>
              </a:defRPr>
            </a:lvl4pPr>
            <a:lvl5pPr lvl="4" rtl="0">
              <a:lnSpc>
                <a:spcPct val="100000"/>
              </a:lnSpc>
              <a:spcBef>
                <a:spcPts val="0"/>
              </a:spcBef>
              <a:spcAft>
                <a:spcPts val="0"/>
              </a:spcAft>
              <a:buClr>
                <a:schemeClr val="lt1"/>
              </a:buClr>
              <a:buSzPts val="2400"/>
              <a:buNone/>
              <a:defRPr sz="2400">
                <a:solidFill>
                  <a:schemeClr val="lt1"/>
                </a:solidFill>
              </a:defRPr>
            </a:lvl5pPr>
            <a:lvl6pPr lvl="5" rtl="0">
              <a:lnSpc>
                <a:spcPct val="100000"/>
              </a:lnSpc>
              <a:spcBef>
                <a:spcPts val="0"/>
              </a:spcBef>
              <a:spcAft>
                <a:spcPts val="0"/>
              </a:spcAft>
              <a:buClr>
                <a:schemeClr val="lt1"/>
              </a:buClr>
              <a:buSzPts val="2400"/>
              <a:buNone/>
              <a:defRPr sz="2400">
                <a:solidFill>
                  <a:schemeClr val="lt1"/>
                </a:solidFill>
              </a:defRPr>
            </a:lvl6pPr>
            <a:lvl7pPr lvl="6" rtl="0">
              <a:lnSpc>
                <a:spcPct val="100000"/>
              </a:lnSpc>
              <a:spcBef>
                <a:spcPts val="0"/>
              </a:spcBef>
              <a:spcAft>
                <a:spcPts val="0"/>
              </a:spcAft>
              <a:buClr>
                <a:schemeClr val="lt1"/>
              </a:buClr>
              <a:buSzPts val="2400"/>
              <a:buNone/>
              <a:defRPr sz="2400">
                <a:solidFill>
                  <a:schemeClr val="lt1"/>
                </a:solidFill>
              </a:defRPr>
            </a:lvl7pPr>
            <a:lvl8pPr lvl="7" rtl="0">
              <a:lnSpc>
                <a:spcPct val="100000"/>
              </a:lnSpc>
              <a:spcBef>
                <a:spcPts val="0"/>
              </a:spcBef>
              <a:spcAft>
                <a:spcPts val="0"/>
              </a:spcAft>
              <a:buClr>
                <a:schemeClr val="lt1"/>
              </a:buClr>
              <a:buSzPts val="2400"/>
              <a:buNone/>
              <a:defRPr sz="2400">
                <a:solidFill>
                  <a:schemeClr val="lt1"/>
                </a:solidFill>
              </a:defRPr>
            </a:lvl8pPr>
            <a:lvl9pPr lvl="8" rtl="0">
              <a:lnSpc>
                <a:spcPct val="100000"/>
              </a:lnSpc>
              <a:spcBef>
                <a:spcPts val="0"/>
              </a:spcBef>
              <a:spcAft>
                <a:spcPts val="0"/>
              </a:spcAft>
              <a:buClr>
                <a:schemeClr val="lt1"/>
              </a:buClr>
              <a:buSzPts val="2400"/>
              <a:buNone/>
              <a:defRPr sz="2400">
                <a:solidFill>
                  <a:schemeClr val="lt1"/>
                </a:solidFill>
              </a:defRPr>
            </a:lvl9pPr>
          </a:lstStyle>
          <a:p>
            <a:endParaRPr/>
          </a:p>
        </p:txBody>
      </p:sp>
      <p:sp>
        <p:nvSpPr>
          <p:cNvPr id="58" name="Google Shape;58;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59"/>
        <p:cNvGrpSpPr/>
        <p:nvPr/>
      </p:nvGrpSpPr>
      <p:grpSpPr>
        <a:xfrm>
          <a:off x="0" y="0"/>
          <a:ext cx="0" cy="0"/>
          <a:chOff x="0" y="0"/>
          <a:chExt cx="0" cy="0"/>
        </a:xfrm>
      </p:grpSpPr>
      <p:cxnSp>
        <p:nvCxnSpPr>
          <p:cNvPr id="60" name="Google Shape;60;p15"/>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61" name="Google Shape;61;p15"/>
          <p:cNvSpPr txBox="1">
            <a:spLocks noGrp="1"/>
          </p:cNvSpPr>
          <p:nvPr>
            <p:ph type="title"/>
          </p:nvPr>
        </p:nvSpPr>
        <p:spPr>
          <a:xfrm>
            <a:off x="510450" y="2057400"/>
            <a:ext cx="8123100" cy="7788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a:endParaRPr/>
          </a:p>
        </p:txBody>
      </p:sp>
      <p:sp>
        <p:nvSpPr>
          <p:cNvPr id="62" name="Google Shape;62;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3"/>
        <p:cNvGrpSpPr/>
        <p:nvPr/>
      </p:nvGrpSpPr>
      <p:grpSpPr>
        <a:xfrm>
          <a:off x="0" y="0"/>
          <a:ext cx="0" cy="0"/>
          <a:chOff x="0" y="0"/>
          <a:chExt cx="0" cy="0"/>
        </a:xfrm>
      </p:grpSpPr>
      <p:sp>
        <p:nvSpPr>
          <p:cNvPr id="64" name="Google Shape;64;p16"/>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6" name="Google Shape;66;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67" name="Google Shape;67;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8"/>
        <p:cNvGrpSpPr/>
        <p:nvPr/>
      </p:nvGrpSpPr>
      <p:grpSpPr>
        <a:xfrm>
          <a:off x="0" y="0"/>
          <a:ext cx="0" cy="0"/>
          <a:chOff x="0" y="0"/>
          <a:chExt cx="0" cy="0"/>
        </a:xfrm>
      </p:grpSpPr>
      <p:sp>
        <p:nvSpPr>
          <p:cNvPr id="69" name="Google Shape;69;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0" name="Google Shape;70;p17"/>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71" name="Google Shape;71;p17"/>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72" name="Google Shape;72;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3"/>
        <p:cNvGrpSpPr/>
        <p:nvPr/>
      </p:nvGrpSpPr>
      <p:grpSpPr>
        <a:xfrm>
          <a:off x="0" y="0"/>
          <a:ext cx="0" cy="0"/>
          <a:chOff x="0" y="0"/>
          <a:chExt cx="0" cy="0"/>
        </a:xfrm>
      </p:grpSpPr>
      <p:sp>
        <p:nvSpPr>
          <p:cNvPr id="74" name="Google Shape;74;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5" name="Google Shape;75;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6"/>
        <p:cNvGrpSpPr/>
        <p:nvPr/>
      </p:nvGrpSpPr>
      <p:grpSpPr>
        <a:xfrm>
          <a:off x="0" y="0"/>
          <a:ext cx="0" cy="0"/>
          <a:chOff x="0" y="0"/>
          <a:chExt cx="0" cy="0"/>
        </a:xfrm>
      </p:grpSpPr>
      <p:sp>
        <p:nvSpPr>
          <p:cNvPr id="77" name="Google Shape;77;p19"/>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8" name="Google Shape;78;p19"/>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79" name="Google Shape;79;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80"/>
        <p:cNvGrpSpPr/>
        <p:nvPr/>
      </p:nvGrpSpPr>
      <p:grpSpPr>
        <a:xfrm>
          <a:off x="0" y="0"/>
          <a:ext cx="0" cy="0"/>
          <a:chOff x="0" y="0"/>
          <a:chExt cx="0" cy="0"/>
        </a:xfrm>
      </p:grpSpPr>
      <p:sp>
        <p:nvSpPr>
          <p:cNvPr id="81" name="Google Shape;81;p20"/>
          <p:cNvSpPr txBox="1">
            <a:spLocks noGrp="1"/>
          </p:cNvSpPr>
          <p:nvPr>
            <p:ph type="title"/>
          </p:nvPr>
        </p:nvSpPr>
        <p:spPr>
          <a:xfrm>
            <a:off x="490250" y="526350"/>
            <a:ext cx="5797500" cy="4090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82" name="Google Shape;82;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83"/>
        <p:cNvGrpSpPr/>
        <p:nvPr/>
      </p:nvGrpSpPr>
      <p:grpSpPr>
        <a:xfrm>
          <a:off x="0" y="0"/>
          <a:ext cx="0" cy="0"/>
          <a:chOff x="0" y="0"/>
          <a:chExt cx="0" cy="0"/>
        </a:xfrm>
      </p:grpSpPr>
      <p:sp>
        <p:nvSpPr>
          <p:cNvPr id="84" name="Google Shape;84;p21"/>
          <p:cNvSpPr/>
          <p:nvPr/>
        </p:nvSpPr>
        <p:spPr>
          <a:xfrm>
            <a:off x="4572000" y="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5" name="Google Shape;85;p21"/>
          <p:cNvCxnSpPr/>
          <p:nvPr/>
        </p:nvCxnSpPr>
        <p:spPr>
          <a:xfrm>
            <a:off x="5029675" y="4495500"/>
            <a:ext cx="468300" cy="0"/>
          </a:xfrm>
          <a:prstGeom prst="straightConnector1">
            <a:avLst/>
          </a:prstGeom>
          <a:noFill/>
          <a:ln w="19050" cap="flat" cmpd="sng">
            <a:solidFill>
              <a:schemeClr val="lt2"/>
            </a:solidFill>
            <a:prstDash val="solid"/>
            <a:round/>
            <a:headEnd type="none" w="sm" len="sm"/>
            <a:tailEnd type="none" w="sm" len="sm"/>
          </a:ln>
        </p:spPr>
      </p:cxnSp>
      <p:sp>
        <p:nvSpPr>
          <p:cNvPr id="86" name="Google Shape;86;p21"/>
          <p:cNvSpPr txBox="1">
            <a:spLocks noGrp="1"/>
          </p:cNvSpPr>
          <p:nvPr>
            <p:ph type="title"/>
          </p:nvPr>
        </p:nvSpPr>
        <p:spPr>
          <a:xfrm>
            <a:off x="265500" y="1205825"/>
            <a:ext cx="4045200" cy="1509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87" name="Google Shape;87;p21"/>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88" name="Google Shape;88;p21"/>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Clr>
                <a:schemeClr val="lt1"/>
              </a:buClr>
              <a:buSzPts val="1800"/>
              <a:buChar char="●"/>
              <a:defRPr>
                <a:solidFill>
                  <a:schemeClr val="lt1"/>
                </a:solidFill>
              </a:defRPr>
            </a:lvl1pPr>
            <a:lvl2pPr marL="914400" lvl="1" indent="-317500" rtl="0">
              <a:spcBef>
                <a:spcPts val="1600"/>
              </a:spcBef>
              <a:spcAft>
                <a:spcPts val="0"/>
              </a:spcAft>
              <a:buClr>
                <a:schemeClr val="lt1"/>
              </a:buClr>
              <a:buSzPts val="1400"/>
              <a:buChar char="○"/>
              <a:defRPr>
                <a:solidFill>
                  <a:schemeClr val="lt1"/>
                </a:solidFill>
              </a:defRPr>
            </a:lvl2pPr>
            <a:lvl3pPr marL="1371600" lvl="2" indent="-317500" rtl="0">
              <a:spcBef>
                <a:spcPts val="1600"/>
              </a:spcBef>
              <a:spcAft>
                <a:spcPts val="0"/>
              </a:spcAft>
              <a:buClr>
                <a:schemeClr val="lt1"/>
              </a:buClr>
              <a:buSzPts val="1400"/>
              <a:buChar char="■"/>
              <a:defRPr>
                <a:solidFill>
                  <a:schemeClr val="lt1"/>
                </a:solidFill>
              </a:defRPr>
            </a:lvl3pPr>
            <a:lvl4pPr marL="1828800" lvl="3" indent="-317500" rtl="0">
              <a:spcBef>
                <a:spcPts val="1600"/>
              </a:spcBef>
              <a:spcAft>
                <a:spcPts val="0"/>
              </a:spcAft>
              <a:buClr>
                <a:schemeClr val="lt1"/>
              </a:buClr>
              <a:buSzPts val="1400"/>
              <a:buChar char="●"/>
              <a:defRPr>
                <a:solidFill>
                  <a:schemeClr val="lt1"/>
                </a:solidFill>
              </a:defRPr>
            </a:lvl4pPr>
            <a:lvl5pPr marL="2286000" lvl="4" indent="-317500" rtl="0">
              <a:spcBef>
                <a:spcPts val="1600"/>
              </a:spcBef>
              <a:spcAft>
                <a:spcPts val="0"/>
              </a:spcAft>
              <a:buClr>
                <a:schemeClr val="lt1"/>
              </a:buClr>
              <a:buSzPts val="1400"/>
              <a:buChar char="○"/>
              <a:defRPr>
                <a:solidFill>
                  <a:schemeClr val="lt1"/>
                </a:solidFill>
              </a:defRPr>
            </a:lvl5pPr>
            <a:lvl6pPr marL="2743200" lvl="5" indent="-317500" rtl="0">
              <a:spcBef>
                <a:spcPts val="1600"/>
              </a:spcBef>
              <a:spcAft>
                <a:spcPts val="0"/>
              </a:spcAft>
              <a:buClr>
                <a:schemeClr val="lt1"/>
              </a:buClr>
              <a:buSzPts val="1400"/>
              <a:buChar char="■"/>
              <a:defRPr>
                <a:solidFill>
                  <a:schemeClr val="lt1"/>
                </a:solidFill>
              </a:defRPr>
            </a:lvl6pPr>
            <a:lvl7pPr marL="3200400" lvl="6" indent="-317500" rtl="0">
              <a:spcBef>
                <a:spcPts val="1600"/>
              </a:spcBef>
              <a:spcAft>
                <a:spcPts val="0"/>
              </a:spcAft>
              <a:buClr>
                <a:schemeClr val="lt1"/>
              </a:buClr>
              <a:buSzPts val="1400"/>
              <a:buChar char="●"/>
              <a:defRPr>
                <a:solidFill>
                  <a:schemeClr val="lt1"/>
                </a:solidFill>
              </a:defRPr>
            </a:lvl7pPr>
            <a:lvl8pPr marL="3657600" lvl="7" indent="-317500" rtl="0">
              <a:spcBef>
                <a:spcPts val="1600"/>
              </a:spcBef>
              <a:spcAft>
                <a:spcPts val="0"/>
              </a:spcAft>
              <a:buClr>
                <a:schemeClr val="lt1"/>
              </a:buClr>
              <a:buSzPts val="1400"/>
              <a:buChar char="○"/>
              <a:defRPr>
                <a:solidFill>
                  <a:schemeClr val="lt1"/>
                </a:solidFill>
              </a:defRPr>
            </a:lvl8pPr>
            <a:lvl9pPr marL="4114800" lvl="8" indent="-317500" rtl="0">
              <a:spcBef>
                <a:spcPts val="1600"/>
              </a:spcBef>
              <a:spcAft>
                <a:spcPts val="1600"/>
              </a:spcAft>
              <a:buClr>
                <a:schemeClr val="lt1"/>
              </a:buClr>
              <a:buSzPts val="1400"/>
              <a:buChar char="■"/>
              <a:defRPr>
                <a:solidFill>
                  <a:schemeClr val="lt1"/>
                </a:solidFill>
              </a:defRPr>
            </a:lvl9pPr>
          </a:lstStyle>
          <a:p>
            <a:endParaRPr/>
          </a:p>
        </p:txBody>
      </p:sp>
      <p:sp>
        <p:nvSpPr>
          <p:cNvPr id="89" name="Google Shape;89;p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0"/>
        <p:cNvGrpSpPr/>
        <p:nvPr/>
      </p:nvGrpSpPr>
      <p:grpSpPr>
        <a:xfrm>
          <a:off x="0" y="0"/>
          <a:ext cx="0" cy="0"/>
          <a:chOff x="0" y="0"/>
          <a:chExt cx="0" cy="0"/>
        </a:xfrm>
      </p:grpSpPr>
      <p:sp>
        <p:nvSpPr>
          <p:cNvPr id="91" name="Google Shape;91;p22"/>
          <p:cNvSpPr txBox="1">
            <a:spLocks noGrp="1"/>
          </p:cNvSpPr>
          <p:nvPr>
            <p:ph type="body" idx="1"/>
          </p:nvPr>
        </p:nvSpPr>
        <p:spPr>
          <a:xfrm>
            <a:off x="311700" y="4236825"/>
            <a:ext cx="5998800" cy="5988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2100"/>
              <a:buNone/>
              <a:defRPr sz="2100"/>
            </a:lvl1pPr>
          </a:lstStyle>
          <a:p>
            <a:endParaRPr/>
          </a:p>
        </p:txBody>
      </p:sp>
      <p:sp>
        <p:nvSpPr>
          <p:cNvPr id="92" name="Google Shape;92;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93"/>
        <p:cNvGrpSpPr/>
        <p:nvPr/>
      </p:nvGrpSpPr>
      <p:grpSpPr>
        <a:xfrm>
          <a:off x="0" y="0"/>
          <a:ext cx="0" cy="0"/>
          <a:chOff x="0" y="0"/>
          <a:chExt cx="0" cy="0"/>
        </a:xfrm>
      </p:grpSpPr>
      <p:sp>
        <p:nvSpPr>
          <p:cNvPr id="94" name="Google Shape;94;p23"/>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3"/>
          <p:cNvSpPr txBox="1">
            <a:spLocks noGrp="1"/>
          </p:cNvSpPr>
          <p:nvPr>
            <p:ph type="title" hasCustomPrompt="1"/>
          </p:nvPr>
        </p:nvSpPr>
        <p:spPr>
          <a:xfrm>
            <a:off x="311700" y="991475"/>
            <a:ext cx="8520600" cy="1917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4000"/>
              <a:buNone/>
              <a:defRPr sz="14000" b="1"/>
            </a:lvl1pPr>
            <a:lvl2pPr lvl="1" algn="ctr" rtl="0">
              <a:spcBef>
                <a:spcPts val="0"/>
              </a:spcBef>
              <a:spcAft>
                <a:spcPts val="0"/>
              </a:spcAft>
              <a:buSzPts val="14000"/>
              <a:buNone/>
              <a:defRPr sz="14000" b="1"/>
            </a:lvl2pPr>
            <a:lvl3pPr lvl="2" algn="ctr" rtl="0">
              <a:spcBef>
                <a:spcPts val="0"/>
              </a:spcBef>
              <a:spcAft>
                <a:spcPts val="0"/>
              </a:spcAft>
              <a:buSzPts val="14000"/>
              <a:buNone/>
              <a:defRPr sz="14000" b="1"/>
            </a:lvl3pPr>
            <a:lvl4pPr lvl="3" algn="ctr" rtl="0">
              <a:spcBef>
                <a:spcPts val="0"/>
              </a:spcBef>
              <a:spcAft>
                <a:spcPts val="0"/>
              </a:spcAft>
              <a:buSzPts val="14000"/>
              <a:buNone/>
              <a:defRPr sz="14000" b="1"/>
            </a:lvl4pPr>
            <a:lvl5pPr lvl="4" algn="ctr" rtl="0">
              <a:spcBef>
                <a:spcPts val="0"/>
              </a:spcBef>
              <a:spcAft>
                <a:spcPts val="0"/>
              </a:spcAft>
              <a:buSzPts val="14000"/>
              <a:buNone/>
              <a:defRPr sz="14000" b="1"/>
            </a:lvl5pPr>
            <a:lvl6pPr lvl="5" algn="ctr" rtl="0">
              <a:spcBef>
                <a:spcPts val="0"/>
              </a:spcBef>
              <a:spcAft>
                <a:spcPts val="0"/>
              </a:spcAft>
              <a:buSzPts val="14000"/>
              <a:buNone/>
              <a:defRPr sz="14000" b="1"/>
            </a:lvl6pPr>
            <a:lvl7pPr lvl="6" algn="ctr" rtl="0">
              <a:spcBef>
                <a:spcPts val="0"/>
              </a:spcBef>
              <a:spcAft>
                <a:spcPts val="0"/>
              </a:spcAft>
              <a:buSzPts val="14000"/>
              <a:buNone/>
              <a:defRPr sz="14000" b="1"/>
            </a:lvl7pPr>
            <a:lvl8pPr lvl="7" algn="ctr" rtl="0">
              <a:spcBef>
                <a:spcPts val="0"/>
              </a:spcBef>
              <a:spcAft>
                <a:spcPts val="0"/>
              </a:spcAft>
              <a:buSzPts val="14000"/>
              <a:buNone/>
              <a:defRPr sz="14000" b="1"/>
            </a:lvl8pPr>
            <a:lvl9pPr lvl="8" algn="ctr" rtl="0">
              <a:spcBef>
                <a:spcPts val="0"/>
              </a:spcBef>
              <a:spcAft>
                <a:spcPts val="0"/>
              </a:spcAft>
              <a:buSzPts val="14000"/>
              <a:buNone/>
              <a:defRPr sz="14000" b="1"/>
            </a:lvl9pPr>
          </a:lstStyle>
          <a:p>
            <a:r>
              <a:t>xx%</a:t>
            </a:r>
          </a:p>
        </p:txBody>
      </p:sp>
      <p:sp>
        <p:nvSpPr>
          <p:cNvPr id="96" name="Google Shape;96;p23"/>
          <p:cNvSpPr txBox="1">
            <a:spLocks noGrp="1"/>
          </p:cNvSpPr>
          <p:nvPr>
            <p:ph type="body" idx="1"/>
          </p:nvPr>
        </p:nvSpPr>
        <p:spPr>
          <a:xfrm>
            <a:off x="311700" y="3071300"/>
            <a:ext cx="8520600" cy="9018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97" name="Google Shape;97;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8"/>
        <p:cNvGrpSpPr/>
        <p:nvPr/>
      </p:nvGrpSpPr>
      <p:grpSpPr>
        <a:xfrm>
          <a:off x="0" y="0"/>
          <a:ext cx="0" cy="0"/>
          <a:chOff x="0" y="0"/>
          <a:chExt cx="0" cy="0"/>
        </a:xfrm>
      </p:grpSpPr>
      <p:sp>
        <p:nvSpPr>
          <p:cNvPr id="99" name="Google Shape;99;p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Char char="●"/>
              <a:defRPr sz="1800">
                <a:solidFill>
                  <a:schemeClr val="dk2"/>
                </a:solidFill>
              </a:defRPr>
            </a:lvl1pPr>
            <a:lvl2pPr marL="914400" lvl="1" indent="-317500" rtl="0">
              <a:lnSpc>
                <a:spcPct val="115000"/>
              </a:lnSpc>
              <a:spcBef>
                <a:spcPts val="1600"/>
              </a:spcBef>
              <a:spcAft>
                <a:spcPts val="0"/>
              </a:spcAft>
              <a:buClr>
                <a:schemeClr val="dk2"/>
              </a:buClr>
              <a:buSzPts val="1400"/>
              <a:buChar char="○"/>
              <a:defRPr>
                <a:solidFill>
                  <a:schemeClr val="dk2"/>
                </a:solidFill>
              </a:defRPr>
            </a:lvl2pPr>
            <a:lvl3pPr marL="1371600" lvl="2" indent="-317500" rtl="0">
              <a:lnSpc>
                <a:spcPct val="115000"/>
              </a:lnSpc>
              <a:spcBef>
                <a:spcPts val="1600"/>
              </a:spcBef>
              <a:spcAft>
                <a:spcPts val="0"/>
              </a:spcAft>
              <a:buClr>
                <a:schemeClr val="dk2"/>
              </a:buClr>
              <a:buSzPts val="1400"/>
              <a:buChar char="■"/>
              <a:defRPr>
                <a:solidFill>
                  <a:schemeClr val="dk2"/>
                </a:solidFill>
              </a:defRPr>
            </a:lvl3pPr>
            <a:lvl4pPr marL="1828800" lvl="3" indent="-317500" rtl="0">
              <a:lnSpc>
                <a:spcPct val="115000"/>
              </a:lnSpc>
              <a:spcBef>
                <a:spcPts val="1600"/>
              </a:spcBef>
              <a:spcAft>
                <a:spcPts val="0"/>
              </a:spcAft>
              <a:buClr>
                <a:schemeClr val="dk2"/>
              </a:buClr>
              <a:buSzPts val="1400"/>
              <a:buChar char="●"/>
              <a:defRPr>
                <a:solidFill>
                  <a:schemeClr val="dk2"/>
                </a:solidFill>
              </a:defRPr>
            </a:lvl4pPr>
            <a:lvl5pPr marL="2286000" lvl="4" indent="-317500" rtl="0">
              <a:lnSpc>
                <a:spcPct val="115000"/>
              </a:lnSpc>
              <a:spcBef>
                <a:spcPts val="1600"/>
              </a:spcBef>
              <a:spcAft>
                <a:spcPts val="0"/>
              </a:spcAft>
              <a:buClr>
                <a:schemeClr val="dk2"/>
              </a:buClr>
              <a:buSzPts val="1400"/>
              <a:buChar char="○"/>
              <a:defRPr>
                <a:solidFill>
                  <a:schemeClr val="dk2"/>
                </a:solidFill>
              </a:defRPr>
            </a:lvl5pPr>
            <a:lvl6pPr marL="2743200" lvl="5" indent="-317500" rtl="0">
              <a:lnSpc>
                <a:spcPct val="115000"/>
              </a:lnSpc>
              <a:spcBef>
                <a:spcPts val="1600"/>
              </a:spcBef>
              <a:spcAft>
                <a:spcPts val="0"/>
              </a:spcAft>
              <a:buClr>
                <a:schemeClr val="dk2"/>
              </a:buClr>
              <a:buSzPts val="1400"/>
              <a:buChar char="■"/>
              <a:defRPr>
                <a:solidFill>
                  <a:schemeClr val="dk2"/>
                </a:solidFill>
              </a:defRPr>
            </a:lvl6pPr>
            <a:lvl7pPr marL="3200400" lvl="6" indent="-317500" rtl="0">
              <a:lnSpc>
                <a:spcPct val="115000"/>
              </a:lnSpc>
              <a:spcBef>
                <a:spcPts val="1600"/>
              </a:spcBef>
              <a:spcAft>
                <a:spcPts val="0"/>
              </a:spcAft>
              <a:buClr>
                <a:schemeClr val="dk2"/>
              </a:buClr>
              <a:buSzPts val="1400"/>
              <a:buChar char="●"/>
              <a:defRPr>
                <a:solidFill>
                  <a:schemeClr val="dk2"/>
                </a:solidFill>
              </a:defRPr>
            </a:lvl7pPr>
            <a:lvl8pPr marL="3657600" lvl="7" indent="-317500" rtl="0">
              <a:lnSpc>
                <a:spcPct val="115000"/>
              </a:lnSpc>
              <a:spcBef>
                <a:spcPts val="1600"/>
              </a:spcBef>
              <a:spcAft>
                <a:spcPts val="0"/>
              </a:spcAft>
              <a:buClr>
                <a:schemeClr val="dk2"/>
              </a:buClr>
              <a:buSzPts val="1400"/>
              <a:buChar char="○"/>
              <a:defRPr>
                <a:solidFill>
                  <a:schemeClr val="dk2"/>
                </a:solidFill>
              </a:defRPr>
            </a:lvl8pPr>
            <a:lvl9pPr marL="4114800" lvl="8" indent="-317500" rtl="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pearmint">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a:endParaRPr/>
          </a:p>
        </p:txBody>
      </p:sp>
      <p:sp>
        <p:nvSpPr>
          <p:cNvPr id="52" name="Google Shape;52;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marL="914400" lvl="1"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marL="1371600" lvl="2"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marL="1828800" lvl="3"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marL="2286000" lvl="4"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marL="2743200" lvl="5"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marL="3200400" lvl="6"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marL="3657600" lvl="7"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marL="4114800" lvl="8" indent="-317500" rtl="0">
              <a:lnSpc>
                <a:spcPct val="115000"/>
              </a:lnSpc>
              <a:spcBef>
                <a:spcPts val="160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a:endParaRPr/>
          </a:p>
        </p:txBody>
      </p:sp>
      <p:sp>
        <p:nvSpPr>
          <p:cNvPr id="53" name="Google Shape;53;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1"/>
                </a:solidFill>
                <a:latin typeface="Proxima Nova"/>
                <a:ea typeface="Proxima Nova"/>
                <a:cs typeface="Proxima Nova"/>
                <a:sym typeface="Proxima Nova"/>
              </a:defRPr>
            </a:lvl1pPr>
            <a:lvl2pPr lvl="1" algn="r" rtl="0">
              <a:buNone/>
              <a:defRPr sz="1000">
                <a:solidFill>
                  <a:schemeClr val="dk1"/>
                </a:solidFill>
                <a:latin typeface="Proxima Nova"/>
                <a:ea typeface="Proxima Nova"/>
                <a:cs typeface="Proxima Nova"/>
                <a:sym typeface="Proxima Nova"/>
              </a:defRPr>
            </a:lvl2pPr>
            <a:lvl3pPr lvl="2" algn="r" rtl="0">
              <a:buNone/>
              <a:defRPr sz="1000">
                <a:solidFill>
                  <a:schemeClr val="dk1"/>
                </a:solidFill>
                <a:latin typeface="Proxima Nova"/>
                <a:ea typeface="Proxima Nova"/>
                <a:cs typeface="Proxima Nova"/>
                <a:sym typeface="Proxima Nova"/>
              </a:defRPr>
            </a:lvl3pPr>
            <a:lvl4pPr lvl="3" algn="r" rtl="0">
              <a:buNone/>
              <a:defRPr sz="1000">
                <a:solidFill>
                  <a:schemeClr val="dk1"/>
                </a:solidFill>
                <a:latin typeface="Proxima Nova"/>
                <a:ea typeface="Proxima Nova"/>
                <a:cs typeface="Proxima Nova"/>
                <a:sym typeface="Proxima Nova"/>
              </a:defRPr>
            </a:lvl4pPr>
            <a:lvl5pPr lvl="4" algn="r" rtl="0">
              <a:buNone/>
              <a:defRPr sz="1000">
                <a:solidFill>
                  <a:schemeClr val="dk1"/>
                </a:solidFill>
                <a:latin typeface="Proxima Nova"/>
                <a:ea typeface="Proxima Nova"/>
                <a:cs typeface="Proxima Nova"/>
                <a:sym typeface="Proxima Nova"/>
              </a:defRPr>
            </a:lvl5pPr>
            <a:lvl6pPr lvl="5" algn="r" rtl="0">
              <a:buNone/>
              <a:defRPr sz="1000">
                <a:solidFill>
                  <a:schemeClr val="dk1"/>
                </a:solidFill>
                <a:latin typeface="Proxima Nova"/>
                <a:ea typeface="Proxima Nova"/>
                <a:cs typeface="Proxima Nova"/>
                <a:sym typeface="Proxima Nova"/>
              </a:defRPr>
            </a:lvl6pPr>
            <a:lvl7pPr lvl="6" algn="r" rtl="0">
              <a:buNone/>
              <a:defRPr sz="1000">
                <a:solidFill>
                  <a:schemeClr val="dk1"/>
                </a:solidFill>
                <a:latin typeface="Proxima Nova"/>
                <a:ea typeface="Proxima Nova"/>
                <a:cs typeface="Proxima Nova"/>
                <a:sym typeface="Proxima Nova"/>
              </a:defRPr>
            </a:lvl7pPr>
            <a:lvl8pPr lvl="7" algn="r" rtl="0">
              <a:buNone/>
              <a:defRPr sz="1000">
                <a:solidFill>
                  <a:schemeClr val="dk1"/>
                </a:solidFill>
                <a:latin typeface="Proxima Nova"/>
                <a:ea typeface="Proxima Nova"/>
                <a:cs typeface="Proxima Nova"/>
                <a:sym typeface="Proxima Nova"/>
              </a:defRPr>
            </a:lvl8pPr>
            <a:lvl9pPr lvl="8" algn="r" rtl="0">
              <a:buNone/>
              <a:defRPr sz="1000">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2.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14.xml"/><Relationship Id="rId6" Type="http://schemas.openxmlformats.org/officeDocument/2006/relationships/image" Target="../media/image14.jpeg"/><Relationship Id="rId5" Type="http://schemas.openxmlformats.org/officeDocument/2006/relationships/image" Target="../media/image13.jpeg"/><Relationship Id="rId4" Type="http://schemas.openxmlformats.org/officeDocument/2006/relationships/image" Target="../media/image12.jpe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2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18.jpg"/><Relationship Id="rId1" Type="http://schemas.openxmlformats.org/officeDocument/2006/relationships/slideLayout" Target="../slideLayouts/slideLayout22.xml"/><Relationship Id="rId4" Type="http://schemas.openxmlformats.org/officeDocument/2006/relationships/image" Target="../media/image20.jpe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9.xml"/></Relationships>
</file>

<file path=ppt/slides/_rels/slide22.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image" Target="../media/image21.jpg"/><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pic>
        <p:nvPicPr>
          <p:cNvPr id="104" name="Google Shape;104;p25"/>
          <p:cNvPicPr preferRelativeResize="0"/>
          <p:nvPr/>
        </p:nvPicPr>
        <p:blipFill rotWithShape="1">
          <a:blip r:embed="rId3">
            <a:alphaModFix/>
          </a:blip>
          <a:srcRect t="14832" b="14839"/>
          <a:stretch/>
        </p:blipFill>
        <p:spPr>
          <a:xfrm>
            <a:off x="0" y="0"/>
            <a:ext cx="9144003" cy="5143500"/>
          </a:xfrm>
          <a:prstGeom prst="rect">
            <a:avLst/>
          </a:prstGeom>
          <a:noFill/>
          <a:ln>
            <a:noFill/>
          </a:ln>
        </p:spPr>
      </p:pic>
      <p:sp>
        <p:nvSpPr>
          <p:cNvPr id="105" name="Google Shape;105;p25"/>
          <p:cNvSpPr txBox="1">
            <a:spLocks noGrp="1"/>
          </p:cNvSpPr>
          <p:nvPr>
            <p:ph type="ctrTitle"/>
          </p:nvPr>
        </p:nvSpPr>
        <p:spPr>
          <a:xfrm>
            <a:off x="510450" y="348775"/>
            <a:ext cx="8123100" cy="1588500"/>
          </a:xfrm>
          <a:prstGeom prst="rect">
            <a:avLst/>
          </a:prstGeom>
          <a:noFill/>
        </p:spPr>
        <p:txBody>
          <a:bodyPr spcFirstLastPara="1" wrap="square" lIns="91425" tIns="91425" rIns="91425" bIns="91425" anchor="b" anchorCtr="0">
            <a:noAutofit/>
          </a:bodyPr>
          <a:lstStyle/>
          <a:p>
            <a:pPr marL="0" lvl="0" indent="0" algn="l" rtl="0">
              <a:spcBef>
                <a:spcPts val="0"/>
              </a:spcBef>
              <a:spcAft>
                <a:spcPts val="0"/>
              </a:spcAft>
              <a:buNone/>
            </a:pPr>
            <a:r>
              <a:rPr lang="en" sz="6000">
                <a:solidFill>
                  <a:schemeClr val="accent2"/>
                </a:solidFill>
                <a:latin typeface="Times New Roman"/>
                <a:ea typeface="Times New Roman"/>
                <a:cs typeface="Times New Roman"/>
                <a:sym typeface="Times New Roman"/>
              </a:rPr>
              <a:t>Airframe Progress Report</a:t>
            </a:r>
            <a:endParaRPr sz="6000">
              <a:solidFill>
                <a:schemeClr val="accent2"/>
              </a:solidFill>
              <a:latin typeface="Times New Roman"/>
              <a:ea typeface="Times New Roman"/>
              <a:cs typeface="Times New Roman"/>
              <a:sym typeface="Times New Roman"/>
            </a:endParaRPr>
          </a:p>
        </p:txBody>
      </p:sp>
      <p:sp>
        <p:nvSpPr>
          <p:cNvPr id="106" name="Google Shape;106;p25"/>
          <p:cNvSpPr txBox="1">
            <a:spLocks noGrp="1"/>
          </p:cNvSpPr>
          <p:nvPr>
            <p:ph type="subTitle" idx="1"/>
          </p:nvPr>
        </p:nvSpPr>
        <p:spPr>
          <a:xfrm>
            <a:off x="510450" y="3490038"/>
            <a:ext cx="8123100" cy="630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dk1"/>
                </a:solidFill>
                <a:latin typeface="Times New Roman"/>
                <a:ea typeface="Times New Roman"/>
                <a:cs typeface="Times New Roman"/>
                <a:sym typeface="Times New Roman"/>
              </a:rPr>
              <a:t>-15/3/2023-</a:t>
            </a:r>
            <a:endParaRPr>
              <a:solidFill>
                <a:schemeClr val="dk1"/>
              </a:solidFill>
              <a:latin typeface="Times New Roman"/>
              <a:ea typeface="Times New Roman"/>
              <a:cs typeface="Times New Roman"/>
              <a:sym typeface="Times New Roman"/>
            </a:endParaRPr>
          </a:p>
        </p:txBody>
      </p:sp>
      <p:sp>
        <p:nvSpPr>
          <p:cNvPr id="107" name="Google Shape;107;p25"/>
          <p:cNvSpPr txBox="1">
            <a:spLocks noGrp="1"/>
          </p:cNvSpPr>
          <p:nvPr>
            <p:ph type="subTitle" idx="1"/>
          </p:nvPr>
        </p:nvSpPr>
        <p:spPr>
          <a:xfrm>
            <a:off x="510450" y="4370773"/>
            <a:ext cx="8123100" cy="503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t>no_reply@example.com</a:t>
            </a:r>
            <a:endParaRPr sz="1800"/>
          </a:p>
        </p:txBody>
      </p:sp>
      <p:cxnSp>
        <p:nvCxnSpPr>
          <p:cNvPr id="108" name="Google Shape;108;p25"/>
          <p:cNvCxnSpPr/>
          <p:nvPr/>
        </p:nvCxnSpPr>
        <p:spPr>
          <a:xfrm>
            <a:off x="2872150" y="3238500"/>
            <a:ext cx="4000500" cy="0"/>
          </a:xfrm>
          <a:prstGeom prst="straightConnector1">
            <a:avLst/>
          </a:prstGeom>
          <a:noFill/>
          <a:ln w="19050" cap="flat" cmpd="sng">
            <a:solidFill>
              <a:schemeClr val="lt1"/>
            </a:solidFill>
            <a:prstDash val="solid"/>
            <a:round/>
            <a:headEnd type="none" w="med" len="med"/>
            <a:tailEnd type="none" w="med" len="med"/>
          </a:ln>
        </p:spPr>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C85F3-4011-4EDD-859D-53EBD384487D}"/>
              </a:ext>
            </a:extLst>
          </p:cNvPr>
          <p:cNvSpPr>
            <a:spLocks noGrp="1"/>
          </p:cNvSpPr>
          <p:nvPr>
            <p:ph type="title"/>
          </p:nvPr>
        </p:nvSpPr>
        <p:spPr/>
        <p:txBody>
          <a:bodyPr/>
          <a:lstStyle/>
          <a:p>
            <a:r>
              <a:rPr lang="en-US" dirty="0"/>
              <a:t>LAUNCHPAD AND LAUNCHROD</a:t>
            </a:r>
          </a:p>
        </p:txBody>
      </p:sp>
      <p:sp>
        <p:nvSpPr>
          <p:cNvPr id="3" name="Text Placeholder 2">
            <a:extLst>
              <a:ext uri="{FF2B5EF4-FFF2-40B4-BE49-F238E27FC236}">
                <a16:creationId xmlns:a16="http://schemas.microsoft.com/office/drawing/2014/main" id="{C0CC4035-2488-4D4A-8713-89C8D8F24366}"/>
              </a:ext>
            </a:extLst>
          </p:cNvPr>
          <p:cNvSpPr>
            <a:spLocks noGrp="1"/>
          </p:cNvSpPr>
          <p:nvPr>
            <p:ph type="body" idx="1"/>
          </p:nvPr>
        </p:nvSpPr>
        <p:spPr/>
        <p:txBody>
          <a:bodyPr/>
          <a:lstStyle/>
          <a:p>
            <a:r>
              <a:rPr lang="en-US" dirty="0">
                <a:latin typeface="+mj-lt"/>
              </a:rPr>
              <a:t>The launchpad is where the rocket will be launched while the launch rod is a fixed structure on the launchpad that will hold the rocket at  90 degrees to align it in its initial flight trajectory.</a:t>
            </a:r>
          </a:p>
          <a:p>
            <a:pPr marL="114300" indent="0">
              <a:buNone/>
            </a:pPr>
            <a:endParaRPr lang="en-US" dirty="0">
              <a:latin typeface="+mj-lt"/>
            </a:endParaRPr>
          </a:p>
          <a:p>
            <a:r>
              <a:rPr lang="en-US" dirty="0">
                <a:latin typeface="+mj-lt"/>
              </a:rPr>
              <a:t>For the N3 rocket we chose to go with a launch rail instead since it would be difficult to make a groove on the aluminum body due to its tiny thickness.</a:t>
            </a:r>
          </a:p>
          <a:p>
            <a:pPr marL="114300" indent="0">
              <a:buNone/>
            </a:pPr>
            <a:endParaRPr lang="en-US" dirty="0">
              <a:latin typeface="+mj-lt"/>
            </a:endParaRPr>
          </a:p>
          <a:p>
            <a:r>
              <a:rPr lang="en-US" dirty="0">
                <a:latin typeface="+mj-lt"/>
              </a:rPr>
              <a:t>We opted to design an adjustable launchpad + launch rail design to allow flexibility of launching the later Nakuja models as seen in the next slide.</a:t>
            </a:r>
          </a:p>
        </p:txBody>
      </p:sp>
    </p:spTree>
    <p:extLst>
      <p:ext uri="{BB962C8B-B14F-4D97-AF65-F5344CB8AC3E}">
        <p14:creationId xmlns:p14="http://schemas.microsoft.com/office/powerpoint/2010/main" val="41962030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6047E8F7-9EAC-4C91-A317-573F72E9BE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4520" y="1116419"/>
            <a:ext cx="7883812" cy="4114801"/>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6A8CD944-3D3A-43A7-9998-48C80B4313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68086" y="340242"/>
            <a:ext cx="4648200" cy="4688958"/>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90C83F46-6030-4C23-BE06-079386BE0888}"/>
              </a:ext>
            </a:extLst>
          </p:cNvPr>
          <p:cNvSpPr txBox="1"/>
          <p:nvPr/>
        </p:nvSpPr>
        <p:spPr>
          <a:xfrm>
            <a:off x="227714" y="1870196"/>
            <a:ext cx="2594344" cy="307777"/>
          </a:xfrm>
          <a:prstGeom prst="rect">
            <a:avLst/>
          </a:prstGeom>
          <a:noFill/>
        </p:spPr>
        <p:txBody>
          <a:bodyPr wrap="square" rtlCol="0">
            <a:spAutoFit/>
          </a:bodyPr>
          <a:lstStyle/>
          <a:p>
            <a:r>
              <a:rPr lang="en-US" dirty="0"/>
              <a:t>Adjustable launch rail</a:t>
            </a:r>
          </a:p>
        </p:txBody>
      </p:sp>
      <p:sp>
        <p:nvSpPr>
          <p:cNvPr id="3" name="TextBox 2">
            <a:extLst>
              <a:ext uri="{FF2B5EF4-FFF2-40B4-BE49-F238E27FC236}">
                <a16:creationId xmlns:a16="http://schemas.microsoft.com/office/drawing/2014/main" id="{7CB9A599-8F8C-4F71-A7B6-1A740015B18C}"/>
              </a:ext>
            </a:extLst>
          </p:cNvPr>
          <p:cNvSpPr txBox="1"/>
          <p:nvPr/>
        </p:nvSpPr>
        <p:spPr>
          <a:xfrm>
            <a:off x="5613991" y="4711359"/>
            <a:ext cx="1509823" cy="307777"/>
          </a:xfrm>
          <a:prstGeom prst="rect">
            <a:avLst/>
          </a:prstGeom>
          <a:noFill/>
        </p:spPr>
        <p:txBody>
          <a:bodyPr wrap="square" rtlCol="0">
            <a:spAutoFit/>
          </a:bodyPr>
          <a:lstStyle/>
          <a:p>
            <a:r>
              <a:rPr lang="en-US" dirty="0"/>
              <a:t>Launchpad</a:t>
            </a:r>
          </a:p>
        </p:txBody>
      </p:sp>
      <p:cxnSp>
        <p:nvCxnSpPr>
          <p:cNvPr id="5" name="Connector: Elbow 4">
            <a:extLst>
              <a:ext uri="{FF2B5EF4-FFF2-40B4-BE49-F238E27FC236}">
                <a16:creationId xmlns:a16="http://schemas.microsoft.com/office/drawing/2014/main" id="{11C2EE65-6F58-4DA1-835A-0CFFF39148D2}"/>
              </a:ext>
            </a:extLst>
          </p:cNvPr>
          <p:cNvCxnSpPr>
            <a:endCxn id="2" idx="2"/>
          </p:cNvCxnSpPr>
          <p:nvPr/>
        </p:nvCxnSpPr>
        <p:spPr>
          <a:xfrm rot="16200000" flipV="1">
            <a:off x="1410179" y="2292681"/>
            <a:ext cx="1181915" cy="95250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Connector: Elbow 6">
            <a:extLst>
              <a:ext uri="{FF2B5EF4-FFF2-40B4-BE49-F238E27FC236}">
                <a16:creationId xmlns:a16="http://schemas.microsoft.com/office/drawing/2014/main" id="{AC9C5339-986C-4D52-8813-4896826DA0C8}"/>
              </a:ext>
            </a:extLst>
          </p:cNvPr>
          <p:cNvCxnSpPr/>
          <p:nvPr/>
        </p:nvCxnSpPr>
        <p:spPr>
          <a:xfrm rot="5400000">
            <a:off x="6068959" y="4244624"/>
            <a:ext cx="599888" cy="44656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62227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Diagram&#10;&#10;Description automatically generated">
            <a:extLst>
              <a:ext uri="{FF2B5EF4-FFF2-40B4-BE49-F238E27FC236}">
                <a16:creationId xmlns:a16="http://schemas.microsoft.com/office/drawing/2014/main" id="{5F1CD54F-63B9-EA6F-AB02-B77B9CBAB229}"/>
              </a:ext>
            </a:extLst>
          </p:cNvPr>
          <p:cNvPicPr>
            <a:picLocks noChangeAspect="1"/>
          </p:cNvPicPr>
          <p:nvPr/>
        </p:nvPicPr>
        <p:blipFill>
          <a:blip r:embed="rId2"/>
          <a:stretch>
            <a:fillRect/>
          </a:stretch>
        </p:blipFill>
        <p:spPr>
          <a:xfrm>
            <a:off x="445504" y="1544666"/>
            <a:ext cx="1870170" cy="1870170"/>
          </a:xfrm>
          <a:prstGeom prst="rect">
            <a:avLst/>
          </a:prstGeom>
        </p:spPr>
      </p:pic>
      <p:sp>
        <p:nvSpPr>
          <p:cNvPr id="2" name="Title 1">
            <a:extLst>
              <a:ext uri="{FF2B5EF4-FFF2-40B4-BE49-F238E27FC236}">
                <a16:creationId xmlns:a16="http://schemas.microsoft.com/office/drawing/2014/main" id="{8C4194DD-C817-4C07-BB8A-3E207B49C9F9}"/>
              </a:ext>
            </a:extLst>
          </p:cNvPr>
          <p:cNvSpPr>
            <a:spLocks noGrp="1"/>
          </p:cNvSpPr>
          <p:nvPr>
            <p:ph type="title"/>
          </p:nvPr>
        </p:nvSpPr>
        <p:spPr>
          <a:xfrm>
            <a:off x="311700" y="336691"/>
            <a:ext cx="8520600" cy="572700"/>
          </a:xfrm>
        </p:spPr>
        <p:txBody>
          <a:bodyPr/>
          <a:lstStyle/>
          <a:p>
            <a:r>
              <a:rPr lang="en-US" dirty="0"/>
              <a:t>LAUNCHLUG AND LAUNCHRAIL</a:t>
            </a:r>
          </a:p>
        </p:txBody>
      </p:sp>
      <p:sp>
        <p:nvSpPr>
          <p:cNvPr id="3" name="Text Placeholder 2">
            <a:extLst>
              <a:ext uri="{FF2B5EF4-FFF2-40B4-BE49-F238E27FC236}">
                <a16:creationId xmlns:a16="http://schemas.microsoft.com/office/drawing/2014/main" id="{CD435563-C8D6-4BF9-8FA9-F73F169EBED8}"/>
              </a:ext>
            </a:extLst>
          </p:cNvPr>
          <p:cNvSpPr>
            <a:spLocks noGrp="1"/>
          </p:cNvSpPr>
          <p:nvPr>
            <p:ph type="body" idx="1"/>
          </p:nvPr>
        </p:nvSpPr>
        <p:spPr>
          <a:xfrm>
            <a:off x="4876970" y="1061826"/>
            <a:ext cx="3920058" cy="438739"/>
          </a:xfrm>
        </p:spPr>
        <p:txBody>
          <a:bodyPr/>
          <a:lstStyle/>
          <a:p>
            <a:r>
              <a:rPr lang="en-US" dirty="0"/>
              <a:t>The proposed rail design</a:t>
            </a:r>
          </a:p>
          <a:p>
            <a:pPr marL="114300" indent="0">
              <a:buNone/>
            </a:pPr>
            <a:endParaRPr lang="en-US" dirty="0"/>
          </a:p>
        </p:txBody>
      </p:sp>
      <p:pic>
        <p:nvPicPr>
          <p:cNvPr id="4" name="Picture 3">
            <a:extLst>
              <a:ext uri="{FF2B5EF4-FFF2-40B4-BE49-F238E27FC236}">
                <a16:creationId xmlns:a16="http://schemas.microsoft.com/office/drawing/2014/main" id="{9A9D6397-B820-3822-AA6D-710EA646716B}"/>
              </a:ext>
            </a:extLst>
          </p:cNvPr>
          <p:cNvPicPr>
            <a:picLocks noChangeAspect="1"/>
          </p:cNvPicPr>
          <p:nvPr/>
        </p:nvPicPr>
        <p:blipFill>
          <a:blip r:embed="rId3"/>
          <a:stretch>
            <a:fillRect/>
          </a:stretch>
        </p:blipFill>
        <p:spPr>
          <a:xfrm>
            <a:off x="4645259" y="1544667"/>
            <a:ext cx="1975450" cy="1961072"/>
          </a:xfrm>
          <a:prstGeom prst="rect">
            <a:avLst/>
          </a:prstGeom>
        </p:spPr>
      </p:pic>
      <p:pic>
        <p:nvPicPr>
          <p:cNvPr id="5" name="Picture 4">
            <a:extLst>
              <a:ext uri="{FF2B5EF4-FFF2-40B4-BE49-F238E27FC236}">
                <a16:creationId xmlns:a16="http://schemas.microsoft.com/office/drawing/2014/main" id="{18A3BB87-979A-5986-AD1A-11DB785351F8}"/>
              </a:ext>
            </a:extLst>
          </p:cNvPr>
          <p:cNvPicPr>
            <a:picLocks noChangeAspect="1"/>
          </p:cNvPicPr>
          <p:nvPr/>
        </p:nvPicPr>
        <p:blipFill>
          <a:blip r:embed="rId4"/>
          <a:stretch>
            <a:fillRect/>
          </a:stretch>
        </p:blipFill>
        <p:spPr>
          <a:xfrm>
            <a:off x="6534483" y="1591214"/>
            <a:ext cx="2390775" cy="1914525"/>
          </a:xfrm>
          <a:prstGeom prst="rect">
            <a:avLst/>
          </a:prstGeom>
        </p:spPr>
      </p:pic>
      <p:pic>
        <p:nvPicPr>
          <p:cNvPr id="6" name="Picture 5">
            <a:extLst>
              <a:ext uri="{FF2B5EF4-FFF2-40B4-BE49-F238E27FC236}">
                <a16:creationId xmlns:a16="http://schemas.microsoft.com/office/drawing/2014/main" id="{6B13D295-A1BF-A35C-0792-4A86FCC7AD3B}"/>
              </a:ext>
            </a:extLst>
          </p:cNvPr>
          <p:cNvPicPr>
            <a:picLocks noChangeAspect="1"/>
          </p:cNvPicPr>
          <p:nvPr/>
        </p:nvPicPr>
        <p:blipFill>
          <a:blip r:embed="rId5"/>
          <a:stretch>
            <a:fillRect/>
          </a:stretch>
        </p:blipFill>
        <p:spPr>
          <a:xfrm>
            <a:off x="5454502" y="3305282"/>
            <a:ext cx="2107453" cy="1752370"/>
          </a:xfrm>
          <a:prstGeom prst="rect">
            <a:avLst/>
          </a:prstGeom>
        </p:spPr>
      </p:pic>
      <p:sp>
        <p:nvSpPr>
          <p:cNvPr id="7" name="Text Placeholder 2">
            <a:extLst>
              <a:ext uri="{FF2B5EF4-FFF2-40B4-BE49-F238E27FC236}">
                <a16:creationId xmlns:a16="http://schemas.microsoft.com/office/drawing/2014/main" id="{5B7C0744-CBA6-457D-8C5B-149498402A7A}"/>
              </a:ext>
            </a:extLst>
          </p:cNvPr>
          <p:cNvSpPr txBox="1">
            <a:spLocks/>
          </p:cNvSpPr>
          <p:nvPr/>
        </p:nvSpPr>
        <p:spPr>
          <a:xfrm>
            <a:off x="346972" y="1061826"/>
            <a:ext cx="4252702" cy="43873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accent3"/>
              </a:buClr>
              <a:buSzPts val="1800"/>
              <a:buFont typeface="Proxima Nova"/>
              <a:buChar char="●"/>
              <a:defRPr sz="1800" b="0" i="0" u="none" strike="noStrike" cap="none">
                <a:solidFill>
                  <a:schemeClr val="accent3"/>
                </a:solidFill>
                <a:latin typeface="Proxima Nova"/>
                <a:ea typeface="Proxima Nova"/>
                <a:cs typeface="Proxima Nova"/>
                <a:sym typeface="Proxima Nova"/>
              </a:defRPr>
            </a:lvl1pPr>
            <a:lvl2pPr marL="914400" marR="0" lvl="1" indent="-317500" algn="l" rtl="0">
              <a:lnSpc>
                <a:spcPct val="115000"/>
              </a:lnSpc>
              <a:spcBef>
                <a:spcPts val="160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2pPr>
            <a:lvl3pPr marL="1371600" marR="0" lvl="2" indent="-317500" algn="l" rtl="0">
              <a:lnSpc>
                <a:spcPct val="115000"/>
              </a:lnSpc>
              <a:spcBef>
                <a:spcPts val="160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3pPr>
            <a:lvl4pPr marL="1828800" marR="0" lvl="3" indent="-317500" algn="l" rtl="0">
              <a:lnSpc>
                <a:spcPct val="115000"/>
              </a:lnSpc>
              <a:spcBef>
                <a:spcPts val="160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4pPr>
            <a:lvl5pPr marL="2286000" marR="0" lvl="4" indent="-317500" algn="l" rtl="0">
              <a:lnSpc>
                <a:spcPct val="115000"/>
              </a:lnSpc>
              <a:spcBef>
                <a:spcPts val="160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5pPr>
            <a:lvl6pPr marL="2743200" marR="0" lvl="5" indent="-317500" algn="l" rtl="0">
              <a:lnSpc>
                <a:spcPct val="115000"/>
              </a:lnSpc>
              <a:spcBef>
                <a:spcPts val="160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6pPr>
            <a:lvl7pPr marL="3200400" marR="0" lvl="6" indent="-317500" algn="l" rtl="0">
              <a:lnSpc>
                <a:spcPct val="115000"/>
              </a:lnSpc>
              <a:spcBef>
                <a:spcPts val="160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7pPr>
            <a:lvl8pPr marL="3657600" marR="0" lvl="7" indent="-317500" algn="l" rtl="0">
              <a:lnSpc>
                <a:spcPct val="115000"/>
              </a:lnSpc>
              <a:spcBef>
                <a:spcPts val="160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8pPr>
            <a:lvl9pPr marL="4114800" marR="0" lvl="8" indent="-317500" algn="l" rtl="0">
              <a:lnSpc>
                <a:spcPct val="115000"/>
              </a:lnSpc>
              <a:spcBef>
                <a:spcPts val="1600"/>
              </a:spcBef>
              <a:spcAft>
                <a:spcPts val="160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9pPr>
          </a:lstStyle>
          <a:p>
            <a:r>
              <a:rPr lang="en-US" dirty="0"/>
              <a:t>Initial designs for the rail and lug</a:t>
            </a:r>
          </a:p>
          <a:p>
            <a:pPr marL="114300" indent="0">
              <a:buFont typeface="Proxima Nova"/>
              <a:buNone/>
            </a:pPr>
            <a:endParaRPr lang="en-US" dirty="0"/>
          </a:p>
        </p:txBody>
      </p:sp>
      <p:pic>
        <p:nvPicPr>
          <p:cNvPr id="9" name="Picture 8">
            <a:extLst>
              <a:ext uri="{FF2B5EF4-FFF2-40B4-BE49-F238E27FC236}">
                <a16:creationId xmlns:a16="http://schemas.microsoft.com/office/drawing/2014/main" id="{E2A31722-82DB-B2F2-6B1D-B877245E1B55}"/>
              </a:ext>
            </a:extLst>
          </p:cNvPr>
          <p:cNvPicPr>
            <a:picLocks noChangeAspect="1"/>
          </p:cNvPicPr>
          <p:nvPr/>
        </p:nvPicPr>
        <p:blipFill>
          <a:blip r:embed="rId6"/>
          <a:stretch>
            <a:fillRect/>
          </a:stretch>
        </p:blipFill>
        <p:spPr>
          <a:xfrm>
            <a:off x="1870865" y="3187482"/>
            <a:ext cx="1870170" cy="1870170"/>
          </a:xfrm>
          <a:prstGeom prst="rect">
            <a:avLst/>
          </a:prstGeom>
        </p:spPr>
      </p:pic>
      <p:cxnSp>
        <p:nvCxnSpPr>
          <p:cNvPr id="11" name="Straight Connector 10">
            <a:extLst>
              <a:ext uri="{FF2B5EF4-FFF2-40B4-BE49-F238E27FC236}">
                <a16:creationId xmlns:a16="http://schemas.microsoft.com/office/drawing/2014/main" id="{7284BB49-FDFF-46C3-B86F-C9E32BE73D59}"/>
              </a:ext>
            </a:extLst>
          </p:cNvPr>
          <p:cNvCxnSpPr/>
          <p:nvPr/>
        </p:nvCxnSpPr>
        <p:spPr>
          <a:xfrm>
            <a:off x="4455043" y="932664"/>
            <a:ext cx="0" cy="403992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200681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7"/>
          <p:cNvSpPr txBox="1">
            <a:spLocks noGrp="1"/>
          </p:cNvSpPr>
          <p:nvPr>
            <p:ph type="title"/>
          </p:nvPr>
        </p:nvSpPr>
        <p:spPr>
          <a:xfrm>
            <a:off x="353425" y="1816950"/>
            <a:ext cx="4045200" cy="1509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latin typeface="+mj-lt"/>
              </a:rPr>
              <a:t>Fabrication of the airframe</a:t>
            </a:r>
            <a:endParaRPr>
              <a:latin typeface="+mj-lt"/>
            </a:endParaRPr>
          </a:p>
        </p:txBody>
      </p:sp>
      <p:sp>
        <p:nvSpPr>
          <p:cNvPr id="2" name="TextBox 1">
            <a:extLst>
              <a:ext uri="{FF2B5EF4-FFF2-40B4-BE49-F238E27FC236}">
                <a16:creationId xmlns:a16="http://schemas.microsoft.com/office/drawing/2014/main" id="{8B9292EA-BD5A-4DDA-AADA-8D344B427105}"/>
              </a:ext>
            </a:extLst>
          </p:cNvPr>
          <p:cNvSpPr txBox="1"/>
          <p:nvPr/>
        </p:nvSpPr>
        <p:spPr>
          <a:xfrm>
            <a:off x="5358809" y="1477926"/>
            <a:ext cx="2828261" cy="738664"/>
          </a:xfrm>
          <a:prstGeom prst="rect">
            <a:avLst/>
          </a:prstGeom>
          <a:noFill/>
        </p:spPr>
        <p:txBody>
          <a:bodyPr wrap="square" rtlCol="0">
            <a:spAutoFit/>
          </a:bodyPr>
          <a:lstStyle/>
          <a:p>
            <a:r>
              <a:rPr lang="en-US" dirty="0">
                <a:solidFill>
                  <a:schemeClr val="bg1"/>
                </a:solidFill>
                <a:latin typeface="+mj-lt"/>
              </a:rPr>
              <a:t>The following slides show the fabrication process of the fiber glass</a:t>
            </a:r>
          </a:p>
        </p:txBody>
      </p:sp>
    </p:spTree>
    <p:extLst>
      <p:ext uri="{BB962C8B-B14F-4D97-AF65-F5344CB8AC3E}">
        <p14:creationId xmlns:p14="http://schemas.microsoft.com/office/powerpoint/2010/main" val="12362903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8"/>
          <p:cNvSpPr txBox="1">
            <a:spLocks noGrp="1"/>
          </p:cNvSpPr>
          <p:nvPr>
            <p:ph type="body" idx="1"/>
          </p:nvPr>
        </p:nvSpPr>
        <p:spPr>
          <a:xfrm>
            <a:off x="152400" y="2784225"/>
            <a:ext cx="5998800" cy="147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200" dirty="0">
                <a:solidFill>
                  <a:schemeClr val="accent1"/>
                </a:solidFill>
                <a:latin typeface="+mj-lt"/>
                <a:ea typeface="Times New Roman"/>
                <a:cs typeface="Times New Roman"/>
                <a:sym typeface="Times New Roman"/>
              </a:rPr>
              <a:t>Height: 105cm</a:t>
            </a:r>
            <a:endParaRPr sz="2200" dirty="0">
              <a:solidFill>
                <a:schemeClr val="accent1"/>
              </a:solidFill>
              <a:latin typeface="+mj-lt"/>
              <a:ea typeface="Times New Roman"/>
              <a:cs typeface="Times New Roman"/>
              <a:sym typeface="Times New Roman"/>
            </a:endParaRPr>
          </a:p>
          <a:p>
            <a:pPr marL="0" lvl="0" indent="0" algn="l" rtl="0">
              <a:spcBef>
                <a:spcPts val="0"/>
              </a:spcBef>
              <a:spcAft>
                <a:spcPts val="0"/>
              </a:spcAft>
              <a:buNone/>
            </a:pPr>
            <a:r>
              <a:rPr lang="en" sz="2200" dirty="0">
                <a:solidFill>
                  <a:schemeClr val="accent1"/>
                </a:solidFill>
                <a:latin typeface="+mj-lt"/>
                <a:ea typeface="Times New Roman"/>
                <a:cs typeface="Times New Roman"/>
                <a:sym typeface="Times New Roman"/>
              </a:rPr>
              <a:t>Internal Diameter = 8.1cm</a:t>
            </a:r>
            <a:endParaRPr sz="2200" dirty="0">
              <a:solidFill>
                <a:schemeClr val="accent1"/>
              </a:solidFill>
              <a:latin typeface="+mj-lt"/>
              <a:ea typeface="Times New Roman"/>
              <a:cs typeface="Times New Roman"/>
              <a:sym typeface="Times New Roman"/>
            </a:endParaRPr>
          </a:p>
          <a:p>
            <a:pPr marL="0" lvl="0" indent="0" algn="l" rtl="0">
              <a:spcBef>
                <a:spcPts val="0"/>
              </a:spcBef>
              <a:spcAft>
                <a:spcPts val="0"/>
              </a:spcAft>
              <a:buNone/>
            </a:pPr>
            <a:r>
              <a:rPr lang="en" sz="2200" dirty="0">
                <a:solidFill>
                  <a:schemeClr val="accent1"/>
                </a:solidFill>
                <a:latin typeface="+mj-lt"/>
                <a:ea typeface="Times New Roman"/>
                <a:cs typeface="Times New Roman"/>
                <a:sym typeface="Times New Roman"/>
              </a:rPr>
              <a:t>Thickness = 0.3mm</a:t>
            </a:r>
            <a:endParaRPr sz="2200" dirty="0">
              <a:solidFill>
                <a:schemeClr val="accent1"/>
              </a:solidFill>
              <a:latin typeface="+mj-lt"/>
              <a:ea typeface="Times New Roman"/>
              <a:cs typeface="Times New Roman"/>
              <a:sym typeface="Times New Roman"/>
            </a:endParaRPr>
          </a:p>
          <a:p>
            <a:pPr marL="0" lvl="0" indent="0" algn="l" rtl="0">
              <a:spcBef>
                <a:spcPts val="0"/>
              </a:spcBef>
              <a:spcAft>
                <a:spcPts val="0"/>
              </a:spcAft>
              <a:buNone/>
            </a:pPr>
            <a:r>
              <a:rPr lang="en" sz="2200" dirty="0">
                <a:solidFill>
                  <a:schemeClr val="accent1"/>
                </a:solidFill>
                <a:latin typeface="+mj-lt"/>
                <a:ea typeface="Times New Roman"/>
                <a:cs typeface="Times New Roman"/>
                <a:sym typeface="Times New Roman"/>
              </a:rPr>
              <a:t>Density = 1.479g/cm</a:t>
            </a:r>
            <a:r>
              <a:rPr lang="en" sz="2200" baseline="30000" dirty="0">
                <a:solidFill>
                  <a:schemeClr val="accent1"/>
                </a:solidFill>
                <a:latin typeface="+mj-lt"/>
                <a:ea typeface="Times New Roman"/>
                <a:cs typeface="Times New Roman"/>
                <a:sym typeface="Times New Roman"/>
              </a:rPr>
              <a:t>3</a:t>
            </a:r>
            <a:endParaRPr sz="2200" baseline="30000" dirty="0">
              <a:solidFill>
                <a:schemeClr val="accent1"/>
              </a:solidFill>
              <a:latin typeface="+mj-lt"/>
              <a:ea typeface="Times New Roman"/>
              <a:cs typeface="Times New Roman"/>
              <a:sym typeface="Times New Roman"/>
            </a:endParaRPr>
          </a:p>
          <a:p>
            <a:pPr marL="0" lvl="0" indent="0" algn="l" rtl="0">
              <a:spcBef>
                <a:spcPts val="0"/>
              </a:spcBef>
              <a:spcAft>
                <a:spcPts val="0"/>
              </a:spcAft>
              <a:buNone/>
            </a:pPr>
            <a:endParaRPr sz="2200" dirty="0">
              <a:solidFill>
                <a:schemeClr val="accent1"/>
              </a:solidFill>
              <a:latin typeface="+mj-lt"/>
              <a:ea typeface="Times New Roman"/>
              <a:cs typeface="Times New Roman"/>
              <a:sym typeface="Times New Roman"/>
            </a:endParaRPr>
          </a:p>
        </p:txBody>
      </p:sp>
      <p:pic>
        <p:nvPicPr>
          <p:cNvPr id="126" name="Google Shape;126;p28"/>
          <p:cNvPicPr preferRelativeResize="0"/>
          <p:nvPr/>
        </p:nvPicPr>
        <p:blipFill rotWithShape="1">
          <a:blip r:embed="rId3">
            <a:alphaModFix/>
          </a:blip>
          <a:srcRect b="38469"/>
          <a:stretch/>
        </p:blipFill>
        <p:spPr>
          <a:xfrm>
            <a:off x="254975" y="152400"/>
            <a:ext cx="8889026" cy="2419349"/>
          </a:xfrm>
          <a:prstGeom prst="rect">
            <a:avLst/>
          </a:prstGeom>
          <a:noFill/>
          <a:ln>
            <a:noFill/>
          </a:ln>
        </p:spPr>
      </p:pic>
      <p:sp>
        <p:nvSpPr>
          <p:cNvPr id="127" name="Google Shape;127;p28"/>
          <p:cNvSpPr txBox="1"/>
          <p:nvPr/>
        </p:nvSpPr>
        <p:spPr>
          <a:xfrm>
            <a:off x="152400" y="4264125"/>
            <a:ext cx="8704500" cy="1200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200" dirty="0">
                <a:latin typeface="+mj-lt"/>
                <a:ea typeface="Times New Roman"/>
                <a:cs typeface="Times New Roman"/>
                <a:sym typeface="Times New Roman"/>
              </a:rPr>
              <a:t>The thickness slightly changed bearing to the fact we used the fibremat, and nylon.</a:t>
            </a:r>
            <a:endParaRPr sz="2200" dirty="0">
              <a:latin typeface="+mj-lt"/>
              <a:ea typeface="Times New Roman"/>
              <a:cs typeface="Times New Roman"/>
              <a:sym typeface="Times New Roman"/>
            </a:endParaRPr>
          </a:p>
          <a:p>
            <a:pPr marL="0" lvl="0" indent="0" algn="l" rtl="0">
              <a:spcBef>
                <a:spcPts val="0"/>
              </a:spcBef>
              <a:spcAft>
                <a:spcPts val="0"/>
              </a:spcAft>
              <a:buNone/>
            </a:pPr>
            <a:endParaRPr sz="2200" dirty="0">
              <a:latin typeface="+mj-lt"/>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9"/>
          <p:cNvSpPr txBox="1">
            <a:spLocks noGrp="1"/>
          </p:cNvSpPr>
          <p:nvPr>
            <p:ph type="title"/>
          </p:nvPr>
        </p:nvSpPr>
        <p:spPr>
          <a:xfrm>
            <a:off x="265500" y="1205825"/>
            <a:ext cx="4045200" cy="1509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latin typeface="+mj-lt"/>
              </a:rPr>
              <a:t>Calculations of density</a:t>
            </a:r>
            <a:endParaRPr>
              <a:latin typeface="+mj-lt"/>
            </a:endParaRPr>
          </a:p>
        </p:txBody>
      </p:sp>
      <p:sp>
        <p:nvSpPr>
          <p:cNvPr id="134" name="Google Shape;134;p29"/>
          <p:cNvSpPr txBox="1"/>
          <p:nvPr/>
        </p:nvSpPr>
        <p:spPr>
          <a:xfrm>
            <a:off x="4762500" y="175850"/>
            <a:ext cx="4045200" cy="538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300">
                <a:solidFill>
                  <a:schemeClr val="lt1"/>
                </a:solidFill>
                <a:latin typeface="+mj-lt"/>
                <a:ea typeface="Times New Roman"/>
                <a:cs typeface="Times New Roman"/>
                <a:sym typeface="Times New Roman"/>
              </a:rPr>
              <a:t>FABRICATED AIRFRAME 1:</a:t>
            </a:r>
            <a:endParaRPr sz="2300">
              <a:solidFill>
                <a:schemeClr val="lt1"/>
              </a:solidFill>
              <a:latin typeface="+mj-lt"/>
              <a:ea typeface="Times New Roman"/>
              <a:cs typeface="Times New Roman"/>
              <a:sym typeface="Times New Roman"/>
            </a:endParaRPr>
          </a:p>
        </p:txBody>
      </p:sp>
      <p:sp>
        <p:nvSpPr>
          <p:cNvPr id="135" name="Google Shape;135;p29"/>
          <p:cNvSpPr txBox="1"/>
          <p:nvPr/>
        </p:nvSpPr>
        <p:spPr>
          <a:xfrm>
            <a:off x="4762500" y="760725"/>
            <a:ext cx="4045200" cy="2031295"/>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en" sz="1600">
                <a:solidFill>
                  <a:schemeClr val="lt1"/>
                </a:solidFill>
                <a:latin typeface="+mj-lt"/>
                <a:ea typeface="Times New Roman"/>
                <a:cs typeface="Times New Roman"/>
                <a:sym typeface="Times New Roman"/>
              </a:rPr>
              <a:t>HEIGHT : 105 cm</a:t>
            </a:r>
            <a:endParaRPr sz="1600">
              <a:solidFill>
                <a:schemeClr val="lt1"/>
              </a:solidFill>
              <a:latin typeface="+mj-lt"/>
              <a:ea typeface="Times New Roman"/>
              <a:cs typeface="Times New Roman"/>
              <a:sym typeface="Times New Roman"/>
            </a:endParaRPr>
          </a:p>
          <a:p>
            <a:pPr marL="0" lvl="0" indent="0" algn="l" rtl="0">
              <a:lnSpc>
                <a:spcPct val="150000"/>
              </a:lnSpc>
              <a:spcBef>
                <a:spcPts val="0"/>
              </a:spcBef>
              <a:spcAft>
                <a:spcPts val="0"/>
              </a:spcAft>
              <a:buNone/>
            </a:pPr>
            <a:r>
              <a:rPr lang="en" sz="1600">
                <a:solidFill>
                  <a:schemeClr val="lt1"/>
                </a:solidFill>
                <a:latin typeface="+mj-lt"/>
                <a:ea typeface="Times New Roman"/>
                <a:cs typeface="Times New Roman"/>
                <a:sym typeface="Times New Roman"/>
              </a:rPr>
              <a:t>THICKNESS: 0.3cm</a:t>
            </a:r>
            <a:endParaRPr sz="1600">
              <a:solidFill>
                <a:schemeClr val="lt1"/>
              </a:solidFill>
              <a:latin typeface="+mj-lt"/>
              <a:ea typeface="Times New Roman"/>
              <a:cs typeface="Times New Roman"/>
              <a:sym typeface="Times New Roman"/>
            </a:endParaRPr>
          </a:p>
          <a:p>
            <a:pPr marL="0" lvl="0" indent="0" algn="l" rtl="0">
              <a:lnSpc>
                <a:spcPct val="150000"/>
              </a:lnSpc>
              <a:spcBef>
                <a:spcPts val="0"/>
              </a:spcBef>
              <a:spcAft>
                <a:spcPts val="0"/>
              </a:spcAft>
              <a:buNone/>
            </a:pPr>
            <a:r>
              <a:rPr lang="en" sz="1600">
                <a:solidFill>
                  <a:schemeClr val="lt1"/>
                </a:solidFill>
                <a:latin typeface="+mj-lt"/>
                <a:ea typeface="Times New Roman"/>
                <a:cs typeface="Times New Roman"/>
                <a:sym typeface="Times New Roman"/>
              </a:rPr>
              <a:t>MASS:  1326 g</a:t>
            </a:r>
            <a:endParaRPr sz="1600">
              <a:solidFill>
                <a:schemeClr val="lt1"/>
              </a:solidFill>
              <a:latin typeface="+mj-lt"/>
              <a:ea typeface="Times New Roman"/>
              <a:cs typeface="Times New Roman"/>
              <a:sym typeface="Times New Roman"/>
            </a:endParaRPr>
          </a:p>
          <a:p>
            <a:pPr marL="0" lvl="0" indent="0" algn="l" rtl="0">
              <a:lnSpc>
                <a:spcPct val="150000"/>
              </a:lnSpc>
              <a:spcBef>
                <a:spcPts val="0"/>
              </a:spcBef>
              <a:spcAft>
                <a:spcPts val="0"/>
              </a:spcAft>
              <a:buNone/>
            </a:pPr>
            <a:r>
              <a:rPr lang="en" sz="1600">
                <a:solidFill>
                  <a:schemeClr val="lt1"/>
                </a:solidFill>
                <a:latin typeface="+mj-lt"/>
                <a:ea typeface="Times New Roman"/>
                <a:cs typeface="Times New Roman"/>
                <a:sym typeface="Times New Roman"/>
              </a:rPr>
              <a:t>AVG CIRCUMFERENCE: 29.4 cm</a:t>
            </a:r>
            <a:endParaRPr sz="1600">
              <a:solidFill>
                <a:schemeClr val="lt1"/>
              </a:solidFill>
              <a:latin typeface="+mj-lt"/>
              <a:ea typeface="Times New Roman"/>
              <a:cs typeface="Times New Roman"/>
              <a:sym typeface="Times New Roman"/>
            </a:endParaRPr>
          </a:p>
          <a:p>
            <a:pPr marL="0" lvl="0" indent="0" algn="l" rtl="0">
              <a:lnSpc>
                <a:spcPct val="150000"/>
              </a:lnSpc>
              <a:spcBef>
                <a:spcPts val="0"/>
              </a:spcBef>
              <a:spcAft>
                <a:spcPts val="0"/>
              </a:spcAft>
              <a:buNone/>
            </a:pPr>
            <a:endParaRPr sz="1600">
              <a:solidFill>
                <a:schemeClr val="lt1"/>
              </a:solidFill>
              <a:latin typeface="+mj-lt"/>
              <a:ea typeface="Times New Roman"/>
              <a:cs typeface="Times New Roman"/>
              <a:sym typeface="Times New Roman"/>
            </a:endParaRPr>
          </a:p>
        </p:txBody>
      </p:sp>
      <p:sp>
        <p:nvSpPr>
          <p:cNvPr id="136" name="Google Shape;136;p29"/>
          <p:cNvSpPr txBox="1"/>
          <p:nvPr/>
        </p:nvSpPr>
        <p:spPr>
          <a:xfrm>
            <a:off x="4762500" y="2510275"/>
            <a:ext cx="4045200" cy="1015632"/>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en" sz="1800">
                <a:solidFill>
                  <a:schemeClr val="lt1"/>
                </a:solidFill>
                <a:latin typeface="+mj-lt"/>
                <a:ea typeface="Times New Roman"/>
                <a:cs typeface="Times New Roman"/>
                <a:sym typeface="Times New Roman"/>
              </a:rPr>
              <a:t>Volume = π *(R</a:t>
            </a:r>
            <a:r>
              <a:rPr lang="en" sz="1800" baseline="30000">
                <a:solidFill>
                  <a:schemeClr val="lt1"/>
                </a:solidFill>
                <a:latin typeface="+mj-lt"/>
                <a:ea typeface="Times New Roman"/>
                <a:cs typeface="Times New Roman"/>
                <a:sym typeface="Times New Roman"/>
              </a:rPr>
              <a:t>2</a:t>
            </a:r>
            <a:r>
              <a:rPr lang="en" sz="1800">
                <a:solidFill>
                  <a:schemeClr val="lt1"/>
                </a:solidFill>
                <a:latin typeface="+mj-lt"/>
                <a:ea typeface="Times New Roman"/>
                <a:cs typeface="Times New Roman"/>
                <a:sym typeface="Times New Roman"/>
              </a:rPr>
              <a:t> -r</a:t>
            </a:r>
            <a:r>
              <a:rPr lang="en" sz="1800" baseline="30000">
                <a:solidFill>
                  <a:schemeClr val="lt1"/>
                </a:solidFill>
                <a:latin typeface="+mj-lt"/>
                <a:ea typeface="Times New Roman"/>
                <a:cs typeface="Times New Roman"/>
                <a:sym typeface="Times New Roman"/>
              </a:rPr>
              <a:t>2</a:t>
            </a:r>
            <a:r>
              <a:rPr lang="en" sz="1800">
                <a:solidFill>
                  <a:schemeClr val="lt1"/>
                </a:solidFill>
                <a:latin typeface="+mj-lt"/>
                <a:ea typeface="Times New Roman"/>
                <a:cs typeface="Times New Roman"/>
                <a:sym typeface="Times New Roman"/>
              </a:rPr>
              <a:t>)* h</a:t>
            </a:r>
            <a:endParaRPr sz="1800">
              <a:solidFill>
                <a:schemeClr val="lt1"/>
              </a:solidFill>
              <a:latin typeface="+mj-lt"/>
              <a:ea typeface="Times New Roman"/>
              <a:cs typeface="Times New Roman"/>
              <a:sym typeface="Times New Roman"/>
            </a:endParaRPr>
          </a:p>
          <a:p>
            <a:pPr marL="0" lvl="0" indent="0" algn="l" rtl="0">
              <a:lnSpc>
                <a:spcPct val="150000"/>
              </a:lnSpc>
              <a:spcBef>
                <a:spcPts val="0"/>
              </a:spcBef>
              <a:spcAft>
                <a:spcPts val="0"/>
              </a:spcAft>
              <a:buNone/>
            </a:pPr>
            <a:r>
              <a:rPr lang="en" sz="1800">
                <a:solidFill>
                  <a:schemeClr val="lt1"/>
                </a:solidFill>
                <a:latin typeface="+mj-lt"/>
                <a:ea typeface="Times New Roman"/>
                <a:cs typeface="Times New Roman"/>
                <a:sym typeface="Times New Roman"/>
              </a:rPr>
              <a:t>Volume = 896.38cm</a:t>
            </a:r>
            <a:r>
              <a:rPr lang="en" sz="1800" baseline="30000">
                <a:solidFill>
                  <a:schemeClr val="lt1"/>
                </a:solidFill>
                <a:latin typeface="+mj-lt"/>
                <a:ea typeface="Times New Roman"/>
                <a:cs typeface="Times New Roman"/>
                <a:sym typeface="Times New Roman"/>
              </a:rPr>
              <a:t>3</a:t>
            </a:r>
            <a:endParaRPr sz="1800">
              <a:solidFill>
                <a:schemeClr val="lt1"/>
              </a:solidFill>
              <a:latin typeface="+mj-lt"/>
              <a:ea typeface="Times New Roman"/>
              <a:cs typeface="Times New Roman"/>
              <a:sym typeface="Times New Roman"/>
            </a:endParaRPr>
          </a:p>
        </p:txBody>
      </p:sp>
      <p:sp>
        <p:nvSpPr>
          <p:cNvPr id="137" name="Google Shape;137;p29"/>
          <p:cNvSpPr txBox="1"/>
          <p:nvPr/>
        </p:nvSpPr>
        <p:spPr>
          <a:xfrm>
            <a:off x="4762500" y="3574950"/>
            <a:ext cx="4045200" cy="1015632"/>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en" sz="1800">
                <a:solidFill>
                  <a:schemeClr val="lt1"/>
                </a:solidFill>
                <a:latin typeface="+mj-lt"/>
                <a:ea typeface="Times New Roman"/>
                <a:cs typeface="Times New Roman"/>
                <a:sym typeface="Times New Roman"/>
              </a:rPr>
              <a:t>Density = mass / volume</a:t>
            </a:r>
            <a:endParaRPr sz="1800">
              <a:solidFill>
                <a:schemeClr val="lt1"/>
              </a:solidFill>
              <a:latin typeface="+mj-lt"/>
              <a:ea typeface="Times New Roman"/>
              <a:cs typeface="Times New Roman"/>
              <a:sym typeface="Times New Roman"/>
            </a:endParaRPr>
          </a:p>
          <a:p>
            <a:pPr marL="0" lvl="0" indent="0" algn="l" rtl="0">
              <a:lnSpc>
                <a:spcPct val="150000"/>
              </a:lnSpc>
              <a:spcBef>
                <a:spcPts val="0"/>
              </a:spcBef>
              <a:spcAft>
                <a:spcPts val="0"/>
              </a:spcAft>
              <a:buNone/>
            </a:pPr>
            <a:r>
              <a:rPr lang="en" sz="1800">
                <a:solidFill>
                  <a:schemeClr val="lt1"/>
                </a:solidFill>
                <a:latin typeface="+mj-lt"/>
                <a:ea typeface="Times New Roman"/>
                <a:cs typeface="Times New Roman"/>
                <a:sym typeface="Times New Roman"/>
              </a:rPr>
              <a:t>Volume = 1.479g/cm</a:t>
            </a:r>
            <a:r>
              <a:rPr lang="en" sz="1800" baseline="30000">
                <a:solidFill>
                  <a:schemeClr val="lt1"/>
                </a:solidFill>
                <a:latin typeface="+mj-lt"/>
                <a:ea typeface="Times New Roman"/>
                <a:cs typeface="Times New Roman"/>
                <a:sym typeface="Times New Roman"/>
              </a:rPr>
              <a:t>3</a:t>
            </a:r>
            <a:endParaRPr sz="1800" baseline="30000">
              <a:solidFill>
                <a:schemeClr val="lt1"/>
              </a:solidFill>
              <a:latin typeface="+mj-lt"/>
              <a:ea typeface="Times New Roman"/>
              <a:cs typeface="Times New Roman"/>
              <a:sym typeface="Times New Roman"/>
            </a:endParaRPr>
          </a:p>
        </p:txBody>
      </p:sp>
      <p:sp>
        <p:nvSpPr>
          <p:cNvPr id="138" name="Google Shape;138;p29"/>
          <p:cNvSpPr txBox="1"/>
          <p:nvPr/>
        </p:nvSpPr>
        <p:spPr>
          <a:xfrm>
            <a:off x="2183400" y="4312200"/>
            <a:ext cx="2388600" cy="83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mj-lt"/>
                <a:ea typeface="Proxima Nova"/>
                <a:cs typeface="Proxima Nova"/>
                <a:sym typeface="Proxima Nova"/>
              </a:rPr>
              <a:t>Actual GFRP density lies between </a:t>
            </a:r>
            <a:endParaRPr>
              <a:latin typeface="+mj-lt"/>
              <a:ea typeface="Proxima Nova"/>
              <a:cs typeface="Proxima Nova"/>
              <a:sym typeface="Proxima Nova"/>
            </a:endParaRPr>
          </a:p>
          <a:p>
            <a:pPr marL="0" lvl="0" indent="0" algn="l" rtl="0">
              <a:spcBef>
                <a:spcPts val="0"/>
              </a:spcBef>
              <a:spcAft>
                <a:spcPts val="0"/>
              </a:spcAft>
              <a:buNone/>
            </a:pPr>
            <a:r>
              <a:rPr lang="en">
                <a:latin typeface="+mj-lt"/>
                <a:ea typeface="Proxima Nova"/>
                <a:cs typeface="Proxima Nova"/>
                <a:sym typeface="Proxima Nova"/>
              </a:rPr>
              <a:t>1.25 - 2.5 g/cm</a:t>
            </a:r>
            <a:r>
              <a:rPr lang="en" baseline="30000">
                <a:latin typeface="+mj-lt"/>
                <a:ea typeface="Proxima Nova"/>
                <a:cs typeface="Proxima Nova"/>
                <a:sym typeface="Proxima Nova"/>
              </a:rPr>
              <a:t>3</a:t>
            </a:r>
            <a:endParaRPr baseline="30000">
              <a:latin typeface="+mj-lt"/>
              <a:ea typeface="Proxima Nova"/>
              <a:cs typeface="Proxima Nova"/>
              <a:sym typeface="Proxima Nova"/>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30"/>
          <p:cNvSpPr txBox="1"/>
          <p:nvPr/>
        </p:nvSpPr>
        <p:spPr>
          <a:xfrm>
            <a:off x="4762500" y="175850"/>
            <a:ext cx="4381500" cy="538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300">
                <a:solidFill>
                  <a:schemeClr val="lt1"/>
                </a:solidFill>
                <a:latin typeface="+mj-lt"/>
                <a:ea typeface="Times New Roman"/>
                <a:cs typeface="Times New Roman"/>
                <a:sym typeface="Times New Roman"/>
              </a:rPr>
              <a:t>OPENROCKET SIMULATION:</a:t>
            </a:r>
            <a:endParaRPr sz="2300">
              <a:solidFill>
                <a:schemeClr val="lt1"/>
              </a:solidFill>
              <a:latin typeface="+mj-lt"/>
              <a:ea typeface="Times New Roman"/>
              <a:cs typeface="Times New Roman"/>
              <a:sym typeface="Times New Roman"/>
            </a:endParaRPr>
          </a:p>
        </p:txBody>
      </p:sp>
      <p:sp>
        <p:nvSpPr>
          <p:cNvPr id="144" name="Google Shape;144;p30"/>
          <p:cNvSpPr txBox="1"/>
          <p:nvPr/>
        </p:nvSpPr>
        <p:spPr>
          <a:xfrm>
            <a:off x="4762500" y="714650"/>
            <a:ext cx="4045200" cy="1661963"/>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en" sz="1600">
                <a:solidFill>
                  <a:schemeClr val="lt1"/>
                </a:solidFill>
                <a:latin typeface="+mj-lt"/>
                <a:ea typeface="Times New Roman"/>
                <a:cs typeface="Times New Roman"/>
                <a:sym typeface="Times New Roman"/>
              </a:rPr>
              <a:t>HEIGHT : 91 cm</a:t>
            </a:r>
            <a:endParaRPr sz="1600">
              <a:solidFill>
                <a:schemeClr val="lt1"/>
              </a:solidFill>
              <a:latin typeface="+mj-lt"/>
              <a:ea typeface="Times New Roman"/>
              <a:cs typeface="Times New Roman"/>
              <a:sym typeface="Times New Roman"/>
            </a:endParaRPr>
          </a:p>
          <a:p>
            <a:pPr marL="0" lvl="0" indent="0" algn="l" rtl="0">
              <a:lnSpc>
                <a:spcPct val="150000"/>
              </a:lnSpc>
              <a:spcBef>
                <a:spcPts val="0"/>
              </a:spcBef>
              <a:spcAft>
                <a:spcPts val="0"/>
              </a:spcAft>
              <a:buNone/>
            </a:pPr>
            <a:r>
              <a:rPr lang="en" sz="1600">
                <a:solidFill>
                  <a:schemeClr val="lt1"/>
                </a:solidFill>
                <a:latin typeface="+mj-lt"/>
                <a:ea typeface="Times New Roman"/>
                <a:cs typeface="Times New Roman"/>
                <a:sym typeface="Times New Roman"/>
              </a:rPr>
              <a:t>THICKNESS: 0.3cm</a:t>
            </a:r>
            <a:endParaRPr sz="1600">
              <a:solidFill>
                <a:schemeClr val="lt1"/>
              </a:solidFill>
              <a:latin typeface="+mj-lt"/>
              <a:ea typeface="Times New Roman"/>
              <a:cs typeface="Times New Roman"/>
              <a:sym typeface="Times New Roman"/>
            </a:endParaRPr>
          </a:p>
          <a:p>
            <a:pPr marL="0" lvl="0" indent="0" algn="l" rtl="0">
              <a:lnSpc>
                <a:spcPct val="150000"/>
              </a:lnSpc>
              <a:spcBef>
                <a:spcPts val="0"/>
              </a:spcBef>
              <a:spcAft>
                <a:spcPts val="0"/>
              </a:spcAft>
              <a:buNone/>
            </a:pPr>
            <a:r>
              <a:rPr lang="en" sz="1600">
                <a:solidFill>
                  <a:schemeClr val="lt1"/>
                </a:solidFill>
                <a:latin typeface="+mj-lt"/>
                <a:ea typeface="Times New Roman"/>
                <a:cs typeface="Times New Roman"/>
                <a:sym typeface="Times New Roman"/>
              </a:rPr>
              <a:t>DENSITY: 1.479g/cm</a:t>
            </a:r>
            <a:r>
              <a:rPr lang="en" sz="1600" baseline="30000">
                <a:solidFill>
                  <a:schemeClr val="lt1"/>
                </a:solidFill>
                <a:latin typeface="+mj-lt"/>
                <a:ea typeface="Times New Roman"/>
                <a:cs typeface="Times New Roman"/>
                <a:sym typeface="Times New Roman"/>
              </a:rPr>
              <a:t>3</a:t>
            </a:r>
            <a:endParaRPr sz="1600" baseline="30000">
              <a:solidFill>
                <a:schemeClr val="lt1"/>
              </a:solidFill>
              <a:latin typeface="+mj-lt"/>
              <a:ea typeface="Times New Roman"/>
              <a:cs typeface="Times New Roman"/>
              <a:sym typeface="Times New Roman"/>
            </a:endParaRPr>
          </a:p>
          <a:p>
            <a:pPr marL="0" lvl="0" indent="0" algn="l" rtl="0">
              <a:lnSpc>
                <a:spcPct val="150000"/>
              </a:lnSpc>
              <a:spcBef>
                <a:spcPts val="0"/>
              </a:spcBef>
              <a:spcAft>
                <a:spcPts val="0"/>
              </a:spcAft>
              <a:buNone/>
            </a:pPr>
            <a:endParaRPr sz="1600">
              <a:solidFill>
                <a:schemeClr val="lt1"/>
              </a:solidFill>
              <a:latin typeface="+mj-lt"/>
              <a:ea typeface="Times New Roman"/>
              <a:cs typeface="Times New Roman"/>
              <a:sym typeface="Times New Roman"/>
            </a:endParaRPr>
          </a:p>
        </p:txBody>
      </p:sp>
      <p:sp>
        <p:nvSpPr>
          <p:cNvPr id="145" name="Google Shape;145;p30"/>
          <p:cNvSpPr txBox="1"/>
          <p:nvPr/>
        </p:nvSpPr>
        <p:spPr>
          <a:xfrm>
            <a:off x="4762500" y="1925250"/>
            <a:ext cx="4045200" cy="1431131"/>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en" sz="1800">
                <a:solidFill>
                  <a:schemeClr val="lt1"/>
                </a:solidFill>
                <a:latin typeface="+mj-lt"/>
                <a:ea typeface="Times New Roman"/>
                <a:cs typeface="Times New Roman"/>
                <a:sym typeface="Times New Roman"/>
              </a:rPr>
              <a:t>Performing a correlation calculation to get the estimate mass and compare what we have in openrocket:</a:t>
            </a:r>
            <a:endParaRPr sz="1800">
              <a:solidFill>
                <a:schemeClr val="lt1"/>
              </a:solidFill>
              <a:latin typeface="+mj-lt"/>
              <a:ea typeface="Times New Roman"/>
              <a:cs typeface="Times New Roman"/>
              <a:sym typeface="Times New Roman"/>
            </a:endParaRPr>
          </a:p>
        </p:txBody>
      </p:sp>
      <p:sp>
        <p:nvSpPr>
          <p:cNvPr id="147" name="Google Shape;147;p30"/>
          <p:cNvSpPr txBox="1"/>
          <p:nvPr/>
        </p:nvSpPr>
        <p:spPr>
          <a:xfrm>
            <a:off x="4856300" y="3337575"/>
            <a:ext cx="4045200" cy="1015632"/>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en" sz="1800">
                <a:solidFill>
                  <a:schemeClr val="lt1"/>
                </a:solidFill>
                <a:latin typeface="+mj-lt"/>
                <a:ea typeface="Times New Roman"/>
                <a:cs typeface="Times New Roman"/>
                <a:sym typeface="Times New Roman"/>
              </a:rPr>
              <a:t>105cm = 1326g</a:t>
            </a:r>
            <a:endParaRPr sz="1800">
              <a:solidFill>
                <a:schemeClr val="lt1"/>
              </a:solidFill>
              <a:latin typeface="+mj-lt"/>
              <a:ea typeface="Times New Roman"/>
              <a:cs typeface="Times New Roman"/>
              <a:sym typeface="Times New Roman"/>
            </a:endParaRPr>
          </a:p>
          <a:p>
            <a:pPr marL="0" lvl="0" indent="0" algn="l" rtl="0">
              <a:lnSpc>
                <a:spcPct val="150000"/>
              </a:lnSpc>
              <a:spcBef>
                <a:spcPts val="0"/>
              </a:spcBef>
              <a:spcAft>
                <a:spcPts val="0"/>
              </a:spcAft>
              <a:buNone/>
            </a:pPr>
            <a:r>
              <a:rPr lang="en" sz="1800">
                <a:solidFill>
                  <a:schemeClr val="lt1"/>
                </a:solidFill>
                <a:latin typeface="+mj-lt"/>
                <a:ea typeface="Times New Roman"/>
                <a:cs typeface="Times New Roman"/>
                <a:sym typeface="Times New Roman"/>
              </a:rPr>
              <a:t>91cm= ?</a:t>
            </a:r>
            <a:endParaRPr sz="1800" baseline="30000">
              <a:solidFill>
                <a:schemeClr val="lt1"/>
              </a:solidFill>
              <a:latin typeface="+mj-lt"/>
              <a:ea typeface="Times New Roman"/>
              <a:cs typeface="Times New Roman"/>
              <a:sym typeface="Times New Roman"/>
            </a:endParaRPr>
          </a:p>
        </p:txBody>
      </p:sp>
      <p:sp>
        <p:nvSpPr>
          <p:cNvPr id="148" name="Google Shape;148;p30"/>
          <p:cNvSpPr txBox="1"/>
          <p:nvPr/>
        </p:nvSpPr>
        <p:spPr>
          <a:xfrm>
            <a:off x="256450" y="714650"/>
            <a:ext cx="3897900" cy="1877407"/>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200">
                <a:latin typeface="+mj-lt"/>
                <a:ea typeface="Times New Roman"/>
                <a:cs typeface="Times New Roman"/>
                <a:sym typeface="Times New Roman"/>
              </a:rPr>
              <a:t>From the open rocket simulation shown in the next slide, with the fabricated density, we get our component mass as 1053g</a:t>
            </a:r>
            <a:endParaRPr sz="2200">
              <a:latin typeface="+mj-lt"/>
              <a:ea typeface="Times New Roman"/>
              <a:cs typeface="Times New Roman"/>
              <a:sym typeface="Times New Roman"/>
            </a:endParaRPr>
          </a:p>
        </p:txBody>
      </p:sp>
      <p:sp>
        <p:nvSpPr>
          <p:cNvPr id="149" name="Google Shape;149;p30"/>
          <p:cNvSpPr txBox="1"/>
          <p:nvPr/>
        </p:nvSpPr>
        <p:spPr>
          <a:xfrm>
            <a:off x="307750" y="2447200"/>
            <a:ext cx="3575400" cy="2216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200" dirty="0">
                <a:latin typeface="+mj-lt"/>
                <a:ea typeface="Times New Roman"/>
                <a:cs typeface="Times New Roman"/>
                <a:sym typeface="Times New Roman"/>
              </a:rPr>
              <a:t>From the correlation calculation, the mass is 1149.2g</a:t>
            </a:r>
            <a:endParaRPr sz="2200" dirty="0">
              <a:latin typeface="+mj-lt"/>
              <a:ea typeface="Times New Roman"/>
              <a:cs typeface="Times New Roman"/>
              <a:sym typeface="Times New Roman"/>
            </a:endParaRPr>
          </a:p>
          <a:p>
            <a:pPr marL="0" lvl="0" indent="0" algn="l" rtl="0">
              <a:spcBef>
                <a:spcPts val="0"/>
              </a:spcBef>
              <a:spcAft>
                <a:spcPts val="0"/>
              </a:spcAft>
              <a:buNone/>
            </a:pPr>
            <a:endParaRPr sz="2200" dirty="0">
              <a:latin typeface="+mj-lt"/>
              <a:ea typeface="Times New Roman"/>
              <a:cs typeface="Times New Roman"/>
              <a:sym typeface="Times New Roman"/>
            </a:endParaRPr>
          </a:p>
          <a:p>
            <a:pPr marL="0" lvl="0" indent="0" algn="l" rtl="0">
              <a:spcBef>
                <a:spcPts val="0"/>
              </a:spcBef>
              <a:spcAft>
                <a:spcPts val="0"/>
              </a:spcAft>
              <a:buNone/>
            </a:pPr>
            <a:r>
              <a:rPr lang="en" sz="2200" dirty="0">
                <a:latin typeface="+mj-lt"/>
                <a:ea typeface="Times New Roman"/>
                <a:cs typeface="Times New Roman"/>
                <a:sym typeface="Times New Roman"/>
              </a:rPr>
              <a:t>Which is a 9% discrepancy from the simulation.</a:t>
            </a:r>
            <a:endParaRPr sz="2200" dirty="0">
              <a:latin typeface="+mj-lt"/>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53"/>
        <p:cNvGrpSpPr/>
        <p:nvPr/>
      </p:nvGrpSpPr>
      <p:grpSpPr>
        <a:xfrm>
          <a:off x="0" y="0"/>
          <a:ext cx="0" cy="0"/>
          <a:chOff x="0" y="0"/>
          <a:chExt cx="0" cy="0"/>
        </a:xfrm>
      </p:grpSpPr>
      <p:pic>
        <p:nvPicPr>
          <p:cNvPr id="154" name="Google Shape;154;p31"/>
          <p:cNvPicPr preferRelativeResize="0"/>
          <p:nvPr/>
        </p:nvPicPr>
        <p:blipFill>
          <a:blip r:embed="rId3">
            <a:alphaModFix/>
          </a:blip>
          <a:stretch>
            <a:fillRect/>
          </a:stretch>
        </p:blipFill>
        <p:spPr>
          <a:xfrm>
            <a:off x="152400" y="152400"/>
            <a:ext cx="8918324" cy="48885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58"/>
        <p:cNvGrpSpPr/>
        <p:nvPr/>
      </p:nvGrpSpPr>
      <p:grpSpPr>
        <a:xfrm>
          <a:off x="0" y="0"/>
          <a:ext cx="0" cy="0"/>
          <a:chOff x="0" y="0"/>
          <a:chExt cx="0" cy="0"/>
        </a:xfrm>
      </p:grpSpPr>
      <p:pic>
        <p:nvPicPr>
          <p:cNvPr id="159" name="Google Shape;159;p32"/>
          <p:cNvPicPr preferRelativeResize="0"/>
          <p:nvPr/>
        </p:nvPicPr>
        <p:blipFill>
          <a:blip r:embed="rId3">
            <a:alphaModFix/>
          </a:blip>
          <a:stretch>
            <a:fillRect/>
          </a:stretch>
        </p:blipFill>
        <p:spPr>
          <a:xfrm>
            <a:off x="152400" y="152400"/>
            <a:ext cx="8839202" cy="4375500"/>
          </a:xfrm>
          <a:prstGeom prst="rect">
            <a:avLst/>
          </a:prstGeom>
          <a:noFill/>
          <a:ln>
            <a:noFill/>
          </a:ln>
        </p:spPr>
      </p:pic>
      <p:sp>
        <p:nvSpPr>
          <p:cNvPr id="160" name="Google Shape;160;p32"/>
          <p:cNvSpPr txBox="1"/>
          <p:nvPr/>
        </p:nvSpPr>
        <p:spPr>
          <a:xfrm>
            <a:off x="152400" y="4527900"/>
            <a:ext cx="6887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Proxima Nova"/>
                <a:ea typeface="Proxima Nova"/>
                <a:cs typeface="Proxima Nova"/>
                <a:sym typeface="Proxima Nova"/>
              </a:rPr>
              <a:t>Apogee = 2104m     Total mass = 10kg      Stability= 1.87 cal</a:t>
            </a:r>
            <a:endParaRPr>
              <a:latin typeface="Proxima Nova"/>
              <a:ea typeface="Proxima Nova"/>
              <a:cs typeface="Proxima Nova"/>
              <a:sym typeface="Proxima Nova"/>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7"/>
          <p:cNvSpPr txBox="1">
            <a:spLocks noGrp="1"/>
          </p:cNvSpPr>
          <p:nvPr>
            <p:ph type="title"/>
          </p:nvPr>
        </p:nvSpPr>
        <p:spPr>
          <a:xfrm>
            <a:off x="353425" y="1816950"/>
            <a:ext cx="4045200" cy="1509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Fabrication of the airframe</a:t>
            </a:r>
            <a:endParaRPr/>
          </a:p>
        </p:txBody>
      </p:sp>
      <p:sp>
        <p:nvSpPr>
          <p:cNvPr id="2" name="TextBox 1">
            <a:extLst>
              <a:ext uri="{FF2B5EF4-FFF2-40B4-BE49-F238E27FC236}">
                <a16:creationId xmlns:a16="http://schemas.microsoft.com/office/drawing/2014/main" id="{8B9292EA-BD5A-4DDA-AADA-8D344B427105}"/>
              </a:ext>
            </a:extLst>
          </p:cNvPr>
          <p:cNvSpPr txBox="1"/>
          <p:nvPr/>
        </p:nvSpPr>
        <p:spPr>
          <a:xfrm>
            <a:off x="5358809" y="1477926"/>
            <a:ext cx="2828261" cy="738664"/>
          </a:xfrm>
          <a:prstGeom prst="rect">
            <a:avLst/>
          </a:prstGeom>
          <a:noFill/>
        </p:spPr>
        <p:txBody>
          <a:bodyPr wrap="square" rtlCol="0">
            <a:spAutoFit/>
          </a:bodyPr>
          <a:lstStyle/>
          <a:p>
            <a:r>
              <a:rPr lang="en-US" dirty="0">
                <a:solidFill>
                  <a:schemeClr val="bg1"/>
                </a:solidFill>
              </a:rPr>
              <a:t>The following slides show the fabrication process of the aluminum</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10401-3E72-434E-A43A-349B2C889493}"/>
              </a:ext>
            </a:extLst>
          </p:cNvPr>
          <p:cNvSpPr>
            <a:spLocks noGrp="1"/>
          </p:cNvSpPr>
          <p:nvPr>
            <p:ph type="title"/>
          </p:nvPr>
        </p:nvSpPr>
        <p:spPr/>
        <p:txBody>
          <a:bodyPr/>
          <a:lstStyle/>
          <a:p>
            <a:r>
              <a:rPr lang="en-US" dirty="0"/>
              <a:t>ABOUT AIRFRAME TEAM</a:t>
            </a:r>
          </a:p>
        </p:txBody>
      </p:sp>
      <p:sp>
        <p:nvSpPr>
          <p:cNvPr id="3" name="Text Placeholder 2">
            <a:extLst>
              <a:ext uri="{FF2B5EF4-FFF2-40B4-BE49-F238E27FC236}">
                <a16:creationId xmlns:a16="http://schemas.microsoft.com/office/drawing/2014/main" id="{574EDDD7-C338-4A19-A446-052BC7890680}"/>
              </a:ext>
            </a:extLst>
          </p:cNvPr>
          <p:cNvSpPr>
            <a:spLocks noGrp="1"/>
          </p:cNvSpPr>
          <p:nvPr>
            <p:ph type="body" idx="1"/>
          </p:nvPr>
        </p:nvSpPr>
        <p:spPr/>
        <p:txBody>
          <a:bodyPr/>
          <a:lstStyle/>
          <a:p>
            <a:r>
              <a:rPr lang="en-US" dirty="0">
                <a:latin typeface="+mj-lt"/>
              </a:rPr>
              <a:t>The airframe team is about building, fabricating and coming up with the rockets body.</a:t>
            </a:r>
          </a:p>
          <a:p>
            <a:r>
              <a:rPr lang="en-US" dirty="0">
                <a:latin typeface="+mj-lt"/>
              </a:rPr>
              <a:t>It entails structural analysis of the rockets body, calculation of forces that affect the rocket in its flight path, compressive and buckling loads among other aerospace properties that affect the rocket.</a:t>
            </a:r>
          </a:p>
          <a:p>
            <a:r>
              <a:rPr lang="en-US" dirty="0">
                <a:latin typeface="+mj-lt"/>
              </a:rPr>
              <a:t>The airframe refers to the body of the rocket, or the housing that will hold other components of the rocket such as the avionics bay, the payload, the parachute and the motor which will be the engine of the rocket.</a:t>
            </a:r>
          </a:p>
        </p:txBody>
      </p:sp>
    </p:spTree>
    <p:extLst>
      <p:ext uri="{BB962C8B-B14F-4D97-AF65-F5344CB8AC3E}">
        <p14:creationId xmlns:p14="http://schemas.microsoft.com/office/powerpoint/2010/main" val="41426117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D90E6B8-D7D2-4175-9E7C-FCB8FAB166F9}"/>
              </a:ext>
            </a:extLst>
          </p:cNvPr>
          <p:cNvPicPr>
            <a:picLocks noChangeAspect="1"/>
          </p:cNvPicPr>
          <p:nvPr/>
        </p:nvPicPr>
        <p:blipFill>
          <a:blip r:embed="rId2"/>
          <a:stretch>
            <a:fillRect/>
          </a:stretch>
        </p:blipFill>
        <p:spPr>
          <a:xfrm>
            <a:off x="29388" y="1010401"/>
            <a:ext cx="3487374" cy="2615531"/>
          </a:xfrm>
          <a:prstGeom prst="rect">
            <a:avLst/>
          </a:prstGeom>
        </p:spPr>
      </p:pic>
      <p:pic>
        <p:nvPicPr>
          <p:cNvPr id="3" name="Picture 2">
            <a:extLst>
              <a:ext uri="{FF2B5EF4-FFF2-40B4-BE49-F238E27FC236}">
                <a16:creationId xmlns:a16="http://schemas.microsoft.com/office/drawing/2014/main" id="{CEF2E893-B0F0-4FD7-AAE9-921B63DC6C00}"/>
              </a:ext>
            </a:extLst>
          </p:cNvPr>
          <p:cNvPicPr>
            <a:picLocks noChangeAspect="1"/>
          </p:cNvPicPr>
          <p:nvPr/>
        </p:nvPicPr>
        <p:blipFill>
          <a:blip r:embed="rId3"/>
          <a:stretch>
            <a:fillRect/>
          </a:stretch>
        </p:blipFill>
        <p:spPr>
          <a:xfrm>
            <a:off x="3573163" y="1010401"/>
            <a:ext cx="3159163" cy="2615531"/>
          </a:xfrm>
          <a:prstGeom prst="rect">
            <a:avLst/>
          </a:prstGeom>
        </p:spPr>
      </p:pic>
      <p:pic>
        <p:nvPicPr>
          <p:cNvPr id="4" name="Picture 3">
            <a:extLst>
              <a:ext uri="{FF2B5EF4-FFF2-40B4-BE49-F238E27FC236}">
                <a16:creationId xmlns:a16="http://schemas.microsoft.com/office/drawing/2014/main" id="{144E6995-0537-4D63-9891-6C6AC2C9E491}"/>
              </a:ext>
            </a:extLst>
          </p:cNvPr>
          <p:cNvPicPr>
            <a:picLocks noChangeAspect="1"/>
          </p:cNvPicPr>
          <p:nvPr/>
        </p:nvPicPr>
        <p:blipFill rotWithShape="1">
          <a:blip r:embed="rId4"/>
          <a:srcRect t="16432" b="7061"/>
          <a:stretch/>
        </p:blipFill>
        <p:spPr>
          <a:xfrm>
            <a:off x="6920345" y="1010401"/>
            <a:ext cx="2194267" cy="2615531"/>
          </a:xfrm>
          <a:prstGeom prst="rect">
            <a:avLst/>
          </a:prstGeom>
        </p:spPr>
      </p:pic>
      <p:sp>
        <p:nvSpPr>
          <p:cNvPr id="5" name="TextBox 9">
            <a:extLst>
              <a:ext uri="{FF2B5EF4-FFF2-40B4-BE49-F238E27FC236}">
                <a16:creationId xmlns:a16="http://schemas.microsoft.com/office/drawing/2014/main" id="{24E94B66-15B7-46A8-88A4-8A5C4643E1DD}"/>
              </a:ext>
            </a:extLst>
          </p:cNvPr>
          <p:cNvSpPr txBox="1"/>
          <p:nvPr/>
        </p:nvSpPr>
        <p:spPr>
          <a:xfrm>
            <a:off x="4149438" y="3913764"/>
            <a:ext cx="1641764" cy="307777"/>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dirty="0"/>
              <a:t>Drilling</a:t>
            </a:r>
            <a:endParaRPr lang="en-GB" dirty="0"/>
          </a:p>
        </p:txBody>
      </p:sp>
      <p:sp>
        <p:nvSpPr>
          <p:cNvPr id="6" name="TextBox 10">
            <a:extLst>
              <a:ext uri="{FF2B5EF4-FFF2-40B4-BE49-F238E27FC236}">
                <a16:creationId xmlns:a16="http://schemas.microsoft.com/office/drawing/2014/main" id="{77AAC406-0663-4C92-A872-A82CACCA3C16}"/>
              </a:ext>
            </a:extLst>
          </p:cNvPr>
          <p:cNvSpPr txBox="1"/>
          <p:nvPr/>
        </p:nvSpPr>
        <p:spPr>
          <a:xfrm>
            <a:off x="651163" y="3806043"/>
            <a:ext cx="2168236" cy="523220"/>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dirty="0"/>
              <a:t>Marking out points to be drilled</a:t>
            </a:r>
            <a:endParaRPr lang="en-GB" dirty="0"/>
          </a:p>
        </p:txBody>
      </p:sp>
      <p:sp>
        <p:nvSpPr>
          <p:cNvPr id="7" name="TextBox 11">
            <a:extLst>
              <a:ext uri="{FF2B5EF4-FFF2-40B4-BE49-F238E27FC236}">
                <a16:creationId xmlns:a16="http://schemas.microsoft.com/office/drawing/2014/main" id="{E4B86072-36D6-4888-83BE-6E47E8A28F9D}"/>
              </a:ext>
            </a:extLst>
          </p:cNvPr>
          <p:cNvSpPr txBox="1"/>
          <p:nvPr/>
        </p:nvSpPr>
        <p:spPr>
          <a:xfrm>
            <a:off x="7043871" y="3913764"/>
            <a:ext cx="1641764" cy="307777"/>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dirty="0"/>
              <a:t>Rolling</a:t>
            </a:r>
            <a:endParaRPr lang="en-GB" dirty="0"/>
          </a:p>
        </p:txBody>
      </p:sp>
      <p:sp>
        <p:nvSpPr>
          <p:cNvPr id="8" name="TextBox 7">
            <a:extLst>
              <a:ext uri="{FF2B5EF4-FFF2-40B4-BE49-F238E27FC236}">
                <a16:creationId xmlns:a16="http://schemas.microsoft.com/office/drawing/2014/main" id="{9FB01F26-349D-425D-8471-BAA2A583785D}"/>
              </a:ext>
            </a:extLst>
          </p:cNvPr>
          <p:cNvSpPr txBox="1"/>
          <p:nvPr/>
        </p:nvSpPr>
        <p:spPr>
          <a:xfrm>
            <a:off x="2477387" y="361507"/>
            <a:ext cx="4348716" cy="307777"/>
          </a:xfrm>
          <a:prstGeom prst="rect">
            <a:avLst/>
          </a:prstGeom>
          <a:noFill/>
        </p:spPr>
        <p:txBody>
          <a:bodyPr wrap="square" rtlCol="0">
            <a:spAutoFit/>
          </a:bodyPr>
          <a:lstStyle/>
          <a:p>
            <a:pPr algn="ctr"/>
            <a:r>
              <a:rPr lang="en-US" dirty="0"/>
              <a:t>PROCEDURE</a:t>
            </a:r>
          </a:p>
        </p:txBody>
      </p:sp>
    </p:spTree>
    <p:extLst>
      <p:ext uri="{BB962C8B-B14F-4D97-AF65-F5344CB8AC3E}">
        <p14:creationId xmlns:p14="http://schemas.microsoft.com/office/powerpoint/2010/main" val="21697560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7"/>
          <p:cNvSpPr txBox="1">
            <a:spLocks noGrp="1"/>
          </p:cNvSpPr>
          <p:nvPr>
            <p:ph type="title"/>
          </p:nvPr>
        </p:nvSpPr>
        <p:spPr>
          <a:xfrm>
            <a:off x="342792" y="1477926"/>
            <a:ext cx="4045200" cy="2082541"/>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latin typeface="+mj-lt"/>
              </a:rPr>
              <a:t>Fabrication of the fin alignment jig</a:t>
            </a:r>
            <a:endParaRPr dirty="0">
              <a:latin typeface="+mj-lt"/>
            </a:endParaRPr>
          </a:p>
        </p:txBody>
      </p:sp>
      <p:sp>
        <p:nvSpPr>
          <p:cNvPr id="2" name="TextBox 1">
            <a:extLst>
              <a:ext uri="{FF2B5EF4-FFF2-40B4-BE49-F238E27FC236}">
                <a16:creationId xmlns:a16="http://schemas.microsoft.com/office/drawing/2014/main" id="{8B9292EA-BD5A-4DDA-AADA-8D344B427105}"/>
              </a:ext>
            </a:extLst>
          </p:cNvPr>
          <p:cNvSpPr txBox="1"/>
          <p:nvPr/>
        </p:nvSpPr>
        <p:spPr>
          <a:xfrm>
            <a:off x="4933507" y="1477926"/>
            <a:ext cx="3965943" cy="1815882"/>
          </a:xfrm>
          <a:prstGeom prst="rect">
            <a:avLst/>
          </a:prstGeom>
          <a:noFill/>
        </p:spPr>
        <p:txBody>
          <a:bodyPr wrap="square" rtlCol="0">
            <a:spAutoFit/>
          </a:bodyPr>
          <a:lstStyle/>
          <a:p>
            <a:r>
              <a:rPr lang="en-US" dirty="0">
                <a:solidFill>
                  <a:schemeClr val="bg1"/>
                </a:solidFill>
                <a:latin typeface="+mj-lt"/>
              </a:rPr>
              <a:t>The following slides show the fabrication process of the fin alignment jig</a:t>
            </a:r>
          </a:p>
          <a:p>
            <a:endParaRPr lang="en-US" dirty="0">
              <a:solidFill>
                <a:schemeClr val="bg1"/>
              </a:solidFill>
              <a:latin typeface="+mj-lt"/>
            </a:endParaRPr>
          </a:p>
          <a:p>
            <a:r>
              <a:rPr lang="en-US" dirty="0">
                <a:solidFill>
                  <a:schemeClr val="bg1"/>
                </a:solidFill>
                <a:latin typeface="+mj-lt"/>
              </a:rPr>
              <a:t>The jig will help align the fins on the airframe.</a:t>
            </a:r>
          </a:p>
          <a:p>
            <a:endParaRPr lang="en-US" dirty="0">
              <a:solidFill>
                <a:schemeClr val="bg1"/>
              </a:solidFill>
              <a:latin typeface="+mj-lt"/>
            </a:endParaRPr>
          </a:p>
          <a:p>
            <a:r>
              <a:rPr lang="en-US" dirty="0">
                <a:solidFill>
                  <a:schemeClr val="bg1"/>
                </a:solidFill>
                <a:latin typeface="+mj-lt"/>
              </a:rPr>
              <a:t>The fins play a major role on the aerodynamic properties of the rocket as such the MUST be at 90 degrees alignment with the airframe.</a:t>
            </a:r>
          </a:p>
        </p:txBody>
      </p:sp>
    </p:spTree>
    <p:extLst>
      <p:ext uri="{BB962C8B-B14F-4D97-AF65-F5344CB8AC3E}">
        <p14:creationId xmlns:p14="http://schemas.microsoft.com/office/powerpoint/2010/main" val="23226449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1D737-2557-40F8-9616-A6BAF925F9CA}"/>
              </a:ext>
            </a:extLst>
          </p:cNvPr>
          <p:cNvSpPr>
            <a:spLocks noGrp="1"/>
          </p:cNvSpPr>
          <p:nvPr>
            <p:ph type="title"/>
          </p:nvPr>
        </p:nvSpPr>
        <p:spPr>
          <a:xfrm>
            <a:off x="311700" y="135988"/>
            <a:ext cx="8520600" cy="572700"/>
          </a:xfrm>
        </p:spPr>
        <p:txBody>
          <a:bodyPr/>
          <a:lstStyle/>
          <a:p>
            <a:r>
              <a:rPr lang="en-US" dirty="0"/>
              <a:t>FIN ALIGNMENT JIG</a:t>
            </a:r>
          </a:p>
        </p:txBody>
      </p:sp>
      <p:pic>
        <p:nvPicPr>
          <p:cNvPr id="4" name="Picture 3">
            <a:extLst>
              <a:ext uri="{FF2B5EF4-FFF2-40B4-BE49-F238E27FC236}">
                <a16:creationId xmlns:a16="http://schemas.microsoft.com/office/drawing/2014/main" id="{B139F40D-AB7B-4DA8-A877-CFC3E8D13206}"/>
              </a:ext>
            </a:extLst>
          </p:cNvPr>
          <p:cNvPicPr>
            <a:picLocks noChangeAspect="1"/>
          </p:cNvPicPr>
          <p:nvPr/>
        </p:nvPicPr>
        <p:blipFill rotWithShape="1">
          <a:blip r:embed="rId2"/>
          <a:srcRect t="6439" b="14234"/>
          <a:stretch/>
        </p:blipFill>
        <p:spPr>
          <a:xfrm>
            <a:off x="311700" y="810390"/>
            <a:ext cx="3857625" cy="3665917"/>
          </a:xfrm>
          <a:prstGeom prst="rect">
            <a:avLst/>
          </a:prstGeom>
        </p:spPr>
      </p:pic>
      <p:pic>
        <p:nvPicPr>
          <p:cNvPr id="5" name="Picture 4">
            <a:extLst>
              <a:ext uri="{FF2B5EF4-FFF2-40B4-BE49-F238E27FC236}">
                <a16:creationId xmlns:a16="http://schemas.microsoft.com/office/drawing/2014/main" id="{4F91CA5B-D289-46A2-BC00-0878CD0C5B53}"/>
              </a:ext>
            </a:extLst>
          </p:cNvPr>
          <p:cNvPicPr>
            <a:picLocks noChangeAspect="1"/>
          </p:cNvPicPr>
          <p:nvPr/>
        </p:nvPicPr>
        <p:blipFill>
          <a:blip r:embed="rId3"/>
          <a:stretch>
            <a:fillRect/>
          </a:stretch>
        </p:blipFill>
        <p:spPr>
          <a:xfrm>
            <a:off x="5470300" y="810390"/>
            <a:ext cx="3060122" cy="3665917"/>
          </a:xfrm>
          <a:prstGeom prst="rect">
            <a:avLst/>
          </a:prstGeom>
        </p:spPr>
      </p:pic>
      <p:sp>
        <p:nvSpPr>
          <p:cNvPr id="6" name="TextBox 5">
            <a:extLst>
              <a:ext uri="{FF2B5EF4-FFF2-40B4-BE49-F238E27FC236}">
                <a16:creationId xmlns:a16="http://schemas.microsoft.com/office/drawing/2014/main" id="{1AA22742-17B0-4E32-A94F-0ABA34FBA74F}"/>
              </a:ext>
            </a:extLst>
          </p:cNvPr>
          <p:cNvSpPr txBox="1"/>
          <p:nvPr/>
        </p:nvSpPr>
        <p:spPr>
          <a:xfrm>
            <a:off x="311700" y="4603898"/>
            <a:ext cx="8218722" cy="307777"/>
          </a:xfrm>
          <a:prstGeom prst="rect">
            <a:avLst/>
          </a:prstGeom>
          <a:noFill/>
        </p:spPr>
        <p:txBody>
          <a:bodyPr wrap="square" rtlCol="0">
            <a:spAutoFit/>
          </a:bodyPr>
          <a:lstStyle/>
          <a:p>
            <a:r>
              <a:rPr lang="en-US" dirty="0"/>
              <a:t>The  fin alignment jig will be used to align the fins on the rocket's airframe for perfect alignment</a:t>
            </a:r>
          </a:p>
        </p:txBody>
      </p:sp>
    </p:spTree>
    <p:extLst>
      <p:ext uri="{BB962C8B-B14F-4D97-AF65-F5344CB8AC3E}">
        <p14:creationId xmlns:p14="http://schemas.microsoft.com/office/powerpoint/2010/main" val="31829601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34"/>
          <p:cNvSpPr txBox="1">
            <a:spLocks noGrp="1"/>
          </p:cNvSpPr>
          <p:nvPr>
            <p:ph type="title"/>
          </p:nvPr>
        </p:nvSpPr>
        <p:spPr>
          <a:xfrm>
            <a:off x="510450" y="2057400"/>
            <a:ext cx="8123100" cy="778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6000" dirty="0">
                <a:latin typeface="+mj-lt"/>
                <a:ea typeface="Times New Roman"/>
                <a:cs typeface="Times New Roman"/>
                <a:sym typeface="Times New Roman"/>
              </a:rPr>
              <a:t>THANKYOU</a:t>
            </a:r>
            <a:endParaRPr sz="6000" dirty="0">
              <a:latin typeface="+mj-lt"/>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F63A5-CF3F-482F-B64A-22D9833DCD6B}"/>
              </a:ext>
            </a:extLst>
          </p:cNvPr>
          <p:cNvSpPr>
            <a:spLocks noGrp="1"/>
          </p:cNvSpPr>
          <p:nvPr>
            <p:ph type="title"/>
          </p:nvPr>
        </p:nvSpPr>
        <p:spPr/>
        <p:txBody>
          <a:bodyPr/>
          <a:lstStyle/>
          <a:p>
            <a:r>
              <a:rPr lang="en-US" dirty="0"/>
              <a:t>PROJECTION</a:t>
            </a:r>
          </a:p>
        </p:txBody>
      </p:sp>
      <p:sp>
        <p:nvSpPr>
          <p:cNvPr id="3" name="Text Placeholder 2">
            <a:extLst>
              <a:ext uri="{FF2B5EF4-FFF2-40B4-BE49-F238E27FC236}">
                <a16:creationId xmlns:a16="http://schemas.microsoft.com/office/drawing/2014/main" id="{3184662C-7C24-4853-A91C-01E6B6101564}"/>
              </a:ext>
            </a:extLst>
          </p:cNvPr>
          <p:cNvSpPr>
            <a:spLocks noGrp="1"/>
          </p:cNvSpPr>
          <p:nvPr>
            <p:ph type="body" idx="1"/>
          </p:nvPr>
        </p:nvSpPr>
        <p:spPr>
          <a:xfrm>
            <a:off x="4199860" y="925033"/>
            <a:ext cx="4632440" cy="3643842"/>
          </a:xfrm>
        </p:spPr>
        <p:txBody>
          <a:bodyPr/>
          <a:lstStyle/>
          <a:p>
            <a:r>
              <a:rPr lang="en-US" dirty="0">
                <a:latin typeface="+mj-lt"/>
              </a:rPr>
              <a:t>The Nakuja N3 rocket was proposed to have an aluminum airframe as an improvement from the previous two versions of the Nakuja rocket which were made using Fiberglass material.</a:t>
            </a:r>
          </a:p>
          <a:p>
            <a:pPr marL="114300" indent="0">
              <a:buNone/>
            </a:pPr>
            <a:endParaRPr lang="en-US" dirty="0">
              <a:latin typeface="+mj-lt"/>
            </a:endParaRPr>
          </a:p>
          <a:p>
            <a:r>
              <a:rPr lang="en-US" dirty="0">
                <a:latin typeface="+mj-lt"/>
              </a:rPr>
              <a:t>Therefore to determine which grade of Aluminum to use based of on the structural integrity, aerospace properties we needed to do some research</a:t>
            </a:r>
          </a:p>
        </p:txBody>
      </p:sp>
      <p:pic>
        <p:nvPicPr>
          <p:cNvPr id="1026" name="Picture 2">
            <a:extLst>
              <a:ext uri="{FF2B5EF4-FFF2-40B4-BE49-F238E27FC236}">
                <a16:creationId xmlns:a16="http://schemas.microsoft.com/office/drawing/2014/main" id="{F68AA812-95B5-4F5A-810E-51F3360D18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1700" y="925033"/>
            <a:ext cx="4048125" cy="36438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00057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A27A33-8189-424F-AD9B-53269F7357B5}"/>
              </a:ext>
            </a:extLst>
          </p:cNvPr>
          <p:cNvSpPr>
            <a:spLocks noGrp="1"/>
          </p:cNvSpPr>
          <p:nvPr>
            <p:ph type="title"/>
          </p:nvPr>
        </p:nvSpPr>
        <p:spPr/>
        <p:txBody>
          <a:bodyPr/>
          <a:lstStyle/>
          <a:p>
            <a:r>
              <a:rPr lang="en-US" dirty="0"/>
              <a:t>ADVANTAGES OF ALUMINUM FABRICATION</a:t>
            </a:r>
          </a:p>
        </p:txBody>
      </p:sp>
      <p:sp>
        <p:nvSpPr>
          <p:cNvPr id="3" name="Text Placeholder 2">
            <a:extLst>
              <a:ext uri="{FF2B5EF4-FFF2-40B4-BE49-F238E27FC236}">
                <a16:creationId xmlns:a16="http://schemas.microsoft.com/office/drawing/2014/main" id="{3EFE891D-F1E9-442C-847B-350674A515AA}"/>
              </a:ext>
            </a:extLst>
          </p:cNvPr>
          <p:cNvSpPr>
            <a:spLocks noGrp="1"/>
          </p:cNvSpPr>
          <p:nvPr>
            <p:ph type="body" idx="1"/>
          </p:nvPr>
        </p:nvSpPr>
        <p:spPr/>
        <p:txBody>
          <a:bodyPr/>
          <a:lstStyle/>
          <a:p>
            <a:r>
              <a:rPr lang="en-US" b="0" dirty="0">
                <a:solidFill>
                  <a:schemeClr val="bg1">
                    <a:lumMod val="50000"/>
                  </a:schemeClr>
                </a:solidFill>
                <a:effectLst/>
                <a:latin typeface="+mj-lt"/>
              </a:rPr>
              <a:t>Aluminum is an easy metal to work with thanks to its comparative softness, corrosion resistance, and recyclability.</a:t>
            </a:r>
          </a:p>
          <a:p>
            <a:pPr marL="114300" indent="0">
              <a:buNone/>
            </a:pPr>
            <a:endParaRPr lang="en-US" b="0" dirty="0">
              <a:solidFill>
                <a:schemeClr val="bg1">
                  <a:lumMod val="50000"/>
                </a:schemeClr>
              </a:solidFill>
              <a:effectLst/>
              <a:latin typeface="+mj-lt"/>
            </a:endParaRPr>
          </a:p>
          <a:p>
            <a:r>
              <a:rPr lang="en-US" b="0" dirty="0">
                <a:solidFill>
                  <a:schemeClr val="bg1">
                    <a:lumMod val="50000"/>
                  </a:schemeClr>
                </a:solidFill>
                <a:effectLst/>
                <a:latin typeface="+mj-lt"/>
              </a:rPr>
              <a:t>Aluminum is also malleable, which makes it highly adaptable to shaping and extension.</a:t>
            </a:r>
          </a:p>
          <a:p>
            <a:pPr marL="114300" indent="0">
              <a:buNone/>
            </a:pPr>
            <a:endParaRPr lang="en-US" b="0" dirty="0">
              <a:solidFill>
                <a:schemeClr val="bg1">
                  <a:lumMod val="50000"/>
                </a:schemeClr>
              </a:solidFill>
              <a:effectLst/>
              <a:latin typeface="+mj-lt"/>
            </a:endParaRPr>
          </a:p>
          <a:p>
            <a:r>
              <a:rPr lang="en-US" b="0" dirty="0">
                <a:solidFill>
                  <a:schemeClr val="bg1">
                    <a:lumMod val="50000"/>
                  </a:schemeClr>
                </a:solidFill>
                <a:effectLst/>
                <a:latin typeface="+mj-lt"/>
              </a:rPr>
              <a:t>Its non-toxicity has made it a popular choice for food preparation machinery, and its reflective and non-combustive properties have also cemented its place in lighting.</a:t>
            </a:r>
          </a:p>
          <a:p>
            <a:pPr marL="114300" indent="0">
              <a:buNone/>
            </a:pPr>
            <a:br>
              <a:rPr lang="en-US" b="0" dirty="0">
                <a:solidFill>
                  <a:schemeClr val="bg1">
                    <a:lumMod val="50000"/>
                  </a:schemeClr>
                </a:solidFill>
                <a:effectLst/>
                <a:latin typeface="+mj-lt"/>
              </a:rPr>
            </a:br>
            <a:endParaRPr lang="en-US" b="0" dirty="0">
              <a:solidFill>
                <a:schemeClr val="bg1">
                  <a:lumMod val="50000"/>
                </a:schemeClr>
              </a:solidFill>
              <a:effectLst/>
              <a:latin typeface="+mj-lt"/>
            </a:endParaRPr>
          </a:p>
          <a:p>
            <a:endParaRPr lang="en-US" dirty="0">
              <a:solidFill>
                <a:schemeClr val="bg1">
                  <a:lumMod val="50000"/>
                </a:schemeClr>
              </a:solidFill>
              <a:latin typeface="+mj-lt"/>
            </a:endParaRPr>
          </a:p>
        </p:txBody>
      </p:sp>
    </p:spTree>
    <p:extLst>
      <p:ext uri="{BB962C8B-B14F-4D97-AF65-F5344CB8AC3E}">
        <p14:creationId xmlns:p14="http://schemas.microsoft.com/office/powerpoint/2010/main" val="12341876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A27A33-8189-424F-AD9B-53269F7357B5}"/>
              </a:ext>
            </a:extLst>
          </p:cNvPr>
          <p:cNvSpPr>
            <a:spLocks noGrp="1"/>
          </p:cNvSpPr>
          <p:nvPr>
            <p:ph type="title"/>
          </p:nvPr>
        </p:nvSpPr>
        <p:spPr/>
        <p:txBody>
          <a:bodyPr/>
          <a:lstStyle/>
          <a:p>
            <a:r>
              <a:rPr lang="en-US" dirty="0"/>
              <a:t>DISADVANTAGES OF ALUMINUM FABRICATION</a:t>
            </a:r>
          </a:p>
        </p:txBody>
      </p:sp>
      <p:sp>
        <p:nvSpPr>
          <p:cNvPr id="3" name="Text Placeholder 2">
            <a:extLst>
              <a:ext uri="{FF2B5EF4-FFF2-40B4-BE49-F238E27FC236}">
                <a16:creationId xmlns:a16="http://schemas.microsoft.com/office/drawing/2014/main" id="{3EFE891D-F1E9-442C-847B-350674A515AA}"/>
              </a:ext>
            </a:extLst>
          </p:cNvPr>
          <p:cNvSpPr>
            <a:spLocks noGrp="1"/>
          </p:cNvSpPr>
          <p:nvPr>
            <p:ph type="body" idx="1"/>
          </p:nvPr>
        </p:nvSpPr>
        <p:spPr/>
        <p:txBody>
          <a:bodyPr/>
          <a:lstStyle/>
          <a:p>
            <a:r>
              <a:rPr lang="en-US" b="0" dirty="0">
                <a:solidFill>
                  <a:schemeClr val="bg1">
                    <a:lumMod val="50000"/>
                  </a:schemeClr>
                </a:solidFill>
                <a:effectLst/>
                <a:latin typeface="+mj-lt"/>
              </a:rPr>
              <a:t>At the same time, this softness and weakness compared to stainless steel can make for less sturdy end products. </a:t>
            </a:r>
          </a:p>
          <a:p>
            <a:r>
              <a:rPr lang="en-US" b="0" dirty="0">
                <a:solidFill>
                  <a:schemeClr val="bg1">
                    <a:lumMod val="50000"/>
                  </a:schemeClr>
                </a:solidFill>
                <a:effectLst/>
                <a:latin typeface="+mj-lt"/>
              </a:rPr>
              <a:t>Thanks to its thermal conductivity, many types of aluminum can also be difficult to weld for the inexperienced because it can easily be melted through. </a:t>
            </a:r>
          </a:p>
          <a:p>
            <a:r>
              <a:rPr lang="en-US" b="0" dirty="0">
                <a:solidFill>
                  <a:schemeClr val="bg1">
                    <a:lumMod val="50000"/>
                  </a:schemeClr>
                </a:solidFill>
                <a:effectLst/>
                <a:latin typeface="+mj-lt"/>
              </a:rPr>
              <a:t>Certain stresses can also cause aluminum to break, as it can be brittle in some ways from manufacturing processes.</a:t>
            </a:r>
          </a:p>
          <a:p>
            <a:r>
              <a:rPr lang="en-US" b="0" dirty="0">
                <a:solidFill>
                  <a:schemeClr val="bg1">
                    <a:lumMod val="50000"/>
                  </a:schemeClr>
                </a:solidFill>
                <a:effectLst/>
                <a:latin typeface="+mj-lt"/>
              </a:rPr>
              <a:t>There is the issue of low melting point, which will require the need of an insulation material after fabrication.</a:t>
            </a:r>
          </a:p>
          <a:p>
            <a:pPr marL="114300" indent="0">
              <a:buNone/>
            </a:pPr>
            <a:br>
              <a:rPr lang="en-US" b="0" dirty="0">
                <a:solidFill>
                  <a:srgbClr val="D4D4D4"/>
                </a:solidFill>
                <a:effectLst/>
                <a:latin typeface="+mj-lt"/>
              </a:rPr>
            </a:br>
            <a:endParaRPr lang="en-US" b="0" dirty="0">
              <a:solidFill>
                <a:srgbClr val="D4D4D4"/>
              </a:solidFill>
              <a:effectLst/>
              <a:latin typeface="+mj-lt"/>
            </a:endParaRPr>
          </a:p>
          <a:p>
            <a:pPr marL="114300" indent="0">
              <a:buNone/>
            </a:pPr>
            <a:br>
              <a:rPr lang="en-US" b="0" dirty="0">
                <a:solidFill>
                  <a:schemeClr val="bg1">
                    <a:lumMod val="50000"/>
                  </a:schemeClr>
                </a:solidFill>
                <a:effectLst/>
                <a:latin typeface="+mj-lt"/>
              </a:rPr>
            </a:br>
            <a:endParaRPr lang="en-US" b="0" dirty="0">
              <a:solidFill>
                <a:schemeClr val="bg1">
                  <a:lumMod val="50000"/>
                </a:schemeClr>
              </a:solidFill>
              <a:effectLst/>
              <a:latin typeface="+mj-lt"/>
            </a:endParaRPr>
          </a:p>
          <a:p>
            <a:endParaRPr lang="en-US" dirty="0">
              <a:solidFill>
                <a:schemeClr val="bg1">
                  <a:lumMod val="50000"/>
                </a:schemeClr>
              </a:solidFill>
              <a:latin typeface="+mj-lt"/>
            </a:endParaRPr>
          </a:p>
        </p:txBody>
      </p:sp>
    </p:spTree>
    <p:extLst>
      <p:ext uri="{BB962C8B-B14F-4D97-AF65-F5344CB8AC3E}">
        <p14:creationId xmlns:p14="http://schemas.microsoft.com/office/powerpoint/2010/main" val="39661507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8" name="Picture 57">
            <a:extLst>
              <a:ext uri="{FF2B5EF4-FFF2-40B4-BE49-F238E27FC236}">
                <a16:creationId xmlns:a16="http://schemas.microsoft.com/office/drawing/2014/main" id="{C4757ACE-FE90-4F32-A314-1DE404166E37}"/>
              </a:ext>
            </a:extLst>
          </p:cNvPr>
          <p:cNvPicPr>
            <a:picLocks noChangeAspect="1"/>
          </p:cNvPicPr>
          <p:nvPr/>
        </p:nvPicPr>
        <p:blipFill>
          <a:blip r:embed="rId2"/>
          <a:stretch>
            <a:fillRect/>
          </a:stretch>
        </p:blipFill>
        <p:spPr>
          <a:xfrm rot="5400000">
            <a:off x="-128847" y="752750"/>
            <a:ext cx="4349832" cy="4045688"/>
          </a:xfrm>
          <a:prstGeom prst="rect">
            <a:avLst/>
          </a:prstGeom>
        </p:spPr>
      </p:pic>
      <p:sp>
        <p:nvSpPr>
          <p:cNvPr id="2" name="Title 1">
            <a:extLst>
              <a:ext uri="{FF2B5EF4-FFF2-40B4-BE49-F238E27FC236}">
                <a16:creationId xmlns:a16="http://schemas.microsoft.com/office/drawing/2014/main" id="{4580A4F7-5AC5-4B28-803A-51573EE42766}"/>
              </a:ext>
            </a:extLst>
          </p:cNvPr>
          <p:cNvSpPr>
            <a:spLocks noGrp="1"/>
          </p:cNvSpPr>
          <p:nvPr>
            <p:ph type="title"/>
          </p:nvPr>
        </p:nvSpPr>
        <p:spPr>
          <a:xfrm>
            <a:off x="311700" y="126048"/>
            <a:ext cx="8520600" cy="572700"/>
          </a:xfrm>
        </p:spPr>
        <p:txBody>
          <a:bodyPr/>
          <a:lstStyle/>
          <a:p>
            <a:r>
              <a:rPr lang="en-US" dirty="0"/>
              <a:t>THE PARTS OF THE AIRFRAME</a:t>
            </a:r>
          </a:p>
        </p:txBody>
      </p:sp>
      <p:sp>
        <p:nvSpPr>
          <p:cNvPr id="9" name="TextBox 8">
            <a:extLst>
              <a:ext uri="{FF2B5EF4-FFF2-40B4-BE49-F238E27FC236}">
                <a16:creationId xmlns:a16="http://schemas.microsoft.com/office/drawing/2014/main" id="{15C360E7-0AF5-4B61-9F18-96694DD8E661}"/>
              </a:ext>
            </a:extLst>
          </p:cNvPr>
          <p:cNvSpPr txBox="1"/>
          <p:nvPr/>
        </p:nvSpPr>
        <p:spPr>
          <a:xfrm>
            <a:off x="6323016" y="698748"/>
            <a:ext cx="2498651" cy="307777"/>
          </a:xfrm>
          <a:prstGeom prst="rect">
            <a:avLst/>
          </a:prstGeom>
          <a:noFill/>
        </p:spPr>
        <p:txBody>
          <a:bodyPr wrap="square" rtlCol="0">
            <a:spAutoFit/>
          </a:bodyPr>
          <a:lstStyle/>
          <a:p>
            <a:r>
              <a:rPr lang="en-US" dirty="0"/>
              <a:t>Nosecone</a:t>
            </a:r>
          </a:p>
        </p:txBody>
      </p:sp>
      <p:sp>
        <p:nvSpPr>
          <p:cNvPr id="10" name="TextBox 9">
            <a:extLst>
              <a:ext uri="{FF2B5EF4-FFF2-40B4-BE49-F238E27FC236}">
                <a16:creationId xmlns:a16="http://schemas.microsoft.com/office/drawing/2014/main" id="{4AC45D1C-FCA7-4D01-B7F9-B19F19987EA1}"/>
              </a:ext>
            </a:extLst>
          </p:cNvPr>
          <p:cNvSpPr txBox="1"/>
          <p:nvPr/>
        </p:nvSpPr>
        <p:spPr>
          <a:xfrm>
            <a:off x="6323016" y="1246962"/>
            <a:ext cx="2498651" cy="307777"/>
          </a:xfrm>
          <a:prstGeom prst="rect">
            <a:avLst/>
          </a:prstGeom>
          <a:noFill/>
        </p:spPr>
        <p:txBody>
          <a:bodyPr wrap="square" rtlCol="0">
            <a:spAutoFit/>
          </a:bodyPr>
          <a:lstStyle/>
          <a:p>
            <a:r>
              <a:rPr lang="en-US" dirty="0"/>
              <a:t>Parachute ejection</a:t>
            </a:r>
          </a:p>
        </p:txBody>
      </p:sp>
      <p:sp>
        <p:nvSpPr>
          <p:cNvPr id="11" name="TextBox 10">
            <a:extLst>
              <a:ext uri="{FF2B5EF4-FFF2-40B4-BE49-F238E27FC236}">
                <a16:creationId xmlns:a16="http://schemas.microsoft.com/office/drawing/2014/main" id="{EF0FA999-AA13-483B-A03C-0A792CBDF441}"/>
              </a:ext>
            </a:extLst>
          </p:cNvPr>
          <p:cNvSpPr txBox="1"/>
          <p:nvPr/>
        </p:nvSpPr>
        <p:spPr>
          <a:xfrm>
            <a:off x="6323016" y="1795176"/>
            <a:ext cx="2498651" cy="307777"/>
          </a:xfrm>
          <a:prstGeom prst="rect">
            <a:avLst/>
          </a:prstGeom>
          <a:noFill/>
        </p:spPr>
        <p:txBody>
          <a:bodyPr wrap="square" rtlCol="0">
            <a:spAutoFit/>
          </a:bodyPr>
          <a:lstStyle/>
          <a:p>
            <a:r>
              <a:rPr lang="en-US" dirty="0"/>
              <a:t>Avionics bay</a:t>
            </a:r>
          </a:p>
        </p:txBody>
      </p:sp>
      <p:sp>
        <p:nvSpPr>
          <p:cNvPr id="12" name="TextBox 11">
            <a:extLst>
              <a:ext uri="{FF2B5EF4-FFF2-40B4-BE49-F238E27FC236}">
                <a16:creationId xmlns:a16="http://schemas.microsoft.com/office/drawing/2014/main" id="{A92F5774-A52D-408D-8595-62AE8EDD7C66}"/>
              </a:ext>
            </a:extLst>
          </p:cNvPr>
          <p:cNvSpPr txBox="1"/>
          <p:nvPr/>
        </p:nvSpPr>
        <p:spPr>
          <a:xfrm>
            <a:off x="6323015" y="2287108"/>
            <a:ext cx="2498651" cy="307777"/>
          </a:xfrm>
          <a:prstGeom prst="rect">
            <a:avLst/>
          </a:prstGeom>
          <a:noFill/>
        </p:spPr>
        <p:txBody>
          <a:bodyPr wrap="square" rtlCol="0">
            <a:spAutoFit/>
          </a:bodyPr>
          <a:lstStyle/>
          <a:p>
            <a:r>
              <a:rPr lang="en-US" dirty="0"/>
              <a:t>Couplers</a:t>
            </a:r>
          </a:p>
        </p:txBody>
      </p:sp>
      <p:sp>
        <p:nvSpPr>
          <p:cNvPr id="13" name="TextBox 12">
            <a:extLst>
              <a:ext uri="{FF2B5EF4-FFF2-40B4-BE49-F238E27FC236}">
                <a16:creationId xmlns:a16="http://schemas.microsoft.com/office/drawing/2014/main" id="{82852435-24E8-41BC-986D-0B384929F5AA}"/>
              </a:ext>
            </a:extLst>
          </p:cNvPr>
          <p:cNvSpPr txBox="1"/>
          <p:nvPr/>
        </p:nvSpPr>
        <p:spPr>
          <a:xfrm>
            <a:off x="6323014" y="2779040"/>
            <a:ext cx="2498651" cy="307777"/>
          </a:xfrm>
          <a:prstGeom prst="rect">
            <a:avLst/>
          </a:prstGeom>
          <a:noFill/>
        </p:spPr>
        <p:txBody>
          <a:bodyPr wrap="square" rtlCol="0">
            <a:spAutoFit/>
          </a:bodyPr>
          <a:lstStyle/>
          <a:p>
            <a:r>
              <a:rPr lang="en-US" dirty="0"/>
              <a:t>Bulkhead</a:t>
            </a:r>
          </a:p>
        </p:txBody>
      </p:sp>
      <p:sp>
        <p:nvSpPr>
          <p:cNvPr id="14" name="TextBox 13">
            <a:extLst>
              <a:ext uri="{FF2B5EF4-FFF2-40B4-BE49-F238E27FC236}">
                <a16:creationId xmlns:a16="http://schemas.microsoft.com/office/drawing/2014/main" id="{FE28579F-118B-4164-A7DF-0175528F89B1}"/>
              </a:ext>
            </a:extLst>
          </p:cNvPr>
          <p:cNvSpPr txBox="1"/>
          <p:nvPr/>
        </p:nvSpPr>
        <p:spPr>
          <a:xfrm>
            <a:off x="6323013" y="3252425"/>
            <a:ext cx="2498651" cy="307777"/>
          </a:xfrm>
          <a:prstGeom prst="rect">
            <a:avLst/>
          </a:prstGeom>
          <a:noFill/>
        </p:spPr>
        <p:txBody>
          <a:bodyPr wrap="square" rtlCol="0">
            <a:spAutoFit/>
          </a:bodyPr>
          <a:lstStyle/>
          <a:p>
            <a:r>
              <a:rPr lang="en-US" dirty="0"/>
              <a:t>Solid motor</a:t>
            </a:r>
          </a:p>
        </p:txBody>
      </p:sp>
      <p:sp>
        <p:nvSpPr>
          <p:cNvPr id="15" name="TextBox 14">
            <a:extLst>
              <a:ext uri="{FF2B5EF4-FFF2-40B4-BE49-F238E27FC236}">
                <a16:creationId xmlns:a16="http://schemas.microsoft.com/office/drawing/2014/main" id="{3CDF5BD6-29BC-4F61-9CF4-DEFBB9BFA209}"/>
              </a:ext>
            </a:extLst>
          </p:cNvPr>
          <p:cNvSpPr txBox="1"/>
          <p:nvPr/>
        </p:nvSpPr>
        <p:spPr>
          <a:xfrm>
            <a:off x="6493139" y="4373089"/>
            <a:ext cx="2498651" cy="307777"/>
          </a:xfrm>
          <a:prstGeom prst="rect">
            <a:avLst/>
          </a:prstGeom>
          <a:noFill/>
        </p:spPr>
        <p:txBody>
          <a:bodyPr wrap="square" rtlCol="0">
            <a:spAutoFit/>
          </a:bodyPr>
          <a:lstStyle/>
          <a:p>
            <a:r>
              <a:rPr lang="en-US" dirty="0"/>
              <a:t>Nozzle</a:t>
            </a:r>
          </a:p>
        </p:txBody>
      </p:sp>
      <p:sp>
        <p:nvSpPr>
          <p:cNvPr id="16" name="TextBox 15">
            <a:extLst>
              <a:ext uri="{FF2B5EF4-FFF2-40B4-BE49-F238E27FC236}">
                <a16:creationId xmlns:a16="http://schemas.microsoft.com/office/drawing/2014/main" id="{16CD5F42-9DBD-4C47-8AAE-37393D638919}"/>
              </a:ext>
            </a:extLst>
          </p:cNvPr>
          <p:cNvSpPr txBox="1"/>
          <p:nvPr/>
        </p:nvSpPr>
        <p:spPr>
          <a:xfrm>
            <a:off x="6418710" y="3881157"/>
            <a:ext cx="2498651" cy="307777"/>
          </a:xfrm>
          <a:prstGeom prst="rect">
            <a:avLst/>
          </a:prstGeom>
          <a:noFill/>
        </p:spPr>
        <p:txBody>
          <a:bodyPr wrap="square" rtlCol="0">
            <a:spAutoFit/>
          </a:bodyPr>
          <a:lstStyle/>
          <a:p>
            <a:r>
              <a:rPr lang="en-US" dirty="0"/>
              <a:t>Fins</a:t>
            </a:r>
          </a:p>
        </p:txBody>
      </p:sp>
      <p:cxnSp>
        <p:nvCxnSpPr>
          <p:cNvPr id="18" name="Straight Arrow Connector 17">
            <a:extLst>
              <a:ext uri="{FF2B5EF4-FFF2-40B4-BE49-F238E27FC236}">
                <a16:creationId xmlns:a16="http://schemas.microsoft.com/office/drawing/2014/main" id="{ED75196F-C866-42C9-9ED8-BEE36BA9D48F}"/>
              </a:ext>
            </a:extLst>
          </p:cNvPr>
          <p:cNvCxnSpPr>
            <a:cxnSpLocks/>
            <a:endCxn id="9" idx="1"/>
          </p:cNvCxnSpPr>
          <p:nvPr/>
        </p:nvCxnSpPr>
        <p:spPr>
          <a:xfrm>
            <a:off x="2137144" y="852637"/>
            <a:ext cx="418587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064214C1-81B7-4970-A174-024AC93666B9}"/>
              </a:ext>
            </a:extLst>
          </p:cNvPr>
          <p:cNvCxnSpPr>
            <a:cxnSpLocks/>
          </p:cNvCxnSpPr>
          <p:nvPr/>
        </p:nvCxnSpPr>
        <p:spPr>
          <a:xfrm>
            <a:off x="2232837" y="1126743"/>
            <a:ext cx="182544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CA9957C7-E75E-440D-83C9-BE9E26937362}"/>
              </a:ext>
            </a:extLst>
          </p:cNvPr>
          <p:cNvCxnSpPr/>
          <p:nvPr/>
        </p:nvCxnSpPr>
        <p:spPr>
          <a:xfrm>
            <a:off x="4047648" y="1124051"/>
            <a:ext cx="0" cy="978902"/>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E62AA9F-AD48-4615-9BB0-A2E2E29D3273}"/>
              </a:ext>
            </a:extLst>
          </p:cNvPr>
          <p:cNvCxnSpPr>
            <a:cxnSpLocks/>
          </p:cNvCxnSpPr>
          <p:nvPr/>
        </p:nvCxnSpPr>
        <p:spPr>
          <a:xfrm>
            <a:off x="2137144" y="2102953"/>
            <a:ext cx="191050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Connector: Elbow 24">
            <a:extLst>
              <a:ext uri="{FF2B5EF4-FFF2-40B4-BE49-F238E27FC236}">
                <a16:creationId xmlns:a16="http://schemas.microsoft.com/office/drawing/2014/main" id="{24F4FA11-3D30-43F7-8882-C0BBF866A22A}"/>
              </a:ext>
            </a:extLst>
          </p:cNvPr>
          <p:cNvCxnSpPr>
            <a:endCxn id="10" idx="1"/>
          </p:cNvCxnSpPr>
          <p:nvPr/>
        </p:nvCxnSpPr>
        <p:spPr>
          <a:xfrm flipV="1">
            <a:off x="4058281" y="1400851"/>
            <a:ext cx="2264735" cy="21265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B3C5F59A-417B-4D1D-ACE5-966B7CCEDEB0}"/>
              </a:ext>
            </a:extLst>
          </p:cNvPr>
          <p:cNvCxnSpPr>
            <a:cxnSpLocks/>
          </p:cNvCxnSpPr>
          <p:nvPr/>
        </p:nvCxnSpPr>
        <p:spPr>
          <a:xfrm>
            <a:off x="2137144" y="2136690"/>
            <a:ext cx="193177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A2313299-5E7B-4FF5-9F8C-9262430200BB}"/>
              </a:ext>
            </a:extLst>
          </p:cNvPr>
          <p:cNvCxnSpPr/>
          <p:nvPr/>
        </p:nvCxnSpPr>
        <p:spPr>
          <a:xfrm>
            <a:off x="4058281" y="2133998"/>
            <a:ext cx="0" cy="978902"/>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320A918-201B-4269-BFA4-CC99E07CB2F4}"/>
              </a:ext>
            </a:extLst>
          </p:cNvPr>
          <p:cNvCxnSpPr>
            <a:cxnSpLocks/>
          </p:cNvCxnSpPr>
          <p:nvPr/>
        </p:nvCxnSpPr>
        <p:spPr>
          <a:xfrm>
            <a:off x="2232837" y="3112900"/>
            <a:ext cx="182544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Connector: Elbow 28">
            <a:extLst>
              <a:ext uri="{FF2B5EF4-FFF2-40B4-BE49-F238E27FC236}">
                <a16:creationId xmlns:a16="http://schemas.microsoft.com/office/drawing/2014/main" id="{5F8A5724-FC9E-4D66-82F7-DE11FF90BE22}"/>
              </a:ext>
            </a:extLst>
          </p:cNvPr>
          <p:cNvCxnSpPr>
            <a:cxnSpLocks/>
            <a:endCxn id="11" idx="1"/>
          </p:cNvCxnSpPr>
          <p:nvPr/>
        </p:nvCxnSpPr>
        <p:spPr>
          <a:xfrm flipV="1">
            <a:off x="4047648" y="1949065"/>
            <a:ext cx="2275368" cy="71081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Connector: Elbow 34">
            <a:extLst>
              <a:ext uri="{FF2B5EF4-FFF2-40B4-BE49-F238E27FC236}">
                <a16:creationId xmlns:a16="http://schemas.microsoft.com/office/drawing/2014/main" id="{B9590921-3832-4BC2-8932-E0605B361241}"/>
              </a:ext>
            </a:extLst>
          </p:cNvPr>
          <p:cNvCxnSpPr>
            <a:cxnSpLocks/>
            <a:endCxn id="12" idx="1"/>
          </p:cNvCxnSpPr>
          <p:nvPr/>
        </p:nvCxnSpPr>
        <p:spPr>
          <a:xfrm flipV="1">
            <a:off x="2232837" y="2440997"/>
            <a:ext cx="4090178" cy="837511"/>
          </a:xfrm>
          <a:prstGeom prst="bentConnector3">
            <a:avLst>
              <a:gd name="adj1" fmla="val 79635"/>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5F94F9F4-DF69-4CF1-8674-A33F623DF8B4}"/>
              </a:ext>
            </a:extLst>
          </p:cNvPr>
          <p:cNvCxnSpPr>
            <a:cxnSpLocks/>
          </p:cNvCxnSpPr>
          <p:nvPr/>
        </p:nvCxnSpPr>
        <p:spPr>
          <a:xfrm>
            <a:off x="2137144" y="3387653"/>
            <a:ext cx="1926453" cy="2692"/>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BAB8D943-31D3-4ACA-BBF9-45B17FFABAA3}"/>
              </a:ext>
            </a:extLst>
          </p:cNvPr>
          <p:cNvCxnSpPr/>
          <p:nvPr/>
        </p:nvCxnSpPr>
        <p:spPr>
          <a:xfrm>
            <a:off x="4052964" y="3387653"/>
            <a:ext cx="0" cy="978902"/>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2866DCE-E4B5-4B48-B9CA-9C39A3546BBD}"/>
              </a:ext>
            </a:extLst>
          </p:cNvPr>
          <p:cNvCxnSpPr>
            <a:cxnSpLocks/>
          </p:cNvCxnSpPr>
          <p:nvPr/>
        </p:nvCxnSpPr>
        <p:spPr>
          <a:xfrm>
            <a:off x="2137144" y="4366555"/>
            <a:ext cx="191582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Connector: Elbow 40">
            <a:extLst>
              <a:ext uri="{FF2B5EF4-FFF2-40B4-BE49-F238E27FC236}">
                <a16:creationId xmlns:a16="http://schemas.microsoft.com/office/drawing/2014/main" id="{30BFF75E-579B-4FB0-B265-A3D4201D3AD8}"/>
              </a:ext>
            </a:extLst>
          </p:cNvPr>
          <p:cNvCxnSpPr>
            <a:endCxn id="14" idx="1"/>
          </p:cNvCxnSpPr>
          <p:nvPr/>
        </p:nvCxnSpPr>
        <p:spPr>
          <a:xfrm flipV="1">
            <a:off x="4047648" y="3406314"/>
            <a:ext cx="2275365" cy="474843"/>
          </a:xfrm>
          <a:prstGeom prst="bentConnector3">
            <a:avLst>
              <a:gd name="adj1" fmla="val 7616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67DD1FC8-37F3-4098-8B31-9203B92B0DDC}"/>
              </a:ext>
            </a:extLst>
          </p:cNvPr>
          <p:cNvCxnSpPr>
            <a:cxnSpLocks/>
          </p:cNvCxnSpPr>
          <p:nvPr/>
        </p:nvCxnSpPr>
        <p:spPr>
          <a:xfrm>
            <a:off x="2232837" y="4502741"/>
            <a:ext cx="181481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9E656F8B-F504-42DA-AB71-90665B6CA73A}"/>
              </a:ext>
            </a:extLst>
          </p:cNvPr>
          <p:cNvCxnSpPr>
            <a:cxnSpLocks/>
          </p:cNvCxnSpPr>
          <p:nvPr/>
        </p:nvCxnSpPr>
        <p:spPr>
          <a:xfrm>
            <a:off x="2381693" y="4771018"/>
            <a:ext cx="166595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9A928771-7C46-4AE8-98BB-FB050C6059DF}"/>
              </a:ext>
            </a:extLst>
          </p:cNvPr>
          <p:cNvCxnSpPr/>
          <p:nvPr/>
        </p:nvCxnSpPr>
        <p:spPr>
          <a:xfrm>
            <a:off x="4047648" y="4502741"/>
            <a:ext cx="0" cy="268277"/>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Connector: Elbow 51">
            <a:extLst>
              <a:ext uri="{FF2B5EF4-FFF2-40B4-BE49-F238E27FC236}">
                <a16:creationId xmlns:a16="http://schemas.microsoft.com/office/drawing/2014/main" id="{6495797D-CC01-4062-ABAE-C61C6B125057}"/>
              </a:ext>
            </a:extLst>
          </p:cNvPr>
          <p:cNvCxnSpPr>
            <a:cxnSpLocks/>
            <a:endCxn id="16" idx="1"/>
          </p:cNvCxnSpPr>
          <p:nvPr/>
        </p:nvCxnSpPr>
        <p:spPr>
          <a:xfrm flipV="1">
            <a:off x="4068913" y="4035046"/>
            <a:ext cx="2349797" cy="601833"/>
          </a:xfrm>
          <a:prstGeom prst="bentConnector3">
            <a:avLst>
              <a:gd name="adj1" fmla="val 8303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Connector: Elbow 55">
            <a:extLst>
              <a:ext uri="{FF2B5EF4-FFF2-40B4-BE49-F238E27FC236}">
                <a16:creationId xmlns:a16="http://schemas.microsoft.com/office/drawing/2014/main" id="{ECA7D510-74B2-4931-9F14-8994D376C0A6}"/>
              </a:ext>
            </a:extLst>
          </p:cNvPr>
          <p:cNvCxnSpPr>
            <a:cxnSpLocks/>
            <a:stCxn id="58" idx="3"/>
            <a:endCxn id="15" idx="1"/>
          </p:cNvCxnSpPr>
          <p:nvPr/>
        </p:nvCxnSpPr>
        <p:spPr>
          <a:xfrm rot="5400000" flipH="1" flipV="1">
            <a:off x="4057838" y="2515209"/>
            <a:ext cx="423532" cy="4447070"/>
          </a:xfrm>
          <a:prstGeom prst="bentConnector4">
            <a:avLst>
              <a:gd name="adj1" fmla="val -11297"/>
              <a:gd name="adj2" fmla="val 94298"/>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68667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A58CF-183A-42BC-8D37-3AF318852091}"/>
              </a:ext>
            </a:extLst>
          </p:cNvPr>
          <p:cNvSpPr>
            <a:spLocks noGrp="1"/>
          </p:cNvSpPr>
          <p:nvPr>
            <p:ph type="title"/>
          </p:nvPr>
        </p:nvSpPr>
        <p:spPr>
          <a:xfrm>
            <a:off x="311700" y="147313"/>
            <a:ext cx="8520600" cy="572700"/>
          </a:xfrm>
        </p:spPr>
        <p:txBody>
          <a:bodyPr/>
          <a:lstStyle/>
          <a:p>
            <a:r>
              <a:rPr lang="en-US" dirty="0"/>
              <a:t>THE AVIONICS BAY</a:t>
            </a:r>
          </a:p>
        </p:txBody>
      </p:sp>
      <p:sp>
        <p:nvSpPr>
          <p:cNvPr id="4" name="Text Placeholder 3">
            <a:extLst>
              <a:ext uri="{FF2B5EF4-FFF2-40B4-BE49-F238E27FC236}">
                <a16:creationId xmlns:a16="http://schemas.microsoft.com/office/drawing/2014/main" id="{C80114C1-65CE-4B6C-9A19-5F5B362C6304}"/>
              </a:ext>
            </a:extLst>
          </p:cNvPr>
          <p:cNvSpPr>
            <a:spLocks noGrp="1"/>
          </p:cNvSpPr>
          <p:nvPr>
            <p:ph type="body" idx="2"/>
          </p:nvPr>
        </p:nvSpPr>
        <p:spPr>
          <a:xfrm>
            <a:off x="4145665" y="871870"/>
            <a:ext cx="4686635" cy="3923414"/>
          </a:xfrm>
        </p:spPr>
        <p:txBody>
          <a:bodyPr/>
          <a:lstStyle/>
          <a:p>
            <a:r>
              <a:rPr lang="en-US" dirty="0">
                <a:latin typeface="+mj-lt"/>
              </a:rPr>
              <a:t>The avionics bay can be termed as the house that holds the electronics components that control the flight path od the rocket.</a:t>
            </a:r>
          </a:p>
          <a:p>
            <a:r>
              <a:rPr lang="en-US" dirty="0">
                <a:latin typeface="+mj-lt"/>
              </a:rPr>
              <a:t>These include the flight computer PCB’s, the parachute ejection system, the cameras and antenna of the N3 rocket.</a:t>
            </a:r>
          </a:p>
          <a:p>
            <a:r>
              <a:rPr lang="en-US" dirty="0">
                <a:latin typeface="+mj-lt"/>
              </a:rPr>
              <a:t>The avionics bay consists the electronics bay which on one side holds the battery and on the other side, will have some of the PCB’s laid on it.</a:t>
            </a:r>
          </a:p>
          <a:p>
            <a:r>
              <a:rPr lang="en-US" dirty="0">
                <a:latin typeface="+mj-lt"/>
              </a:rPr>
              <a:t>It also has a holder that gives it the orientation of the airframe foe ease of assembly and dis-assembly during and after launch. </a:t>
            </a:r>
          </a:p>
        </p:txBody>
      </p:sp>
      <p:pic>
        <p:nvPicPr>
          <p:cNvPr id="6" name="Picture 5">
            <a:extLst>
              <a:ext uri="{FF2B5EF4-FFF2-40B4-BE49-F238E27FC236}">
                <a16:creationId xmlns:a16="http://schemas.microsoft.com/office/drawing/2014/main" id="{43C7045C-DC6A-4622-BC21-77C2FDB3CE2A}"/>
              </a:ext>
            </a:extLst>
          </p:cNvPr>
          <p:cNvPicPr>
            <a:picLocks noChangeAspect="1"/>
          </p:cNvPicPr>
          <p:nvPr/>
        </p:nvPicPr>
        <p:blipFill>
          <a:blip r:embed="rId2"/>
          <a:stretch>
            <a:fillRect/>
          </a:stretch>
        </p:blipFill>
        <p:spPr>
          <a:xfrm>
            <a:off x="438259" y="720013"/>
            <a:ext cx="3580847" cy="4075271"/>
          </a:xfrm>
          <a:prstGeom prst="rect">
            <a:avLst/>
          </a:prstGeom>
        </p:spPr>
      </p:pic>
    </p:spTree>
    <p:extLst>
      <p:ext uri="{BB962C8B-B14F-4D97-AF65-F5344CB8AC3E}">
        <p14:creationId xmlns:p14="http://schemas.microsoft.com/office/powerpoint/2010/main" val="27884594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948AA-FB95-4312-A430-03CA91B31527}"/>
              </a:ext>
            </a:extLst>
          </p:cNvPr>
          <p:cNvSpPr>
            <a:spLocks noGrp="1"/>
          </p:cNvSpPr>
          <p:nvPr>
            <p:ph type="title"/>
          </p:nvPr>
        </p:nvSpPr>
        <p:spPr/>
        <p:txBody>
          <a:bodyPr/>
          <a:lstStyle/>
          <a:p>
            <a:r>
              <a:rPr lang="en-US" dirty="0">
                <a:latin typeface="+mj-lt"/>
              </a:rPr>
              <a:t>THE MOTOR CASING</a:t>
            </a:r>
          </a:p>
        </p:txBody>
      </p:sp>
      <p:sp>
        <p:nvSpPr>
          <p:cNvPr id="4" name="Text Placeholder 3">
            <a:extLst>
              <a:ext uri="{FF2B5EF4-FFF2-40B4-BE49-F238E27FC236}">
                <a16:creationId xmlns:a16="http://schemas.microsoft.com/office/drawing/2014/main" id="{F0B30365-398C-4D2D-A5AA-D0F4413AC574}"/>
              </a:ext>
            </a:extLst>
          </p:cNvPr>
          <p:cNvSpPr>
            <a:spLocks noGrp="1"/>
          </p:cNvSpPr>
          <p:nvPr>
            <p:ph type="body" idx="2"/>
          </p:nvPr>
        </p:nvSpPr>
        <p:spPr/>
        <p:txBody>
          <a:bodyPr/>
          <a:lstStyle/>
          <a:p>
            <a:r>
              <a:rPr lang="en-US" dirty="0">
                <a:latin typeface="+mj-lt"/>
              </a:rPr>
              <a:t>The motor mount tube casing can be thought as the housing of the solid motor.</a:t>
            </a:r>
          </a:p>
          <a:p>
            <a:pPr marL="139700" indent="0">
              <a:buNone/>
            </a:pPr>
            <a:endParaRPr lang="en-US" dirty="0">
              <a:latin typeface="+mj-lt"/>
            </a:endParaRPr>
          </a:p>
          <a:p>
            <a:r>
              <a:rPr lang="en-US" dirty="0">
                <a:latin typeface="+mj-lt"/>
              </a:rPr>
              <a:t>The center ring holds the motor in place within the motor mount tube.</a:t>
            </a:r>
          </a:p>
          <a:p>
            <a:pPr marL="139700" indent="0">
              <a:buNone/>
            </a:pPr>
            <a:endParaRPr lang="en-US" dirty="0">
              <a:latin typeface="+mj-lt"/>
            </a:endParaRPr>
          </a:p>
        </p:txBody>
      </p:sp>
      <p:pic>
        <p:nvPicPr>
          <p:cNvPr id="2050" name="Picture 2">
            <a:extLst>
              <a:ext uri="{FF2B5EF4-FFF2-40B4-BE49-F238E27FC236}">
                <a16:creationId xmlns:a16="http://schemas.microsoft.com/office/drawing/2014/main" id="{537D0852-9BFD-4CE8-BE3D-3BF9426713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223" y="1152476"/>
            <a:ext cx="4694177" cy="34164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79123704-3677-4E5E-B340-6DA4C194DBFE}"/>
              </a:ext>
            </a:extLst>
          </p:cNvPr>
          <p:cNvSpPr txBox="1"/>
          <p:nvPr/>
        </p:nvSpPr>
        <p:spPr>
          <a:xfrm>
            <a:off x="520995" y="1337758"/>
            <a:ext cx="1818167" cy="307777"/>
          </a:xfrm>
          <a:prstGeom prst="rect">
            <a:avLst/>
          </a:prstGeom>
          <a:noFill/>
        </p:spPr>
        <p:txBody>
          <a:bodyPr wrap="square" rtlCol="0">
            <a:spAutoFit/>
          </a:bodyPr>
          <a:lstStyle/>
          <a:p>
            <a:r>
              <a:rPr lang="en-US" dirty="0">
                <a:latin typeface="+mj-lt"/>
              </a:rPr>
              <a:t>Motor mount tube</a:t>
            </a:r>
          </a:p>
        </p:txBody>
      </p:sp>
      <p:sp>
        <p:nvSpPr>
          <p:cNvPr id="7" name="TextBox 6">
            <a:extLst>
              <a:ext uri="{FF2B5EF4-FFF2-40B4-BE49-F238E27FC236}">
                <a16:creationId xmlns:a16="http://schemas.microsoft.com/office/drawing/2014/main" id="{3A9BA0A7-58C3-4A49-9706-09237979BE1B}"/>
              </a:ext>
            </a:extLst>
          </p:cNvPr>
          <p:cNvSpPr txBox="1"/>
          <p:nvPr/>
        </p:nvSpPr>
        <p:spPr>
          <a:xfrm>
            <a:off x="1427372" y="4758962"/>
            <a:ext cx="1818167" cy="307777"/>
          </a:xfrm>
          <a:prstGeom prst="rect">
            <a:avLst/>
          </a:prstGeom>
          <a:noFill/>
        </p:spPr>
        <p:txBody>
          <a:bodyPr wrap="square" rtlCol="0">
            <a:spAutoFit/>
          </a:bodyPr>
          <a:lstStyle/>
          <a:p>
            <a:r>
              <a:rPr lang="en-US" dirty="0">
                <a:latin typeface="+mj-lt"/>
              </a:rPr>
              <a:t>Center ring</a:t>
            </a:r>
          </a:p>
        </p:txBody>
      </p:sp>
      <p:cxnSp>
        <p:nvCxnSpPr>
          <p:cNvPr id="9" name="Straight Connector 8">
            <a:extLst>
              <a:ext uri="{FF2B5EF4-FFF2-40B4-BE49-F238E27FC236}">
                <a16:creationId xmlns:a16="http://schemas.microsoft.com/office/drawing/2014/main" id="{19BC1ECD-1B3C-4ED4-86F2-41F8945193FA}"/>
              </a:ext>
            </a:extLst>
          </p:cNvPr>
          <p:cNvCxnSpPr/>
          <p:nvPr/>
        </p:nvCxnSpPr>
        <p:spPr>
          <a:xfrm flipH="1" flipV="1">
            <a:off x="520995" y="3242930"/>
            <a:ext cx="595424" cy="53162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02BE6CD0-DA8A-49AC-9050-DAB15848D5C7}"/>
              </a:ext>
            </a:extLst>
          </p:cNvPr>
          <p:cNvCxnSpPr/>
          <p:nvPr/>
        </p:nvCxnSpPr>
        <p:spPr>
          <a:xfrm flipH="1" flipV="1">
            <a:off x="3245539" y="874655"/>
            <a:ext cx="595424" cy="531628"/>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269ED142-5872-47F8-A294-C1ACBD24864A}"/>
              </a:ext>
            </a:extLst>
          </p:cNvPr>
          <p:cNvCxnSpPr/>
          <p:nvPr/>
        </p:nvCxnSpPr>
        <p:spPr>
          <a:xfrm flipH="1">
            <a:off x="520995" y="886662"/>
            <a:ext cx="2732568" cy="2356268"/>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Connector: Elbow 15">
            <a:extLst>
              <a:ext uri="{FF2B5EF4-FFF2-40B4-BE49-F238E27FC236}">
                <a16:creationId xmlns:a16="http://schemas.microsoft.com/office/drawing/2014/main" id="{B15BA452-A1F8-43D3-B94E-E89B603CA35D}"/>
              </a:ext>
            </a:extLst>
          </p:cNvPr>
          <p:cNvCxnSpPr>
            <a:cxnSpLocks/>
            <a:endCxn id="5" idx="1"/>
          </p:cNvCxnSpPr>
          <p:nvPr/>
        </p:nvCxnSpPr>
        <p:spPr>
          <a:xfrm rot="10800000">
            <a:off x="520996" y="1491648"/>
            <a:ext cx="1396501" cy="541427"/>
          </a:xfrm>
          <a:prstGeom prst="bentConnector3">
            <a:avLst>
              <a:gd name="adj1" fmla="val 116369"/>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64E304C1-F7D9-4FD3-A6D3-4C88F8EFF94C}"/>
              </a:ext>
            </a:extLst>
          </p:cNvPr>
          <p:cNvCxnSpPr/>
          <p:nvPr/>
        </p:nvCxnSpPr>
        <p:spPr>
          <a:xfrm>
            <a:off x="1637414" y="3912781"/>
            <a:ext cx="404037" cy="656094"/>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4405A719-929A-4409-9BBA-D991CBE0753F}"/>
              </a:ext>
            </a:extLst>
          </p:cNvPr>
          <p:cNvCxnSpPr>
            <a:cxnSpLocks/>
          </p:cNvCxnSpPr>
          <p:nvPr/>
        </p:nvCxnSpPr>
        <p:spPr>
          <a:xfrm flipH="1">
            <a:off x="2052084" y="2945219"/>
            <a:ext cx="980804" cy="1623656"/>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E74527F4-B208-4B46-8B91-2553961E8F26}"/>
              </a:ext>
            </a:extLst>
          </p:cNvPr>
          <p:cNvCxnSpPr/>
          <p:nvPr/>
        </p:nvCxnSpPr>
        <p:spPr>
          <a:xfrm>
            <a:off x="2041451" y="4568875"/>
            <a:ext cx="0" cy="185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60AF86C9-2592-4CE0-AFD9-3C054103AC8D}"/>
              </a:ext>
            </a:extLst>
          </p:cNvPr>
          <p:cNvCxnSpPr/>
          <p:nvPr/>
        </p:nvCxnSpPr>
        <p:spPr>
          <a:xfrm flipH="1">
            <a:off x="2530549" y="3168502"/>
            <a:ext cx="119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2605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550A3D6-2EEF-4B3A-AD09-88237840ACA4}"/>
              </a:ext>
            </a:extLst>
          </p:cNvPr>
          <p:cNvSpPr>
            <a:spLocks noGrp="1"/>
          </p:cNvSpPr>
          <p:nvPr>
            <p:ph type="body" idx="1"/>
          </p:nvPr>
        </p:nvSpPr>
        <p:spPr>
          <a:xfrm>
            <a:off x="152399" y="3075000"/>
            <a:ext cx="8523768" cy="1411940"/>
          </a:xfrm>
        </p:spPr>
        <p:txBody>
          <a:bodyPr/>
          <a:lstStyle/>
          <a:p>
            <a:r>
              <a:rPr lang="en-US" sz="1400" dirty="0">
                <a:latin typeface="+mj-lt"/>
              </a:rPr>
              <a:t>To get the rocket parameters such as the velocity of the rod, the apogee(altitude), the stability margin as well as the weight of the rocket, we used the Open-Rocket software simulation</a:t>
            </a:r>
          </a:p>
          <a:p>
            <a:endParaRPr lang="en-US" sz="1400" dirty="0">
              <a:latin typeface="+mj-lt"/>
            </a:endParaRPr>
          </a:p>
          <a:p>
            <a:r>
              <a:rPr lang="en-US" sz="1400" dirty="0">
                <a:latin typeface="+mj-lt"/>
              </a:rPr>
              <a:t>The N3 rocket was to get to an altitude of 2000m and from the simulation records highlighted in blue we achieved an apogee of 2230m</a:t>
            </a:r>
          </a:p>
        </p:txBody>
      </p:sp>
      <p:pic>
        <p:nvPicPr>
          <p:cNvPr id="3" name="Google Shape;158;p26">
            <a:extLst>
              <a:ext uri="{FF2B5EF4-FFF2-40B4-BE49-F238E27FC236}">
                <a16:creationId xmlns:a16="http://schemas.microsoft.com/office/drawing/2014/main" id="{E8B9D49F-451E-4F95-9E96-C1E037F2B039}"/>
              </a:ext>
            </a:extLst>
          </p:cNvPr>
          <p:cNvPicPr preferRelativeResize="0"/>
          <p:nvPr/>
        </p:nvPicPr>
        <p:blipFill>
          <a:blip r:embed="rId2">
            <a:alphaModFix/>
          </a:blip>
          <a:stretch>
            <a:fillRect/>
          </a:stretch>
        </p:blipFill>
        <p:spPr>
          <a:xfrm>
            <a:off x="152400" y="54625"/>
            <a:ext cx="8839200" cy="2517125"/>
          </a:xfrm>
          <a:prstGeom prst="rect">
            <a:avLst/>
          </a:prstGeom>
          <a:noFill/>
          <a:ln>
            <a:noFill/>
          </a:ln>
        </p:spPr>
      </p:pic>
      <p:pic>
        <p:nvPicPr>
          <p:cNvPr id="4" name="Google Shape;159;p26">
            <a:extLst>
              <a:ext uri="{FF2B5EF4-FFF2-40B4-BE49-F238E27FC236}">
                <a16:creationId xmlns:a16="http://schemas.microsoft.com/office/drawing/2014/main" id="{842B4C4B-7A6B-49EA-BDCC-773789940DE7}"/>
              </a:ext>
            </a:extLst>
          </p:cNvPr>
          <p:cNvPicPr preferRelativeResize="0"/>
          <p:nvPr/>
        </p:nvPicPr>
        <p:blipFill>
          <a:blip r:embed="rId3">
            <a:alphaModFix/>
          </a:blip>
          <a:stretch>
            <a:fillRect/>
          </a:stretch>
        </p:blipFill>
        <p:spPr>
          <a:xfrm>
            <a:off x="152400" y="2068500"/>
            <a:ext cx="8839199" cy="1006500"/>
          </a:xfrm>
          <a:prstGeom prst="rect">
            <a:avLst/>
          </a:prstGeom>
          <a:noFill/>
          <a:ln>
            <a:noFill/>
          </a:ln>
        </p:spPr>
      </p:pic>
    </p:spTree>
    <p:extLst>
      <p:ext uri="{BB962C8B-B14F-4D97-AF65-F5344CB8AC3E}">
        <p14:creationId xmlns:p14="http://schemas.microsoft.com/office/powerpoint/2010/main" val="3710037639"/>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133</TotalTime>
  <Words>953</Words>
  <Application>Microsoft Office PowerPoint</Application>
  <PresentationFormat>On-screen Show (16:9)</PresentationFormat>
  <Paragraphs>105</Paragraphs>
  <Slides>23</Slides>
  <Notes>10</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23</vt:i4>
      </vt:variant>
    </vt:vector>
  </HeadingPairs>
  <TitlesOfParts>
    <vt:vector size="28" baseType="lpstr">
      <vt:lpstr>Arial</vt:lpstr>
      <vt:lpstr>Times New Roman</vt:lpstr>
      <vt:lpstr>Proxima Nova</vt:lpstr>
      <vt:lpstr>Simple Light</vt:lpstr>
      <vt:lpstr>Spearmint</vt:lpstr>
      <vt:lpstr>Airframe Progress Report</vt:lpstr>
      <vt:lpstr>ABOUT AIRFRAME TEAM</vt:lpstr>
      <vt:lpstr>PROJECTION</vt:lpstr>
      <vt:lpstr>ADVANTAGES OF ALUMINUM FABRICATION</vt:lpstr>
      <vt:lpstr>DISADVANTAGES OF ALUMINUM FABRICATION</vt:lpstr>
      <vt:lpstr>THE PARTS OF THE AIRFRAME</vt:lpstr>
      <vt:lpstr>THE AVIONICS BAY</vt:lpstr>
      <vt:lpstr>THE MOTOR CASING</vt:lpstr>
      <vt:lpstr>PowerPoint Presentation</vt:lpstr>
      <vt:lpstr>LAUNCHPAD AND LAUNCHROD</vt:lpstr>
      <vt:lpstr>PowerPoint Presentation</vt:lpstr>
      <vt:lpstr>LAUNCHLUG AND LAUNCHRAIL</vt:lpstr>
      <vt:lpstr>Fabrication of the airframe</vt:lpstr>
      <vt:lpstr>PowerPoint Presentation</vt:lpstr>
      <vt:lpstr>Calculations of density</vt:lpstr>
      <vt:lpstr>PowerPoint Presentation</vt:lpstr>
      <vt:lpstr>PowerPoint Presentation</vt:lpstr>
      <vt:lpstr>PowerPoint Presentation</vt:lpstr>
      <vt:lpstr>Fabrication of the airframe</vt:lpstr>
      <vt:lpstr>PowerPoint Presentation</vt:lpstr>
      <vt:lpstr>Fabrication of the fin alignment jig</vt:lpstr>
      <vt:lpstr>FIN ALIGNMENT JIG</vt:lpstr>
      <vt:lpstr>THANKYOU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Airframe Progress Report</dc:title>
  <cp:lastModifiedBy>Anne Ciku</cp:lastModifiedBy>
  <cp:revision>4</cp:revision>
  <dcterms:modified xsi:type="dcterms:W3CDTF">2023-03-23T21:28:11Z</dcterms:modified>
</cp:coreProperties>
</file>