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67" r:id="rId6"/>
    <p:sldId id="259" r:id="rId7"/>
    <p:sldId id="271" r:id="rId8"/>
    <p:sldId id="269" r:id="rId9"/>
    <p:sldId id="272" r:id="rId10"/>
    <p:sldId id="273" r:id="rId11"/>
    <p:sldId id="264" r:id="rId12"/>
    <p:sldId id="265"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6" d="100"/>
          <a:sy n="116" d="100"/>
        </p:scale>
        <p:origin x="49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ca48c74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ca48c74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ca48c746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ca48c746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ca48c74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ca48c74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ca48c74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ca48c74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114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ca48c746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ca48c74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ca48c746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1ca48c746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t="14832" b="14839"/>
          <a:stretch/>
        </p:blipFill>
        <p:spPr>
          <a:xfrm>
            <a:off x="0" y="0"/>
            <a:ext cx="9144003" cy="5143500"/>
          </a:xfrm>
          <a:prstGeom prst="rect">
            <a:avLst/>
          </a:prstGeom>
          <a:noFill/>
          <a:ln>
            <a:noFill/>
          </a:ln>
        </p:spPr>
      </p:pic>
      <p:sp>
        <p:nvSpPr>
          <p:cNvPr id="105" name="Google Shape;105;p25"/>
          <p:cNvSpPr txBox="1">
            <a:spLocks noGrp="1"/>
          </p:cNvSpPr>
          <p:nvPr>
            <p:ph type="ctrTitle"/>
          </p:nvPr>
        </p:nvSpPr>
        <p:spPr>
          <a:xfrm>
            <a:off x="510450" y="348775"/>
            <a:ext cx="8123100" cy="15885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lumMod val="75000"/>
                  </a:schemeClr>
                </a:solidFill>
                <a:latin typeface="Times New Roman"/>
                <a:ea typeface="Times New Roman"/>
                <a:cs typeface="Times New Roman"/>
                <a:sym typeface="Times New Roman"/>
              </a:rPr>
              <a:t>Airframe Progress Report</a:t>
            </a:r>
            <a:endParaRPr sz="6000" dirty="0">
              <a:solidFill>
                <a:schemeClr val="accent4">
                  <a:lumMod val="75000"/>
                </a:schemeClr>
              </a:solidFill>
              <a:latin typeface="Times New Roman"/>
              <a:ea typeface="Times New Roman"/>
              <a:cs typeface="Times New Roman"/>
              <a:sym typeface="Times New Roman"/>
            </a:endParaRPr>
          </a:p>
        </p:txBody>
      </p:sp>
      <p:sp>
        <p:nvSpPr>
          <p:cNvPr id="106" name="Google Shape;106;p25"/>
          <p:cNvSpPr txBox="1">
            <a:spLocks noGrp="1"/>
          </p:cNvSpPr>
          <p:nvPr>
            <p:ph type="subTitle" idx="1"/>
          </p:nvPr>
        </p:nvSpPr>
        <p:spPr>
          <a:xfrm>
            <a:off x="510450" y="3490038"/>
            <a:ext cx="81231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lumMod val="75000"/>
                  </a:schemeClr>
                </a:solidFill>
                <a:latin typeface="Times New Roman"/>
                <a:ea typeface="Times New Roman"/>
                <a:cs typeface="Times New Roman"/>
                <a:sym typeface="Times New Roman"/>
              </a:rPr>
              <a:t>-22/3/2023-</a:t>
            </a:r>
            <a:endParaRPr dirty="0">
              <a:solidFill>
                <a:schemeClr val="accent4">
                  <a:lumMod val="75000"/>
                </a:schemeClr>
              </a:solidFill>
              <a:latin typeface="Times New Roman"/>
              <a:ea typeface="Times New Roman"/>
              <a:cs typeface="Times New Roman"/>
              <a:sym typeface="Times New Roman"/>
            </a:endParaRPr>
          </a:p>
        </p:txBody>
      </p:sp>
      <p:sp>
        <p:nvSpPr>
          <p:cNvPr id="107" name="Google Shape;107;p25"/>
          <p:cNvSpPr txBox="1">
            <a:spLocks noGrp="1"/>
          </p:cNvSpPr>
          <p:nvPr>
            <p:ph type="subTitle" idx="1"/>
          </p:nvPr>
        </p:nvSpPr>
        <p:spPr>
          <a:xfrm>
            <a:off x="510450" y="437077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no_reply@example.com</a:t>
            </a:r>
            <a:endParaRPr sz="1800"/>
          </a:p>
        </p:txBody>
      </p:sp>
      <p:cxnSp>
        <p:nvCxnSpPr>
          <p:cNvPr id="108" name="Google Shape;108;p25"/>
          <p:cNvCxnSpPr/>
          <p:nvPr/>
        </p:nvCxnSpPr>
        <p:spPr>
          <a:xfrm>
            <a:off x="2872150" y="3238500"/>
            <a:ext cx="4000500" cy="0"/>
          </a:xfrm>
          <a:prstGeom prst="straightConnector1">
            <a:avLst/>
          </a:prstGeom>
          <a:noFill/>
          <a:ln w="19050" cap="flat" cmpd="sng">
            <a:solidFill>
              <a:schemeClr val="lt1"/>
            </a:solidFill>
            <a:prstDash val="solid"/>
            <a:round/>
            <a:headEnd type="none" w="med" len="med"/>
            <a:tailEnd type="none" w="med" len="med"/>
          </a:ln>
        </p:spPr>
      </p:cxnSp>
      <p:pic>
        <p:nvPicPr>
          <p:cNvPr id="3" name="Picture 2">
            <a:extLst>
              <a:ext uri="{FF2B5EF4-FFF2-40B4-BE49-F238E27FC236}">
                <a16:creationId xmlns:a16="http://schemas.microsoft.com/office/drawing/2014/main" id="{7962A781-0AF7-43D7-AE24-8A2A5A14F93C}"/>
              </a:ext>
            </a:extLst>
          </p:cNvPr>
          <p:cNvPicPr>
            <a:picLocks noChangeAspect="1"/>
          </p:cNvPicPr>
          <p:nvPr/>
        </p:nvPicPr>
        <p:blipFill rotWithShape="1">
          <a:blip r:embed="rId4"/>
          <a:srcRect t="41751" b="38830"/>
          <a:stretch/>
        </p:blipFill>
        <p:spPr>
          <a:xfrm>
            <a:off x="0" y="1905000"/>
            <a:ext cx="9144000" cy="12322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236175" y="174367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NEXT WEEK’S OBJECTIVES</a:t>
            </a:r>
            <a:endParaRPr/>
          </a:p>
        </p:txBody>
      </p:sp>
      <p:sp>
        <p:nvSpPr>
          <p:cNvPr id="4" name="Google Shape;114;p26">
            <a:extLst>
              <a:ext uri="{FF2B5EF4-FFF2-40B4-BE49-F238E27FC236}">
                <a16:creationId xmlns:a16="http://schemas.microsoft.com/office/drawing/2014/main" id="{315863A1-980E-4870-B890-F12B4D08F126}"/>
              </a:ext>
            </a:extLst>
          </p:cNvPr>
          <p:cNvSpPr txBox="1">
            <a:spLocks noGrp="1"/>
          </p:cNvSpPr>
          <p:nvPr>
            <p:ph type="body" idx="2"/>
          </p:nvPr>
        </p:nvSpPr>
        <p:spPr>
          <a:xfrm>
            <a:off x="4968800" y="1090550"/>
            <a:ext cx="3837000" cy="36951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Finalization of the aluminium airframes</a:t>
            </a:r>
          </a:p>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Fabrication of fiberglass airframe</a:t>
            </a:r>
          </a:p>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Fabrication of parachute</a:t>
            </a:r>
          </a:p>
          <a:p>
            <a:pPr marL="88900" lvl="0" indent="0" algn="l" rtl="0">
              <a:spcBef>
                <a:spcPts val="0"/>
              </a:spcBef>
              <a:spcAft>
                <a:spcPts val="0"/>
              </a:spcAft>
              <a:buSzPts val="2200"/>
              <a:buNone/>
            </a:pPr>
            <a:endParaRPr lang="en-GB" sz="2200" dirty="0">
              <a:latin typeface="Times New Roman"/>
              <a:ea typeface="Times New Roman"/>
              <a:cs typeface="Times New Roman"/>
              <a:sym typeface="Times New Roman"/>
            </a:endParaRPr>
          </a:p>
          <a:p>
            <a:pPr marL="457200" lvl="0" indent="0" algn="l" rtl="0">
              <a:spcBef>
                <a:spcPts val="1600"/>
              </a:spcBef>
              <a:spcAft>
                <a:spcPts val="1600"/>
              </a:spcAft>
              <a:buNone/>
            </a:pPr>
            <a:endParaRPr sz="22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Times New Roman"/>
                <a:ea typeface="Times New Roman"/>
                <a:cs typeface="Times New Roman"/>
                <a:sym typeface="Times New Roman"/>
              </a:rPr>
              <a:t>THANKYOU</a:t>
            </a:r>
            <a:endParaRPr sz="6000">
              <a:latin typeface="Times New Roman"/>
              <a:ea typeface="Times New Roman"/>
              <a:cs typeface="Times New Roman"/>
              <a:sym typeface="Times New Roman"/>
            </a:endParaRPr>
          </a:p>
        </p:txBody>
      </p:sp>
      <p:sp>
        <p:nvSpPr>
          <p:cNvPr id="172" name="Google Shape;172;p34"/>
          <p:cNvSpPr txBox="1"/>
          <p:nvPr/>
        </p:nvSpPr>
        <p:spPr>
          <a:xfrm>
            <a:off x="2901475" y="3458300"/>
            <a:ext cx="2960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solidFill>
                  <a:schemeClr val="lt1"/>
                </a:solidFill>
                <a:latin typeface="Times New Roman"/>
                <a:ea typeface="Times New Roman"/>
                <a:cs typeface="Times New Roman"/>
                <a:sym typeface="Times New Roman"/>
              </a:rPr>
              <a:t>Q/A</a:t>
            </a:r>
            <a:endParaRPr sz="22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265500"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OVERVIEW</a:t>
            </a:r>
            <a:endParaRPr/>
          </a:p>
        </p:txBody>
      </p:sp>
      <p:sp>
        <p:nvSpPr>
          <p:cNvPr id="114" name="Google Shape;114;p26"/>
          <p:cNvSpPr txBox="1">
            <a:spLocks noGrp="1"/>
          </p:cNvSpPr>
          <p:nvPr>
            <p:ph type="body" idx="2"/>
          </p:nvPr>
        </p:nvSpPr>
        <p:spPr>
          <a:xfrm>
            <a:off x="4968800" y="1090550"/>
            <a:ext cx="3837000" cy="36951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Fabrication of Aluminum #20</a:t>
            </a:r>
          </a:p>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Fabrication of the fin alignment jig</a:t>
            </a:r>
          </a:p>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Design and fabrication of internal components (Avionics bay and Coupler)</a:t>
            </a:r>
          </a:p>
          <a:p>
            <a:pPr marL="88900" lvl="0" indent="0" algn="l" rtl="0">
              <a:spcBef>
                <a:spcPts val="0"/>
              </a:spcBef>
              <a:spcAft>
                <a:spcPts val="0"/>
              </a:spcAft>
              <a:buSzPts val="2200"/>
              <a:buNone/>
            </a:pPr>
            <a:endParaRPr lang="en-GB" sz="2200" dirty="0">
              <a:latin typeface="Times New Roman"/>
              <a:ea typeface="Times New Roman"/>
              <a:cs typeface="Times New Roman"/>
              <a:sym typeface="Times New Roman"/>
            </a:endParaRPr>
          </a:p>
          <a:p>
            <a:pPr marL="457200" lvl="0" indent="0" algn="l" rtl="0">
              <a:spcBef>
                <a:spcPts val="1600"/>
              </a:spcBef>
              <a:spcAft>
                <a:spcPts val="1600"/>
              </a:spcAft>
              <a:buNone/>
            </a:pPr>
            <a:endParaRPr sz="2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53425"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Fabrication of Aluminium Airframe</a:t>
            </a:r>
            <a:endParaRPr dirty="0"/>
          </a:p>
        </p:txBody>
      </p:sp>
      <p:sp>
        <p:nvSpPr>
          <p:cNvPr id="120" name="Google Shape;120;p27"/>
          <p:cNvSpPr txBox="1">
            <a:spLocks noGrp="1"/>
          </p:cNvSpPr>
          <p:nvPr>
            <p:ph type="subTitle" idx="1"/>
          </p:nvPr>
        </p:nvSpPr>
        <p:spPr>
          <a:xfrm>
            <a:off x="236200" y="732151"/>
            <a:ext cx="40452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a:t>
            </a:r>
            <a:endParaRPr/>
          </a:p>
        </p:txBody>
      </p:sp>
      <p:sp>
        <p:nvSpPr>
          <p:cNvPr id="4" name="Google Shape;125;p28">
            <a:extLst>
              <a:ext uri="{FF2B5EF4-FFF2-40B4-BE49-F238E27FC236}">
                <a16:creationId xmlns:a16="http://schemas.microsoft.com/office/drawing/2014/main" id="{74D2454A-D104-4B27-8F27-378DAD7F3504}"/>
              </a:ext>
            </a:extLst>
          </p:cNvPr>
          <p:cNvSpPr txBox="1">
            <a:spLocks/>
          </p:cNvSpPr>
          <p:nvPr/>
        </p:nvSpPr>
        <p:spPr>
          <a:xfrm>
            <a:off x="4745378" y="110836"/>
            <a:ext cx="4350132" cy="4100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L="914400" marR="0" lvl="1"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2pPr>
            <a:lvl3pPr marL="1371600" marR="0" lvl="2"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3pPr>
            <a:lvl4pPr marL="1828800" marR="0" lvl="3"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4pPr>
            <a:lvl5pPr marL="2286000" marR="0" lvl="4"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5pPr>
            <a:lvl6pPr marL="2743200" marR="0" lvl="5"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6pPr>
            <a:lvl7pPr marL="3200400" marR="0" lvl="6"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7pPr>
            <a:lvl8pPr marL="3657600" marR="0" lvl="7"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8pPr>
            <a:lvl9pPr marL="4114800" marR="0" lvl="8"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9pPr>
          </a:lstStyle>
          <a:p>
            <a:pPr marL="342900" algn="l">
              <a:buFont typeface="Arial" panose="020B0604020202020204" pitchFamily="34" charset="0"/>
              <a:buChar char="•"/>
            </a:pPr>
            <a:r>
              <a:rPr lang="en-US" sz="2200" dirty="0">
                <a:solidFill>
                  <a:schemeClr val="bg1"/>
                </a:solidFill>
                <a:latin typeface="Proxima Nova" panose="020B0604020202020204" charset="0"/>
                <a:ea typeface="Times New Roman"/>
                <a:cs typeface="Times New Roman"/>
                <a:sym typeface="Times New Roman"/>
              </a:rPr>
              <a:t>The top and bottom sections of the airframe were rolled. </a:t>
            </a:r>
          </a:p>
          <a:p>
            <a:pPr marL="0" indent="0" algn="l"/>
            <a:endParaRPr lang="en-US" sz="2200" dirty="0">
              <a:solidFill>
                <a:schemeClr val="bg1"/>
              </a:solidFill>
              <a:latin typeface="Proxima Nova" panose="020B0604020202020204" charset="0"/>
              <a:ea typeface="Times New Roman"/>
              <a:cs typeface="Times New Roman"/>
              <a:sym typeface="Times New Roman"/>
            </a:endParaRPr>
          </a:p>
          <a:p>
            <a:pPr marL="342900" algn="l">
              <a:buFont typeface="Arial" panose="020B0604020202020204" pitchFamily="34" charset="0"/>
              <a:buChar char="•"/>
            </a:pPr>
            <a:r>
              <a:rPr lang="en-US" sz="2200" dirty="0">
                <a:solidFill>
                  <a:schemeClr val="bg1"/>
                </a:solidFill>
                <a:latin typeface="Proxima Nova" panose="020B0604020202020204" charset="0"/>
                <a:ea typeface="Times New Roman"/>
                <a:cs typeface="Times New Roman"/>
                <a:sym typeface="Times New Roman"/>
              </a:rPr>
              <a:t>However, the aluminium airframe could not be completed due to lack of rivets and thus they are left  in their rolled state.</a:t>
            </a:r>
            <a:endParaRPr lang="en-US" sz="2200" baseline="30000" dirty="0">
              <a:solidFill>
                <a:schemeClr val="bg1"/>
              </a:solidFill>
              <a:latin typeface="Proxima Nova" panose="020B0604020202020204" charset="0"/>
              <a:ea typeface="Times New Roman"/>
              <a:cs typeface="Times New Roman"/>
              <a:sym typeface="Times New Roman"/>
            </a:endParaRPr>
          </a:p>
          <a:p>
            <a:pPr marL="0" indent="0" algn="l"/>
            <a:endParaRPr lang="en-US" sz="22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A40E3-56CB-4E14-A564-DB89F279D064}"/>
              </a:ext>
            </a:extLst>
          </p:cNvPr>
          <p:cNvSpPr txBox="1"/>
          <p:nvPr/>
        </p:nvSpPr>
        <p:spPr>
          <a:xfrm>
            <a:off x="3359728" y="134066"/>
            <a:ext cx="2237509" cy="400110"/>
          </a:xfrm>
          <a:prstGeom prst="rect">
            <a:avLst/>
          </a:prstGeom>
          <a:noFill/>
        </p:spPr>
        <p:txBody>
          <a:bodyPr wrap="square" rtlCol="0">
            <a:spAutoFit/>
          </a:bodyPr>
          <a:lstStyle/>
          <a:p>
            <a:pPr algn="ctr"/>
            <a:r>
              <a:rPr lang="en-US" sz="2000" dirty="0">
                <a:latin typeface="Proxima Nova" panose="020B0604020202020204" charset="0"/>
              </a:rPr>
              <a:t>PROCEDURE</a:t>
            </a:r>
            <a:endParaRPr lang="en-GB" dirty="0">
              <a:latin typeface="Proxima Nova" panose="020B0604020202020204" charset="0"/>
            </a:endParaRPr>
          </a:p>
        </p:txBody>
      </p:sp>
      <p:pic>
        <p:nvPicPr>
          <p:cNvPr id="4" name="Picture 3">
            <a:extLst>
              <a:ext uri="{FF2B5EF4-FFF2-40B4-BE49-F238E27FC236}">
                <a16:creationId xmlns:a16="http://schemas.microsoft.com/office/drawing/2014/main" id="{BD90E6B8-D7D2-4175-9E7C-FCB8FAB166F9}"/>
              </a:ext>
            </a:extLst>
          </p:cNvPr>
          <p:cNvPicPr>
            <a:picLocks noChangeAspect="1"/>
          </p:cNvPicPr>
          <p:nvPr/>
        </p:nvPicPr>
        <p:blipFill>
          <a:blip r:embed="rId2"/>
          <a:stretch>
            <a:fillRect/>
          </a:stretch>
        </p:blipFill>
        <p:spPr>
          <a:xfrm>
            <a:off x="29388" y="730340"/>
            <a:ext cx="3487374" cy="2615531"/>
          </a:xfrm>
          <a:prstGeom prst="rect">
            <a:avLst/>
          </a:prstGeom>
        </p:spPr>
      </p:pic>
      <p:pic>
        <p:nvPicPr>
          <p:cNvPr id="6" name="Picture 5">
            <a:extLst>
              <a:ext uri="{FF2B5EF4-FFF2-40B4-BE49-F238E27FC236}">
                <a16:creationId xmlns:a16="http://schemas.microsoft.com/office/drawing/2014/main" id="{CEF2E893-B0F0-4FD7-AAE9-921B63DC6C00}"/>
              </a:ext>
            </a:extLst>
          </p:cNvPr>
          <p:cNvPicPr>
            <a:picLocks noChangeAspect="1"/>
          </p:cNvPicPr>
          <p:nvPr/>
        </p:nvPicPr>
        <p:blipFill>
          <a:blip r:embed="rId3"/>
          <a:stretch>
            <a:fillRect/>
          </a:stretch>
        </p:blipFill>
        <p:spPr>
          <a:xfrm>
            <a:off x="3573163" y="730340"/>
            <a:ext cx="3159163" cy="2615531"/>
          </a:xfrm>
          <a:prstGeom prst="rect">
            <a:avLst/>
          </a:prstGeom>
        </p:spPr>
      </p:pic>
      <p:pic>
        <p:nvPicPr>
          <p:cNvPr id="8" name="Picture 7">
            <a:extLst>
              <a:ext uri="{FF2B5EF4-FFF2-40B4-BE49-F238E27FC236}">
                <a16:creationId xmlns:a16="http://schemas.microsoft.com/office/drawing/2014/main" id="{144E6995-0537-4D63-9891-6C6AC2C9E491}"/>
              </a:ext>
            </a:extLst>
          </p:cNvPr>
          <p:cNvPicPr>
            <a:picLocks noChangeAspect="1"/>
          </p:cNvPicPr>
          <p:nvPr/>
        </p:nvPicPr>
        <p:blipFill rotWithShape="1">
          <a:blip r:embed="rId4"/>
          <a:srcRect t="16432" b="7061"/>
          <a:stretch/>
        </p:blipFill>
        <p:spPr>
          <a:xfrm>
            <a:off x="6920345" y="534176"/>
            <a:ext cx="2194267" cy="2811695"/>
          </a:xfrm>
          <a:prstGeom prst="rect">
            <a:avLst/>
          </a:prstGeom>
        </p:spPr>
      </p:pic>
      <p:sp>
        <p:nvSpPr>
          <p:cNvPr id="10" name="TextBox 9">
            <a:extLst>
              <a:ext uri="{FF2B5EF4-FFF2-40B4-BE49-F238E27FC236}">
                <a16:creationId xmlns:a16="http://schemas.microsoft.com/office/drawing/2014/main" id="{24E94B66-15B7-46A8-88A4-8A5C4643E1DD}"/>
              </a:ext>
            </a:extLst>
          </p:cNvPr>
          <p:cNvSpPr txBox="1"/>
          <p:nvPr/>
        </p:nvSpPr>
        <p:spPr>
          <a:xfrm>
            <a:off x="4149438" y="3633703"/>
            <a:ext cx="1641764" cy="307777"/>
          </a:xfrm>
          <a:prstGeom prst="rect">
            <a:avLst/>
          </a:prstGeom>
          <a:noFill/>
        </p:spPr>
        <p:txBody>
          <a:bodyPr wrap="square" rtlCol="0">
            <a:spAutoFit/>
          </a:bodyPr>
          <a:lstStyle/>
          <a:p>
            <a:pPr algn="ctr"/>
            <a:r>
              <a:rPr lang="en-US" dirty="0"/>
              <a:t>Drilling</a:t>
            </a:r>
            <a:endParaRPr lang="en-GB" dirty="0"/>
          </a:p>
        </p:txBody>
      </p:sp>
      <p:sp>
        <p:nvSpPr>
          <p:cNvPr id="11" name="TextBox 10">
            <a:extLst>
              <a:ext uri="{FF2B5EF4-FFF2-40B4-BE49-F238E27FC236}">
                <a16:creationId xmlns:a16="http://schemas.microsoft.com/office/drawing/2014/main" id="{77AAC406-0663-4C92-A872-A82CACCA3C16}"/>
              </a:ext>
            </a:extLst>
          </p:cNvPr>
          <p:cNvSpPr txBox="1"/>
          <p:nvPr/>
        </p:nvSpPr>
        <p:spPr>
          <a:xfrm>
            <a:off x="651163" y="3525982"/>
            <a:ext cx="2168236" cy="523220"/>
          </a:xfrm>
          <a:prstGeom prst="rect">
            <a:avLst/>
          </a:prstGeom>
          <a:noFill/>
        </p:spPr>
        <p:txBody>
          <a:bodyPr wrap="square" rtlCol="0">
            <a:spAutoFit/>
          </a:bodyPr>
          <a:lstStyle/>
          <a:p>
            <a:pPr algn="ctr"/>
            <a:r>
              <a:rPr lang="en-US" dirty="0"/>
              <a:t>Marking out points to be drilled</a:t>
            </a:r>
            <a:endParaRPr lang="en-GB" dirty="0"/>
          </a:p>
        </p:txBody>
      </p:sp>
      <p:sp>
        <p:nvSpPr>
          <p:cNvPr id="12" name="TextBox 11">
            <a:extLst>
              <a:ext uri="{FF2B5EF4-FFF2-40B4-BE49-F238E27FC236}">
                <a16:creationId xmlns:a16="http://schemas.microsoft.com/office/drawing/2014/main" id="{E4B86072-36D6-4888-83BE-6E47E8A28F9D}"/>
              </a:ext>
            </a:extLst>
          </p:cNvPr>
          <p:cNvSpPr txBox="1"/>
          <p:nvPr/>
        </p:nvSpPr>
        <p:spPr>
          <a:xfrm>
            <a:off x="7043871" y="3633703"/>
            <a:ext cx="1641764" cy="307777"/>
          </a:xfrm>
          <a:prstGeom prst="rect">
            <a:avLst/>
          </a:prstGeom>
          <a:noFill/>
        </p:spPr>
        <p:txBody>
          <a:bodyPr wrap="square" rtlCol="0">
            <a:spAutoFit/>
          </a:bodyPr>
          <a:lstStyle/>
          <a:p>
            <a:pPr algn="ctr"/>
            <a:r>
              <a:rPr lang="en-US" dirty="0"/>
              <a:t>Rolling</a:t>
            </a:r>
            <a:endParaRPr lang="en-GB" dirty="0"/>
          </a:p>
        </p:txBody>
      </p:sp>
    </p:spTree>
    <p:extLst>
      <p:ext uri="{BB962C8B-B14F-4D97-AF65-F5344CB8AC3E}">
        <p14:creationId xmlns:p14="http://schemas.microsoft.com/office/powerpoint/2010/main" val="104956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28"/>
          <p:cNvSpPr txBox="1"/>
          <p:nvPr/>
        </p:nvSpPr>
        <p:spPr>
          <a:xfrm>
            <a:off x="219750" y="1294492"/>
            <a:ext cx="8704500" cy="2554515"/>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Arial" panose="020B0604020202020204" pitchFamily="34" charset="0"/>
              <a:buChar char="•"/>
            </a:pPr>
            <a:r>
              <a:rPr lang="en-US" sz="2200" dirty="0">
                <a:latin typeface="Proxima Nova" panose="020B0604020202020204" charset="0"/>
                <a:ea typeface="Times New Roman"/>
                <a:cs typeface="Times New Roman"/>
                <a:sym typeface="Times New Roman"/>
              </a:rPr>
              <a:t>Fabrication of the fiberglass airframe was halted due to the  depletion of epoxy which will be procured. </a:t>
            </a:r>
          </a:p>
          <a:p>
            <a:pPr lvl="0" algn="l" rtl="0">
              <a:spcBef>
                <a:spcPts val="0"/>
              </a:spcBef>
              <a:spcAft>
                <a:spcPts val="0"/>
              </a:spcAft>
            </a:pPr>
            <a:endParaRPr lang="en-US" sz="2200" dirty="0">
              <a:latin typeface="Proxima Nova" panose="020B0604020202020204" charset="0"/>
              <a:ea typeface="Times New Roman"/>
              <a:cs typeface="Times New Roman"/>
              <a:sym typeface="Times New Roman"/>
            </a:endParaRPr>
          </a:p>
          <a:p>
            <a:pPr marL="342900" lvl="0" indent="-342900" algn="l" rtl="0">
              <a:spcBef>
                <a:spcPts val="0"/>
              </a:spcBef>
              <a:spcAft>
                <a:spcPts val="0"/>
              </a:spcAft>
              <a:buFont typeface="Arial" panose="020B0604020202020204" pitchFamily="34" charset="0"/>
              <a:buChar char="•"/>
            </a:pPr>
            <a:r>
              <a:rPr lang="en-US" sz="2200" dirty="0">
                <a:latin typeface="Proxima Nova" panose="020B0604020202020204" charset="0"/>
                <a:ea typeface="Times New Roman"/>
                <a:cs typeface="Times New Roman"/>
                <a:sym typeface="Times New Roman"/>
              </a:rPr>
              <a:t>Once procured, the tail fins of the fiberglass airframe together with other body tubes shall be fabricated.</a:t>
            </a:r>
          </a:p>
          <a:p>
            <a:pPr marL="342900" lvl="0" indent="-342900" algn="l" rtl="0">
              <a:spcBef>
                <a:spcPts val="0"/>
              </a:spcBef>
              <a:spcAft>
                <a:spcPts val="0"/>
              </a:spcAft>
              <a:buFont typeface="Arial" panose="020B0604020202020204" pitchFamily="34" charset="0"/>
              <a:buChar char="•"/>
            </a:pPr>
            <a:endParaRPr sz="2200" dirty="0">
              <a:latin typeface="Proxima Nova" panose="020B0604020202020204" charset="0"/>
              <a:ea typeface="Times New Roman"/>
              <a:cs typeface="Times New Roman"/>
              <a:sym typeface="Times New Roman"/>
            </a:endParaRPr>
          </a:p>
          <a:p>
            <a:pPr marL="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D34E76B2-6736-4204-9DA2-C858B4AD1245}"/>
              </a:ext>
            </a:extLst>
          </p:cNvPr>
          <p:cNvSpPr txBox="1"/>
          <p:nvPr/>
        </p:nvSpPr>
        <p:spPr>
          <a:xfrm>
            <a:off x="2521527" y="410941"/>
            <a:ext cx="3664527" cy="461665"/>
          </a:xfrm>
          <a:prstGeom prst="rect">
            <a:avLst/>
          </a:prstGeom>
          <a:noFill/>
        </p:spPr>
        <p:txBody>
          <a:bodyPr wrap="square" rtlCol="0">
            <a:spAutoFit/>
          </a:bodyPr>
          <a:lstStyle/>
          <a:p>
            <a:pPr algn="ctr"/>
            <a:r>
              <a:rPr lang="en-US" sz="2400" b="1" dirty="0">
                <a:latin typeface="Proxima Nova" panose="020B0604020202020204" charset="0"/>
              </a:rPr>
              <a:t>Challenges encountered</a:t>
            </a:r>
            <a:endParaRPr lang="en-GB" sz="2400" b="1" dirty="0">
              <a:latin typeface="Proxima Nova"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53423"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Fabrication of the fin alignment jig</a:t>
            </a:r>
            <a:endParaRPr dirty="0"/>
          </a:p>
        </p:txBody>
      </p:sp>
      <p:sp>
        <p:nvSpPr>
          <p:cNvPr id="4" name="Google Shape;125;p28">
            <a:extLst>
              <a:ext uri="{FF2B5EF4-FFF2-40B4-BE49-F238E27FC236}">
                <a16:creationId xmlns:a16="http://schemas.microsoft.com/office/drawing/2014/main" id="{74D2454A-D104-4B27-8F27-378DAD7F3504}"/>
              </a:ext>
            </a:extLst>
          </p:cNvPr>
          <p:cNvSpPr txBox="1">
            <a:spLocks/>
          </p:cNvSpPr>
          <p:nvPr/>
        </p:nvSpPr>
        <p:spPr>
          <a:xfrm>
            <a:off x="4745378" y="110836"/>
            <a:ext cx="4350132" cy="4100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L="914400" marR="0" lvl="1"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2pPr>
            <a:lvl3pPr marL="1371600" marR="0" lvl="2"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3pPr>
            <a:lvl4pPr marL="1828800" marR="0" lvl="3"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4pPr>
            <a:lvl5pPr marL="2286000" marR="0" lvl="4"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5pPr>
            <a:lvl6pPr marL="2743200" marR="0" lvl="5"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6pPr>
            <a:lvl7pPr marL="3200400" marR="0" lvl="6"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7pPr>
            <a:lvl8pPr marL="3657600" marR="0" lvl="7"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8pPr>
            <a:lvl9pPr marL="4114800" marR="0" lvl="8"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9pPr>
          </a:lstStyle>
          <a:p>
            <a:pPr marL="0" indent="0" algn="l"/>
            <a:endParaRPr lang="en-US" sz="22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821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C5DA9-83A1-4A92-8671-83EDDB5CA618}"/>
              </a:ext>
            </a:extLst>
          </p:cNvPr>
          <p:cNvPicPr>
            <a:picLocks noChangeAspect="1"/>
          </p:cNvPicPr>
          <p:nvPr/>
        </p:nvPicPr>
        <p:blipFill rotWithShape="1">
          <a:blip r:embed="rId2"/>
          <a:srcRect t="6439" b="14234"/>
          <a:stretch/>
        </p:blipFill>
        <p:spPr>
          <a:xfrm>
            <a:off x="108188" y="87376"/>
            <a:ext cx="3857625" cy="4080164"/>
          </a:xfrm>
          <a:prstGeom prst="rect">
            <a:avLst/>
          </a:prstGeom>
        </p:spPr>
      </p:pic>
      <p:pic>
        <p:nvPicPr>
          <p:cNvPr id="5" name="Picture 4">
            <a:extLst>
              <a:ext uri="{FF2B5EF4-FFF2-40B4-BE49-F238E27FC236}">
                <a16:creationId xmlns:a16="http://schemas.microsoft.com/office/drawing/2014/main" id="{956D0C10-B5F9-4FBE-B345-CF14804BDB0B}"/>
              </a:ext>
            </a:extLst>
          </p:cNvPr>
          <p:cNvPicPr>
            <a:picLocks noChangeAspect="1"/>
          </p:cNvPicPr>
          <p:nvPr/>
        </p:nvPicPr>
        <p:blipFill>
          <a:blip r:embed="rId3"/>
          <a:stretch>
            <a:fillRect/>
          </a:stretch>
        </p:blipFill>
        <p:spPr>
          <a:xfrm>
            <a:off x="4341755" y="87377"/>
            <a:ext cx="3060122" cy="4080163"/>
          </a:xfrm>
          <a:prstGeom prst="rect">
            <a:avLst/>
          </a:prstGeom>
        </p:spPr>
      </p:pic>
      <p:sp>
        <p:nvSpPr>
          <p:cNvPr id="4" name="TextBox 3">
            <a:extLst>
              <a:ext uri="{FF2B5EF4-FFF2-40B4-BE49-F238E27FC236}">
                <a16:creationId xmlns:a16="http://schemas.microsoft.com/office/drawing/2014/main" id="{97B42241-C365-441E-B8E7-02162702B970}"/>
              </a:ext>
            </a:extLst>
          </p:cNvPr>
          <p:cNvSpPr txBox="1"/>
          <p:nvPr/>
        </p:nvSpPr>
        <p:spPr>
          <a:xfrm>
            <a:off x="818040" y="4295706"/>
            <a:ext cx="6295545" cy="523220"/>
          </a:xfrm>
          <a:prstGeom prst="rect">
            <a:avLst/>
          </a:prstGeom>
          <a:noFill/>
        </p:spPr>
        <p:txBody>
          <a:bodyPr wrap="square" rtlCol="0">
            <a:spAutoFit/>
          </a:bodyPr>
          <a:lstStyle/>
          <a:p>
            <a:r>
              <a:rPr lang="en-US" dirty="0">
                <a:latin typeface="Proxima Nova" panose="020B0604020202020204" charset="0"/>
              </a:rPr>
              <a:t>The outline of all the fin alignments jig have been marked out and will be machined by tomorrow. </a:t>
            </a:r>
            <a:endParaRPr lang="en-GB" dirty="0">
              <a:latin typeface="Proxima Nova" panose="020B0604020202020204" charset="0"/>
            </a:endParaRPr>
          </a:p>
        </p:txBody>
      </p:sp>
    </p:spTree>
    <p:extLst>
      <p:ext uri="{BB962C8B-B14F-4D97-AF65-F5344CB8AC3E}">
        <p14:creationId xmlns:p14="http://schemas.microsoft.com/office/powerpoint/2010/main" val="342384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53423"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Redesign of the internal components</a:t>
            </a:r>
            <a:endParaRPr dirty="0"/>
          </a:p>
        </p:txBody>
      </p:sp>
      <p:sp>
        <p:nvSpPr>
          <p:cNvPr id="4" name="Google Shape;125;p28">
            <a:extLst>
              <a:ext uri="{FF2B5EF4-FFF2-40B4-BE49-F238E27FC236}">
                <a16:creationId xmlns:a16="http://schemas.microsoft.com/office/drawing/2014/main" id="{74D2454A-D104-4B27-8F27-378DAD7F3504}"/>
              </a:ext>
            </a:extLst>
          </p:cNvPr>
          <p:cNvSpPr txBox="1">
            <a:spLocks/>
          </p:cNvSpPr>
          <p:nvPr/>
        </p:nvSpPr>
        <p:spPr>
          <a:xfrm>
            <a:off x="4745378" y="110836"/>
            <a:ext cx="4350132" cy="4100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L="914400" marR="0" lvl="1"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2pPr>
            <a:lvl3pPr marL="1371600" marR="0" lvl="2"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3pPr>
            <a:lvl4pPr marL="1828800" marR="0" lvl="3"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4pPr>
            <a:lvl5pPr marL="2286000" marR="0" lvl="4"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5pPr>
            <a:lvl6pPr marL="2743200" marR="0" lvl="5"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6pPr>
            <a:lvl7pPr marL="3200400" marR="0" lvl="6"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7pPr>
            <a:lvl8pPr marL="3657600" marR="0" lvl="7"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8pPr>
            <a:lvl9pPr marL="4114800" marR="0" lvl="8" indent="-31750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9pPr>
          </a:lstStyle>
          <a:p>
            <a:pPr marL="0" indent="0" algn="l"/>
            <a:endParaRPr lang="en-US" sz="22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3620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5347F-6E33-4F0F-B9B9-F8D0EADFA6A9}"/>
              </a:ext>
            </a:extLst>
          </p:cNvPr>
          <p:cNvSpPr txBox="1"/>
          <p:nvPr/>
        </p:nvSpPr>
        <p:spPr>
          <a:xfrm>
            <a:off x="3295787" y="171038"/>
            <a:ext cx="2374808" cy="400110"/>
          </a:xfrm>
          <a:prstGeom prst="rect">
            <a:avLst/>
          </a:prstGeom>
          <a:noFill/>
        </p:spPr>
        <p:txBody>
          <a:bodyPr wrap="square" rtlCol="0">
            <a:spAutoFit/>
          </a:bodyPr>
          <a:lstStyle/>
          <a:p>
            <a:pPr algn="ctr"/>
            <a:r>
              <a:rPr lang="en-US" sz="2000" b="1" dirty="0"/>
              <a:t> Coupler</a:t>
            </a:r>
            <a:endParaRPr lang="en-GB" sz="2000" b="1" dirty="0"/>
          </a:p>
        </p:txBody>
      </p:sp>
      <p:pic>
        <p:nvPicPr>
          <p:cNvPr id="4" name="Picture 3">
            <a:extLst>
              <a:ext uri="{FF2B5EF4-FFF2-40B4-BE49-F238E27FC236}">
                <a16:creationId xmlns:a16="http://schemas.microsoft.com/office/drawing/2014/main" id="{6E26F259-D697-46B2-824B-583BE6E3C11C}"/>
              </a:ext>
            </a:extLst>
          </p:cNvPr>
          <p:cNvPicPr>
            <a:picLocks noChangeAspect="1"/>
          </p:cNvPicPr>
          <p:nvPr/>
        </p:nvPicPr>
        <p:blipFill rotWithShape="1">
          <a:blip r:embed="rId2"/>
          <a:srcRect t="39436" b="40078"/>
          <a:stretch/>
        </p:blipFill>
        <p:spPr>
          <a:xfrm>
            <a:off x="190774" y="894847"/>
            <a:ext cx="8953226" cy="998381"/>
          </a:xfrm>
          <a:prstGeom prst="rect">
            <a:avLst/>
          </a:prstGeom>
        </p:spPr>
      </p:pic>
      <p:sp>
        <p:nvSpPr>
          <p:cNvPr id="5" name="Flowchart: Connector 4">
            <a:extLst>
              <a:ext uri="{FF2B5EF4-FFF2-40B4-BE49-F238E27FC236}">
                <a16:creationId xmlns:a16="http://schemas.microsoft.com/office/drawing/2014/main" id="{C74FF01D-75AD-470E-A67B-52305DB012FC}"/>
              </a:ext>
            </a:extLst>
          </p:cNvPr>
          <p:cNvSpPr/>
          <p:nvPr/>
        </p:nvSpPr>
        <p:spPr>
          <a:xfrm>
            <a:off x="5387724" y="1026233"/>
            <a:ext cx="743361" cy="782833"/>
          </a:xfrm>
          <a:prstGeom prst="flowChartConnector">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sp>
        <p:nvSpPr>
          <p:cNvPr id="3" name="TextBox 2">
            <a:extLst>
              <a:ext uri="{FF2B5EF4-FFF2-40B4-BE49-F238E27FC236}">
                <a16:creationId xmlns:a16="http://schemas.microsoft.com/office/drawing/2014/main" id="{5BEDF546-3021-4447-BE7F-A7FF034CED26}"/>
              </a:ext>
            </a:extLst>
          </p:cNvPr>
          <p:cNvSpPr txBox="1"/>
          <p:nvPr/>
        </p:nvSpPr>
        <p:spPr>
          <a:xfrm>
            <a:off x="598635" y="2216927"/>
            <a:ext cx="7223103" cy="1600438"/>
          </a:xfrm>
          <a:prstGeom prst="rect">
            <a:avLst/>
          </a:prstGeom>
          <a:noFill/>
        </p:spPr>
        <p:txBody>
          <a:bodyPr wrap="square" rtlCol="0">
            <a:spAutoFit/>
          </a:bodyPr>
          <a:lstStyle/>
          <a:p>
            <a:r>
              <a:rPr lang="en-US" dirty="0">
                <a:latin typeface="Proxima Nova" panose="020B0604020202020204" charset="0"/>
              </a:rPr>
              <a:t>The coupler connecting the avionics body tube and the motor tube has been fabricated with PLA. This component will support the avionics bay at the base and where fasteners from the body tube will be placed</a:t>
            </a:r>
          </a:p>
          <a:p>
            <a:endParaRPr lang="en-US" dirty="0">
              <a:latin typeface="Proxima Nova" panose="020B0604020202020204" charset="0"/>
            </a:endParaRPr>
          </a:p>
          <a:p>
            <a:r>
              <a:rPr lang="en-US" dirty="0">
                <a:latin typeface="Proxima Nova" panose="020B0604020202020204" charset="0"/>
              </a:rPr>
              <a:t>Weight = 237g</a:t>
            </a:r>
          </a:p>
          <a:p>
            <a:r>
              <a:rPr lang="en-US" dirty="0">
                <a:latin typeface="Proxima Nova" panose="020B0604020202020204" charset="0"/>
              </a:rPr>
              <a:t>Total length = 90mm</a:t>
            </a:r>
          </a:p>
          <a:p>
            <a:r>
              <a:rPr lang="en-US" dirty="0">
                <a:latin typeface="Proxima Nova" panose="020B0604020202020204" charset="0"/>
              </a:rPr>
              <a:t>Thickness = 75mm</a:t>
            </a:r>
            <a:endParaRPr lang="en-GB" dirty="0">
              <a:latin typeface="Proxima Nova" panose="020B0604020202020204" charset="0"/>
            </a:endParaRPr>
          </a:p>
        </p:txBody>
      </p:sp>
    </p:spTree>
    <p:extLst>
      <p:ext uri="{BB962C8B-B14F-4D97-AF65-F5344CB8AC3E}">
        <p14:creationId xmlns:p14="http://schemas.microsoft.com/office/powerpoint/2010/main" val="35344086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223</Words>
  <Application>Microsoft Office PowerPoint</Application>
  <PresentationFormat>On-screen Show (16:9)</PresentationFormat>
  <Paragraphs>35</Paragraphs>
  <Slides>11</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Proxima Nova</vt:lpstr>
      <vt:lpstr>Arial</vt:lpstr>
      <vt:lpstr>Times New Roman</vt:lpstr>
      <vt:lpstr>Simple Light</vt:lpstr>
      <vt:lpstr>Spearmint</vt:lpstr>
      <vt:lpstr>Airframe Progress Report</vt:lpstr>
      <vt:lpstr>OVERVIEW</vt:lpstr>
      <vt:lpstr>Fabrication of Aluminium Airframe</vt:lpstr>
      <vt:lpstr>PowerPoint Presentation</vt:lpstr>
      <vt:lpstr>PowerPoint Presentation</vt:lpstr>
      <vt:lpstr>Fabrication of the fin alignment jig</vt:lpstr>
      <vt:lpstr>PowerPoint Presentation</vt:lpstr>
      <vt:lpstr>Redesign of the internal components</vt:lpstr>
      <vt:lpstr>PowerPoint Presentation</vt:lpstr>
      <vt:lpstr>NEXT WEEK’S OBJECTIVES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Airframe Progress Report</dc:title>
  <dc:creator>Francis</dc:creator>
  <cp:lastModifiedBy>silvia muthoni</cp:lastModifiedBy>
  <cp:revision>9</cp:revision>
  <dcterms:modified xsi:type="dcterms:W3CDTF">2023-03-22T11:04:35Z</dcterms:modified>
</cp:coreProperties>
</file>