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31efbe08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31efbe08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31efbe08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31efbe08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31efbe08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31efbe08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31efbe0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31efbe0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31efbe0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31efbe0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31efbe08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31efbe08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31efbe08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31efbe08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31efbe08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31efbe08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31f7cdda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31f7cdda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31efbe08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31efbe08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31f7cdda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31f7cdda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AIRFRAME TEAM PROGRESS REPORT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O5/12/2023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LAUNCH PAD (progress)</a:t>
            </a:r>
            <a:endParaRPr sz="2320"/>
          </a:p>
        </p:txBody>
      </p:sp>
      <p:pic>
        <p:nvPicPr>
          <p:cNvPr id="114" name="Google Shape;114;p22"/>
          <p:cNvPicPr preferRelativeResize="0"/>
          <p:nvPr/>
        </p:nvPicPr>
        <p:blipFill>
          <a:blip r:embed="rId3">
            <a:alphaModFix/>
          </a:blip>
          <a:stretch>
            <a:fillRect/>
          </a:stretch>
        </p:blipFill>
        <p:spPr>
          <a:xfrm>
            <a:off x="896275" y="1017725"/>
            <a:ext cx="3675725" cy="3584712"/>
          </a:xfrm>
          <a:prstGeom prst="rect">
            <a:avLst/>
          </a:prstGeom>
          <a:noFill/>
          <a:ln>
            <a:noFill/>
          </a:ln>
        </p:spPr>
      </p:pic>
      <p:sp>
        <p:nvSpPr>
          <p:cNvPr id="115" name="Google Shape;115;p22"/>
          <p:cNvSpPr txBox="1"/>
          <p:nvPr/>
        </p:nvSpPr>
        <p:spPr>
          <a:xfrm>
            <a:off x="5055250" y="1033750"/>
            <a:ext cx="3025500" cy="3911700"/>
          </a:xfrm>
          <a:prstGeom prst="rect">
            <a:avLst/>
          </a:prstGeom>
          <a:noFill/>
          <a:ln>
            <a:noFill/>
          </a:ln>
        </p:spPr>
        <p:txBody>
          <a:bodyPr anchorCtr="0" anchor="t" bIns="91425" lIns="91425" spcFirstLastPara="1" rIns="91425" wrap="square" tIns="91425">
            <a:spAutoFit/>
          </a:bodyPr>
          <a:lstStyle/>
          <a:p>
            <a:pPr indent="0" lvl="0" marL="12700" marR="5080" rtl="0" algn="l">
              <a:lnSpc>
                <a:spcPct val="114999"/>
              </a:lnSpc>
              <a:spcBef>
                <a:spcPts val="0"/>
              </a:spcBef>
              <a:spcAft>
                <a:spcPts val="0"/>
              </a:spcAft>
              <a:buClr>
                <a:schemeClr val="dk1"/>
              </a:buClr>
              <a:buFont typeface="Arial"/>
              <a:buNone/>
            </a:pPr>
            <a:r>
              <a:rPr b="1" lang="en" sz="1800" u="sng">
                <a:solidFill>
                  <a:schemeClr val="lt1"/>
                </a:solidFill>
                <a:highlight>
                  <a:schemeClr val="dk1"/>
                </a:highlight>
                <a:latin typeface="Times New Roman"/>
                <a:ea typeface="Times New Roman"/>
                <a:cs typeface="Times New Roman"/>
                <a:sym typeface="Times New Roman"/>
              </a:rPr>
              <a:t>FABRICATION PROCESS </a:t>
            </a:r>
            <a:endParaRPr b="1" sz="1800" u="sng">
              <a:solidFill>
                <a:schemeClr val="lt1"/>
              </a:solidFill>
              <a:highlight>
                <a:schemeClr val="dk1"/>
              </a:highlight>
              <a:latin typeface="Times New Roman"/>
              <a:ea typeface="Times New Roman"/>
              <a:cs typeface="Times New Roman"/>
              <a:sym typeface="Times New Roman"/>
            </a:endParaRPr>
          </a:p>
          <a:p>
            <a:pPr indent="-285750" lvl="0" marL="298450" marR="5080" rtl="0" algn="l">
              <a:lnSpc>
                <a:spcPct val="114999"/>
              </a:lnSpc>
              <a:spcBef>
                <a:spcPts val="100"/>
              </a:spcBef>
              <a:spcAft>
                <a:spcPts val="0"/>
              </a:spcAft>
              <a:buClr>
                <a:schemeClr val="lt1"/>
              </a:buClr>
              <a:buSzPts val="2200"/>
              <a:buChar char="•"/>
            </a:pPr>
            <a:r>
              <a:rPr lang="en" sz="1800">
                <a:solidFill>
                  <a:schemeClr val="lt1"/>
                </a:solidFill>
                <a:highlight>
                  <a:schemeClr val="dk1"/>
                </a:highlight>
                <a:latin typeface="Times New Roman"/>
                <a:ea typeface="Times New Roman"/>
                <a:cs typeface="Times New Roman"/>
                <a:sym typeface="Times New Roman"/>
              </a:rPr>
              <a:t>Acquired the necessary materials for the</a:t>
            </a:r>
            <a:r>
              <a:rPr lang="en" sz="1800">
                <a:solidFill>
                  <a:schemeClr val="lt1"/>
                </a:solidFill>
                <a:highlight>
                  <a:schemeClr val="dk1"/>
                </a:highlight>
                <a:latin typeface="Times New Roman"/>
                <a:ea typeface="Times New Roman"/>
                <a:cs typeface="Times New Roman"/>
                <a:sym typeface="Times New Roman"/>
              </a:rPr>
              <a:t> </a:t>
            </a:r>
            <a:r>
              <a:rPr lang="en" sz="1800">
                <a:solidFill>
                  <a:schemeClr val="lt1"/>
                </a:solidFill>
                <a:highlight>
                  <a:schemeClr val="dk1"/>
                </a:highlight>
                <a:latin typeface="Times New Roman"/>
                <a:ea typeface="Times New Roman"/>
                <a:cs typeface="Times New Roman"/>
                <a:sym typeface="Times New Roman"/>
              </a:rPr>
              <a:t>fabrication. </a:t>
            </a:r>
            <a:endParaRPr>
              <a:solidFill>
                <a:schemeClr val="dk1"/>
              </a:solidFill>
              <a:highlight>
                <a:schemeClr val="dk1"/>
              </a:highlight>
            </a:endParaRPr>
          </a:p>
          <a:p>
            <a:pPr indent="-285750" lvl="0" marL="298450" marR="5080" rtl="0" algn="l">
              <a:lnSpc>
                <a:spcPct val="114999"/>
              </a:lnSpc>
              <a:spcBef>
                <a:spcPts val="100"/>
              </a:spcBef>
              <a:spcAft>
                <a:spcPts val="0"/>
              </a:spcAft>
              <a:buClr>
                <a:schemeClr val="lt1"/>
              </a:buClr>
              <a:buSzPts val="2200"/>
              <a:buChar char="•"/>
            </a:pPr>
            <a:r>
              <a:rPr lang="en" sz="1800">
                <a:solidFill>
                  <a:schemeClr val="lt1"/>
                </a:solidFill>
                <a:highlight>
                  <a:schemeClr val="dk1"/>
                </a:highlight>
                <a:latin typeface="Times New Roman"/>
                <a:ea typeface="Times New Roman"/>
                <a:cs typeface="Times New Roman"/>
                <a:sym typeface="Times New Roman"/>
              </a:rPr>
              <a:t>The fabrication is 50% complete. </a:t>
            </a:r>
            <a:endParaRPr sz="1800">
              <a:solidFill>
                <a:schemeClr val="lt1"/>
              </a:solidFill>
              <a:highlight>
                <a:schemeClr val="dk1"/>
              </a:highlight>
              <a:latin typeface="Times New Roman"/>
              <a:ea typeface="Times New Roman"/>
              <a:cs typeface="Times New Roman"/>
              <a:sym typeface="Times New Roman"/>
            </a:endParaRPr>
          </a:p>
          <a:p>
            <a:pPr indent="0" lvl="0" marL="0" marR="5080" rtl="0" algn="l">
              <a:lnSpc>
                <a:spcPct val="114999"/>
              </a:lnSpc>
              <a:spcBef>
                <a:spcPts val="100"/>
              </a:spcBef>
              <a:spcAft>
                <a:spcPts val="0"/>
              </a:spcAft>
              <a:buNone/>
            </a:pPr>
            <a:r>
              <a:rPr lang="en" sz="1800" u="sng">
                <a:solidFill>
                  <a:schemeClr val="lt1"/>
                </a:solidFill>
                <a:highlight>
                  <a:schemeClr val="dk1"/>
                </a:highlight>
                <a:latin typeface="Times New Roman"/>
                <a:ea typeface="Times New Roman"/>
                <a:cs typeface="Times New Roman"/>
                <a:sym typeface="Times New Roman"/>
              </a:rPr>
              <a:t>CHALLENGES</a:t>
            </a:r>
            <a:endParaRPr sz="1800" u="sng">
              <a:solidFill>
                <a:schemeClr val="lt1"/>
              </a:solidFill>
              <a:highlight>
                <a:schemeClr val="dk1"/>
              </a:highlight>
              <a:latin typeface="Times New Roman"/>
              <a:ea typeface="Times New Roman"/>
              <a:cs typeface="Times New Roman"/>
              <a:sym typeface="Times New Roman"/>
            </a:endParaRPr>
          </a:p>
          <a:p>
            <a:pPr indent="-285750" lvl="0" marL="298450" marR="5080" rtl="0" algn="l">
              <a:lnSpc>
                <a:spcPct val="114999"/>
              </a:lnSpc>
              <a:spcBef>
                <a:spcPts val="100"/>
              </a:spcBef>
              <a:spcAft>
                <a:spcPts val="0"/>
              </a:spcAft>
              <a:buClr>
                <a:schemeClr val="lt1"/>
              </a:buClr>
              <a:buSzPts val="2200"/>
              <a:buChar char="•"/>
            </a:pPr>
            <a:r>
              <a:rPr lang="en" sz="1800">
                <a:solidFill>
                  <a:schemeClr val="lt1"/>
                </a:solidFill>
                <a:highlight>
                  <a:schemeClr val="dk1"/>
                </a:highlight>
                <a:latin typeface="Times New Roman"/>
                <a:ea typeface="Times New Roman"/>
                <a:cs typeface="Times New Roman"/>
                <a:sym typeface="Times New Roman"/>
              </a:rPr>
              <a:t>We could not access the metal workshop for 2 days reason being it was undergoing repainting</a:t>
            </a:r>
            <a:endParaRPr>
              <a:highlight>
                <a:schemeClr val="dk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NEXT WEEK’S OJECTIVES</a:t>
            </a:r>
            <a:endParaRPr/>
          </a:p>
        </p:txBody>
      </p:sp>
      <p:sp>
        <p:nvSpPr>
          <p:cNvPr id="121" name="Google Shape;121;p23"/>
          <p:cNvSpPr txBox="1"/>
          <p:nvPr>
            <p:ph idx="2" type="body"/>
          </p:nvPr>
        </p:nvSpPr>
        <p:spPr>
          <a:xfrm>
            <a:off x="4731300" y="605125"/>
            <a:ext cx="4045200" cy="38142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Rolling of 1mm aluminium Sheet</a:t>
            </a:r>
            <a:endParaRPr/>
          </a:p>
          <a:p>
            <a:pPr indent="-342900" lvl="0" marL="457200" rtl="0" algn="l">
              <a:spcBef>
                <a:spcPts val="0"/>
              </a:spcBef>
              <a:spcAft>
                <a:spcPts val="0"/>
              </a:spcAft>
              <a:buSzPts val="1800"/>
              <a:buChar char="●"/>
            </a:pPr>
            <a:r>
              <a:rPr lang="en"/>
              <a:t>Parachute Testing</a:t>
            </a:r>
            <a:endParaRPr/>
          </a:p>
          <a:p>
            <a:pPr indent="-342900" lvl="0" marL="457200" rtl="0" algn="l">
              <a:spcBef>
                <a:spcPts val="0"/>
              </a:spcBef>
              <a:spcAft>
                <a:spcPts val="0"/>
              </a:spcAft>
              <a:buSzPts val="1800"/>
              <a:buChar char="●"/>
            </a:pPr>
            <a:r>
              <a:rPr lang="en"/>
              <a:t>3D Printing of atleast 3 nose cones</a:t>
            </a:r>
            <a:endParaRPr/>
          </a:p>
          <a:p>
            <a:pPr indent="-342900" lvl="0" marL="457200" rtl="0" algn="l">
              <a:spcBef>
                <a:spcPts val="0"/>
              </a:spcBef>
              <a:spcAft>
                <a:spcPts val="0"/>
              </a:spcAft>
              <a:buSzPts val="1800"/>
              <a:buChar char="●"/>
            </a:pPr>
            <a:r>
              <a:rPr lang="en"/>
              <a:t>Assembly of Second Fibre Glass Tube</a:t>
            </a:r>
            <a:endParaRPr/>
          </a:p>
          <a:p>
            <a:pPr indent="-342900" lvl="0" marL="457200" rtl="0" algn="l">
              <a:spcBef>
                <a:spcPts val="0"/>
              </a:spcBef>
              <a:spcAft>
                <a:spcPts val="0"/>
              </a:spcAft>
              <a:buSzPts val="1800"/>
              <a:buChar char="●"/>
            </a:pPr>
            <a:r>
              <a:rPr lang="en"/>
              <a:t>Conclusion  of launch Pad Fabrication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1999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1593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OVERVIEW</a:t>
            </a:r>
            <a:endParaRPr b="1"/>
          </a:p>
        </p:txBody>
      </p:sp>
      <p:sp>
        <p:nvSpPr>
          <p:cNvPr id="61" name="Google Shape;61;p14"/>
          <p:cNvSpPr txBox="1"/>
          <p:nvPr>
            <p:ph idx="1" type="body"/>
          </p:nvPr>
        </p:nvSpPr>
        <p:spPr>
          <a:xfrm>
            <a:off x="110000" y="10177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Fabrication of fin alignment jig</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Fibre Glass Tube Assembly</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Parachute Fabrication</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Completion of launchpad fabrication</a:t>
            </a:r>
            <a:endParaRPr b="1">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 Alignment Jig</a:t>
            </a:r>
            <a:endParaRPr/>
          </a:p>
        </p:txBody>
      </p:sp>
      <p:sp>
        <p:nvSpPr>
          <p:cNvPr id="67" name="Google Shape;67;p15"/>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68" name="Google Shape;68;p15"/>
          <p:cNvSpPr txBox="1"/>
          <p:nvPr>
            <p:ph idx="1" type="subTitle"/>
          </p:nvPr>
        </p:nvSpPr>
        <p:spPr>
          <a:xfrm>
            <a:off x="3417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Fabrication</a:t>
            </a:r>
            <a:endParaRPr/>
          </a:p>
        </p:txBody>
      </p:sp>
      <p:pic>
        <p:nvPicPr>
          <p:cNvPr id="69" name="Google Shape;69;p15"/>
          <p:cNvPicPr preferRelativeResize="0"/>
          <p:nvPr/>
        </p:nvPicPr>
        <p:blipFill rotWithShape="1">
          <a:blip r:embed="rId3">
            <a:alphaModFix/>
          </a:blip>
          <a:srcRect b="21100" l="0" r="14559" t="7250"/>
          <a:stretch/>
        </p:blipFill>
        <p:spPr>
          <a:xfrm>
            <a:off x="4828325" y="724075"/>
            <a:ext cx="3948176" cy="3020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375150" y="302550"/>
            <a:ext cx="8698500" cy="1231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000"/>
              <a:t>FIN </a:t>
            </a:r>
            <a:r>
              <a:rPr b="1" lang="en" sz="2000"/>
              <a:t>JIG FABRICATION </a:t>
            </a:r>
            <a:r>
              <a:rPr lang="en" sz="2000"/>
              <a:t>Cont’d</a:t>
            </a:r>
            <a:endParaRPr sz="1900"/>
          </a:p>
          <a:p>
            <a:pPr indent="-349250" lvl="0" marL="457200" rtl="0" algn="l">
              <a:spcBef>
                <a:spcPts val="0"/>
              </a:spcBef>
              <a:spcAft>
                <a:spcPts val="0"/>
              </a:spcAft>
              <a:buClr>
                <a:schemeClr val="dk1"/>
              </a:buClr>
              <a:buSzPts val="1900"/>
              <a:buChar char="●"/>
            </a:pPr>
            <a:r>
              <a:rPr lang="en" sz="1900">
                <a:solidFill>
                  <a:schemeClr val="dk1"/>
                </a:solidFill>
              </a:rPr>
              <a:t>The metal angle plate provided was small (1.4m). Required (2.0m)</a:t>
            </a:r>
            <a:endParaRPr sz="1900"/>
          </a:p>
          <a:p>
            <a:pPr indent="-349250" lvl="0" marL="457200" rtl="0" algn="l">
              <a:spcBef>
                <a:spcPts val="0"/>
              </a:spcBef>
              <a:spcAft>
                <a:spcPts val="0"/>
              </a:spcAft>
              <a:buSzPts val="1900"/>
              <a:buChar char="●"/>
            </a:pPr>
            <a:r>
              <a:rPr lang="en" sz="1900"/>
              <a:t>Redesign the position of the stands </a:t>
            </a:r>
            <a:endParaRPr sz="2000"/>
          </a:p>
        </p:txBody>
      </p:sp>
      <p:pic>
        <p:nvPicPr>
          <p:cNvPr id="75" name="Google Shape;75;p16"/>
          <p:cNvPicPr preferRelativeResize="0"/>
          <p:nvPr/>
        </p:nvPicPr>
        <p:blipFill>
          <a:blip r:embed="rId3">
            <a:alphaModFix/>
          </a:blip>
          <a:stretch>
            <a:fillRect/>
          </a:stretch>
        </p:blipFill>
        <p:spPr>
          <a:xfrm>
            <a:off x="1047475" y="2035350"/>
            <a:ext cx="6280144" cy="29683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Aluminium Sheet</a:t>
            </a:r>
            <a:endParaRPr/>
          </a:p>
        </p:txBody>
      </p:sp>
      <p:sp>
        <p:nvSpPr>
          <p:cNvPr id="81" name="Google Shape;81;p17"/>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Stalled since the rivets are yet to be acquired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t>Fibreglass Tube</a:t>
            </a:r>
            <a:endParaRPr b="1" sz="2620"/>
          </a:p>
        </p:txBody>
      </p:sp>
      <p:sp>
        <p:nvSpPr>
          <p:cNvPr id="87" name="Google Shape;87;p18"/>
          <p:cNvSpPr txBox="1"/>
          <p:nvPr/>
        </p:nvSpPr>
        <p:spPr>
          <a:xfrm>
            <a:off x="390800" y="1008525"/>
            <a:ext cx="85206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Gloss Painting of Second Tube</a:t>
            </a:r>
            <a:endParaRPr sz="1700"/>
          </a:p>
          <a:p>
            <a:pPr indent="-336550" lvl="0" marL="457200" rtl="0" algn="l">
              <a:spcBef>
                <a:spcPts val="0"/>
              </a:spcBef>
              <a:spcAft>
                <a:spcPts val="0"/>
              </a:spcAft>
              <a:buSzPts val="1700"/>
              <a:buChar char="●"/>
            </a:pPr>
            <a:r>
              <a:rPr lang="en" sz="1700"/>
              <a:t>COMPLETE</a:t>
            </a:r>
            <a:endParaRPr sz="1700"/>
          </a:p>
          <a:p>
            <a:pPr indent="0" lvl="0" marL="0" rtl="0" algn="l">
              <a:spcBef>
                <a:spcPts val="0"/>
              </a:spcBef>
              <a:spcAft>
                <a:spcPts val="0"/>
              </a:spcAft>
              <a:buNone/>
            </a:pPr>
            <a:r>
              <a:rPr lang="en" sz="1700"/>
              <a:t>Drying Phase</a:t>
            </a:r>
            <a:endParaRPr sz="1700"/>
          </a:p>
        </p:txBody>
      </p:sp>
      <p:pic>
        <p:nvPicPr>
          <p:cNvPr id="88" name="Google Shape;88;p18"/>
          <p:cNvPicPr preferRelativeResize="0"/>
          <p:nvPr/>
        </p:nvPicPr>
        <p:blipFill>
          <a:blip r:embed="rId3">
            <a:alphaModFix/>
          </a:blip>
          <a:stretch>
            <a:fillRect/>
          </a:stretch>
        </p:blipFill>
        <p:spPr>
          <a:xfrm>
            <a:off x="4235825" y="445025"/>
            <a:ext cx="3068651" cy="445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Fibre Glass Tube Assembly  </a:t>
            </a:r>
            <a:endParaRPr/>
          </a:p>
        </p:txBody>
      </p:sp>
      <p:pic>
        <p:nvPicPr>
          <p:cNvPr id="94" name="Google Shape;94;p19"/>
          <p:cNvPicPr preferRelativeResize="0"/>
          <p:nvPr/>
        </p:nvPicPr>
        <p:blipFill>
          <a:blip r:embed="rId3">
            <a:alphaModFix/>
          </a:blip>
          <a:stretch>
            <a:fillRect/>
          </a:stretch>
        </p:blipFill>
        <p:spPr>
          <a:xfrm>
            <a:off x="908825" y="1017725"/>
            <a:ext cx="2268075" cy="3820974"/>
          </a:xfrm>
          <a:prstGeom prst="rect">
            <a:avLst/>
          </a:prstGeom>
          <a:noFill/>
          <a:ln>
            <a:noFill/>
          </a:ln>
        </p:spPr>
      </p:pic>
      <p:sp>
        <p:nvSpPr>
          <p:cNvPr id="95" name="Google Shape;95;p19"/>
          <p:cNvSpPr txBox="1"/>
          <p:nvPr/>
        </p:nvSpPr>
        <p:spPr>
          <a:xfrm>
            <a:off x="3744175" y="1109375"/>
            <a:ext cx="46770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t/>
            </a:r>
            <a:endParaRPr sz="1800">
              <a:solidFill>
                <a:schemeClr val="dk1"/>
              </a:solidFill>
              <a:latin typeface="Times New Roman"/>
              <a:ea typeface="Times New Roman"/>
              <a:cs typeface="Times New Roman"/>
              <a:sym typeface="Times New Roman"/>
            </a:endParaRPr>
          </a:p>
          <a:p>
            <a:pPr indent="-285750" lvl="0" marL="285750" rtl="0" algn="l">
              <a:spcBef>
                <a:spcPts val="0"/>
              </a:spcBef>
              <a:spcAft>
                <a:spcPts val="0"/>
              </a:spcAft>
              <a:buClr>
                <a:schemeClr val="dk1"/>
              </a:buClr>
              <a:buSzPts val="1800"/>
              <a:buFont typeface="Noto Sans Symbols"/>
              <a:buChar char="⮚"/>
            </a:pPr>
            <a:r>
              <a:rPr lang="en" sz="1800">
                <a:solidFill>
                  <a:schemeClr val="dk1"/>
                </a:solidFill>
                <a:latin typeface="Times New Roman"/>
                <a:ea typeface="Times New Roman"/>
                <a:cs typeface="Times New Roman"/>
                <a:sym typeface="Times New Roman"/>
              </a:rPr>
              <a:t>Coupled two fiberglass airframes.</a:t>
            </a:r>
            <a:endParaRPr>
              <a:solidFill>
                <a:schemeClr val="dk1"/>
              </a:solidFill>
            </a:endParaRPr>
          </a:p>
          <a:p>
            <a:pPr indent="-285750" lvl="0" marL="285750" rtl="0" algn="l">
              <a:spcBef>
                <a:spcPts val="0"/>
              </a:spcBef>
              <a:spcAft>
                <a:spcPts val="0"/>
              </a:spcAft>
              <a:buClr>
                <a:schemeClr val="dk1"/>
              </a:buClr>
              <a:buSzPts val="1800"/>
              <a:buFont typeface="Noto Sans Symbols"/>
              <a:buChar char="⮚"/>
            </a:pPr>
            <a:r>
              <a:rPr lang="en" sz="1800">
                <a:solidFill>
                  <a:schemeClr val="dk1"/>
                </a:solidFill>
                <a:latin typeface="Times New Roman"/>
                <a:ea typeface="Times New Roman"/>
                <a:cs typeface="Times New Roman"/>
                <a:sym typeface="Times New Roman"/>
              </a:rPr>
              <a:t>The objective was to have a complete frame. However, the nose cone has not been printed. Operator was not available and couldn’t proceed on our own. </a:t>
            </a:r>
            <a:endParaRPr>
              <a:solidFill>
                <a:schemeClr val="dk1"/>
              </a:solidFill>
            </a:endParaRPr>
          </a:p>
          <a:p>
            <a:pPr indent="-285750" lvl="0" marL="285750" rtl="0" algn="l">
              <a:spcBef>
                <a:spcPts val="0"/>
              </a:spcBef>
              <a:spcAft>
                <a:spcPts val="0"/>
              </a:spcAft>
              <a:buClr>
                <a:schemeClr val="dk1"/>
              </a:buClr>
              <a:buSzPts val="1800"/>
              <a:buFont typeface="Noto Sans Symbols"/>
              <a:buChar char="⮚"/>
            </a:pPr>
            <a:r>
              <a:rPr lang="en" sz="1800">
                <a:solidFill>
                  <a:schemeClr val="dk1"/>
                </a:solidFill>
                <a:latin typeface="Times New Roman"/>
                <a:ea typeface="Times New Roman"/>
                <a:cs typeface="Times New Roman"/>
                <a:sym typeface="Times New Roman"/>
              </a:rPr>
              <a:t>Fabrication of fin had to be postponed. The size of the required fin is dependant on overall size and weight, which at the moment couldn’t be established without factoring in avionics and propulsion payloads.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t>Parachute</a:t>
            </a:r>
            <a:endParaRPr b="1" sz="2620"/>
          </a:p>
        </p:txBody>
      </p:sp>
      <p:sp>
        <p:nvSpPr>
          <p:cNvPr id="101" name="Google Shape;101;p20"/>
          <p:cNvSpPr txBox="1"/>
          <p:nvPr/>
        </p:nvSpPr>
        <p:spPr>
          <a:xfrm>
            <a:off x="403400" y="920275"/>
            <a:ext cx="83079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Secured.</a:t>
            </a:r>
            <a:endParaRPr sz="1800"/>
          </a:p>
          <a:p>
            <a:pPr indent="0" lvl="0" marL="0" rtl="0" algn="l">
              <a:spcBef>
                <a:spcPts val="0"/>
              </a:spcBef>
              <a:spcAft>
                <a:spcPts val="0"/>
              </a:spcAft>
              <a:buNone/>
            </a:pPr>
            <a:r>
              <a:rPr b="1" lang="en" sz="1800" u="sng">
                <a:solidFill>
                  <a:schemeClr val="dk1"/>
                </a:solidFill>
                <a:latin typeface="Times New Roman"/>
                <a:ea typeface="Times New Roman"/>
                <a:cs typeface="Times New Roman"/>
                <a:sym typeface="Times New Roman"/>
              </a:rPr>
              <a:t>FABRICATION</a:t>
            </a:r>
            <a:endParaRPr>
              <a:solidFill>
                <a:schemeClr val="dk1"/>
              </a:solidFill>
            </a:endParaRPr>
          </a:p>
          <a:p>
            <a:pPr indent="-285750" lvl="0" marL="285750" rtl="0" algn="l">
              <a:spcBef>
                <a:spcPts val="0"/>
              </a:spcBef>
              <a:spcAft>
                <a:spcPts val="0"/>
              </a:spcAft>
              <a:buClr>
                <a:schemeClr val="dk1"/>
              </a:buClr>
              <a:buSzPts val="1800"/>
              <a:buChar char="•"/>
            </a:pPr>
            <a:r>
              <a:rPr lang="en" sz="1800">
                <a:solidFill>
                  <a:schemeClr val="dk1"/>
                </a:solidFill>
                <a:latin typeface="Times New Roman"/>
                <a:ea typeface="Times New Roman"/>
                <a:cs typeface="Times New Roman"/>
                <a:sym typeface="Times New Roman"/>
              </a:rPr>
              <a:t>Fabrication of parachutes is complete.</a:t>
            </a:r>
            <a:endParaRPr>
              <a:solidFill>
                <a:schemeClr val="dk1"/>
              </a:solidFill>
            </a:endParaRPr>
          </a:p>
          <a:p>
            <a:pPr indent="-285750" lvl="0" marL="285750" rtl="0" algn="l">
              <a:spcBef>
                <a:spcPts val="0"/>
              </a:spcBef>
              <a:spcAft>
                <a:spcPts val="0"/>
              </a:spcAft>
              <a:buClr>
                <a:schemeClr val="dk1"/>
              </a:buClr>
              <a:buSzPts val="1800"/>
              <a:buChar char="•"/>
            </a:pPr>
            <a:r>
              <a:rPr lang="en" sz="1800">
                <a:solidFill>
                  <a:schemeClr val="dk1"/>
                </a:solidFill>
                <a:latin typeface="Times New Roman"/>
                <a:ea typeface="Times New Roman"/>
                <a:cs typeface="Times New Roman"/>
                <a:sym typeface="Times New Roman"/>
              </a:rPr>
              <a:t>Need to test how effective they will be after successful deployment.</a:t>
            </a:r>
            <a:endParaRPr>
              <a:solidFill>
                <a:schemeClr val="dk1"/>
              </a:solidFill>
            </a:endParaRPr>
          </a:p>
          <a:p>
            <a:pPr indent="-285750" lvl="0" marL="285750" rtl="0" algn="l">
              <a:spcBef>
                <a:spcPts val="0"/>
              </a:spcBef>
              <a:spcAft>
                <a:spcPts val="0"/>
              </a:spcAft>
              <a:buClr>
                <a:schemeClr val="dk1"/>
              </a:buClr>
              <a:buSzPts val="1800"/>
              <a:buChar char="•"/>
            </a:pPr>
            <a:r>
              <a:rPr lang="en" sz="1800">
                <a:solidFill>
                  <a:schemeClr val="dk1"/>
                </a:solidFill>
                <a:latin typeface="Times New Roman"/>
                <a:ea typeface="Times New Roman"/>
                <a:cs typeface="Times New Roman"/>
                <a:sym typeface="Times New Roman"/>
              </a:rPr>
              <a:t>Intend to do a free-drop test, to measure the rate of descent wh</a:t>
            </a:r>
            <a:r>
              <a:rPr lang="en" sz="1800">
                <a:solidFill>
                  <a:schemeClr val="dk1"/>
                </a:solidFill>
                <a:latin typeface="Times New Roman"/>
                <a:ea typeface="Times New Roman"/>
                <a:cs typeface="Times New Roman"/>
                <a:sym typeface="Times New Roman"/>
              </a:rPr>
              <a:t>ich we </a:t>
            </a:r>
            <a:r>
              <a:rPr lang="en" sz="1800">
                <a:solidFill>
                  <a:schemeClr val="dk1"/>
                </a:solidFill>
                <a:latin typeface="Times New Roman"/>
                <a:ea typeface="Times New Roman"/>
                <a:cs typeface="Times New Roman"/>
                <a:sym typeface="Times New Roman"/>
              </a:rPr>
              <a:t>hypothesis to be between 3.5m/s and 4.5m/s.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800" u="sng">
                <a:solidFill>
                  <a:schemeClr val="dk1"/>
                </a:solidFill>
                <a:latin typeface="Times New Roman"/>
                <a:ea typeface="Times New Roman"/>
                <a:cs typeface="Times New Roman"/>
                <a:sym typeface="Times New Roman"/>
              </a:rPr>
              <a:t>CHALLENGES.</a:t>
            </a:r>
            <a:endParaRPr>
              <a:solidFill>
                <a:schemeClr val="dk1"/>
              </a:solidFill>
            </a:endParaRPr>
          </a:p>
          <a:p>
            <a:pPr indent="-285750" lvl="0" marL="285750" rtl="0" algn="l">
              <a:spcBef>
                <a:spcPts val="0"/>
              </a:spcBef>
              <a:spcAft>
                <a:spcPts val="0"/>
              </a:spcAft>
              <a:buClr>
                <a:schemeClr val="dk1"/>
              </a:buClr>
              <a:buSzPts val="1800"/>
              <a:buChar char="•"/>
            </a:pPr>
            <a:r>
              <a:rPr lang="en" sz="1800">
                <a:solidFill>
                  <a:schemeClr val="dk1"/>
                </a:solidFill>
                <a:latin typeface="Times New Roman"/>
                <a:ea typeface="Times New Roman"/>
                <a:cs typeface="Times New Roman"/>
                <a:sym typeface="Times New Roman"/>
              </a:rPr>
              <a:t>Getting a high point/ building where we can do the test. </a:t>
            </a:r>
            <a:endParaRPr>
              <a:solidFill>
                <a:schemeClr val="dk1"/>
              </a:solidFill>
            </a:endParaRPr>
          </a:p>
          <a:p>
            <a:pPr indent="-285750" lvl="0" marL="285750" rtl="0" algn="l">
              <a:spcBef>
                <a:spcPts val="0"/>
              </a:spcBef>
              <a:spcAft>
                <a:spcPts val="0"/>
              </a:spcAft>
              <a:buClr>
                <a:schemeClr val="dk1"/>
              </a:buClr>
              <a:buSzPts val="1800"/>
              <a:buChar char="•"/>
            </a:pPr>
            <a:r>
              <a:rPr lang="en" sz="1800">
                <a:solidFill>
                  <a:schemeClr val="dk1"/>
                </a:solidFill>
                <a:latin typeface="Times New Roman"/>
                <a:ea typeface="Times New Roman"/>
                <a:cs typeface="Times New Roman"/>
                <a:sym typeface="Times New Roman"/>
              </a:rPr>
              <a:t>Need a dropping point of 12m or greater.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Parachute </a:t>
            </a:r>
            <a:r>
              <a:rPr lang="en"/>
              <a:t>cont’d</a:t>
            </a:r>
            <a:endParaRPr/>
          </a:p>
        </p:txBody>
      </p:sp>
      <p:pic>
        <p:nvPicPr>
          <p:cNvPr id="107" name="Google Shape;107;p21"/>
          <p:cNvPicPr preferRelativeResize="0"/>
          <p:nvPr/>
        </p:nvPicPr>
        <p:blipFill>
          <a:blip r:embed="rId3">
            <a:alphaModFix/>
          </a:blip>
          <a:stretch>
            <a:fillRect/>
          </a:stretch>
        </p:blipFill>
        <p:spPr>
          <a:xfrm>
            <a:off x="152400" y="1170125"/>
            <a:ext cx="3137925" cy="3820974"/>
          </a:xfrm>
          <a:prstGeom prst="rect">
            <a:avLst/>
          </a:prstGeom>
          <a:noFill/>
          <a:ln>
            <a:noFill/>
          </a:ln>
        </p:spPr>
      </p:pic>
      <p:pic>
        <p:nvPicPr>
          <p:cNvPr id="108" name="Google Shape;108;p21"/>
          <p:cNvPicPr preferRelativeResize="0"/>
          <p:nvPr/>
        </p:nvPicPr>
        <p:blipFill>
          <a:blip r:embed="rId4">
            <a:alphaModFix/>
          </a:blip>
          <a:stretch>
            <a:fillRect/>
          </a:stretch>
        </p:blipFill>
        <p:spPr>
          <a:xfrm>
            <a:off x="4979622" y="1017725"/>
            <a:ext cx="2505451" cy="382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