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4a83054cd5_1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4a83054cd5_1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4a83054b4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4a83054b4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4a83054b4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4a83054b4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4a83054cd5_1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4a83054cd5_1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4a83054cd5_1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4a83054cd5_1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4a3a082f2f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4a3a082f2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4a3a082f2f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4a3a082f2f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4a83054cd5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4a83054cd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4a83054cd5_1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4a83054cd5_1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4a83054cd5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4a83054cd5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4a83054cd5_1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4a83054cd5_1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4a83054cd5_1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4a83054cd5_1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4a3a082f2f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4a3a082f2f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4a3a082f2f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4a3a082f2f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4a83054cd5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4a83054cd5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4a83054cd5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4a83054cd5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4a83054cd5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4a83054cd5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4a83054cd5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4a83054cd5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en.wikipedia.org/wiki/International_Standard_Atmosphere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jpg"/><Relationship Id="rId4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jpg"/><Relationship Id="rId4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Relationship Id="rId4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D966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946350" y="504125"/>
            <a:ext cx="75261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9900FF"/>
                </a:solidFill>
                <a:latin typeface="Verdana"/>
                <a:ea typeface="Verdana"/>
                <a:cs typeface="Verdana"/>
                <a:sym typeface="Verdana"/>
              </a:rPr>
              <a:t>AIRFRAME PROGRESS REPORT</a:t>
            </a:r>
            <a:endParaRPr b="1" sz="3000">
              <a:solidFill>
                <a:srgbClr val="9900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9900FF"/>
                </a:solidFill>
                <a:latin typeface="Verdana"/>
                <a:ea typeface="Verdana"/>
                <a:cs typeface="Verdana"/>
                <a:sym typeface="Verdana"/>
              </a:rPr>
              <a:t>WEEK 3</a:t>
            </a:r>
            <a:endParaRPr b="1" sz="3000">
              <a:solidFill>
                <a:srgbClr val="9900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295300" y="4097150"/>
            <a:ext cx="4828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 u="sng"/>
              <a:t>05-26-2023</a:t>
            </a:r>
            <a:endParaRPr b="1" sz="2000" u="sng"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5788" y="1802613"/>
            <a:ext cx="2407229" cy="210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/>
        </p:nvSpPr>
        <p:spPr>
          <a:xfrm>
            <a:off x="390825" y="365600"/>
            <a:ext cx="5874600" cy="36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00FF"/>
                </a:solidFill>
              </a:rPr>
              <a:t>Rocket </a:t>
            </a:r>
            <a:r>
              <a:rPr b="1" lang="en" sz="2700">
                <a:solidFill>
                  <a:srgbClr val="9900FF"/>
                </a:solidFill>
              </a:rPr>
              <a:t>Tests</a:t>
            </a:r>
            <a:endParaRPr b="1" sz="2700">
              <a:solidFill>
                <a:srgbClr val="9900FF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➔"/>
            </a:pPr>
            <a:r>
              <a:rPr lang="en" sz="2000">
                <a:solidFill>
                  <a:schemeClr val="dk1"/>
                </a:solidFill>
              </a:rPr>
              <a:t>Motor mount load testing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➔"/>
            </a:pPr>
            <a:r>
              <a:rPr lang="en" sz="2000">
                <a:solidFill>
                  <a:schemeClr val="dk1"/>
                </a:solidFill>
              </a:rPr>
              <a:t>Fin load tests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➔"/>
            </a:pPr>
            <a:r>
              <a:rPr lang="en" sz="2000">
                <a:solidFill>
                  <a:schemeClr val="dk1"/>
                </a:solidFill>
              </a:rPr>
              <a:t>Aerodynamic Testing</a:t>
            </a:r>
            <a:endParaRPr sz="20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chemeClr val="dk1"/>
                </a:solidFill>
              </a:rPr>
              <a:t>Stability tests</a:t>
            </a:r>
            <a:endParaRPr sz="2000" u="sng">
              <a:solidFill>
                <a:schemeClr val="dk1"/>
              </a:solidFill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</a:rPr>
              <a:t>A Wind tunnel test or Swing test</a:t>
            </a:r>
            <a:endParaRPr sz="19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 u="sng">
                <a:solidFill>
                  <a:schemeClr val="dk1"/>
                </a:solidFill>
              </a:rPr>
              <a:t>Drag Measurement </a:t>
            </a:r>
            <a:r>
              <a:rPr lang="en" sz="1900">
                <a:solidFill>
                  <a:schemeClr val="dk1"/>
                </a:solidFill>
              </a:rPr>
              <a:t>(Wind tunnel)</a:t>
            </a:r>
            <a:endParaRPr sz="19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➔"/>
            </a:pPr>
            <a:r>
              <a:rPr lang="en" sz="2000">
                <a:solidFill>
                  <a:schemeClr val="dk1"/>
                </a:solidFill>
              </a:rPr>
              <a:t>Parachute tests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28" name="Google Shape;12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/>
        </p:nvSpPr>
        <p:spPr>
          <a:xfrm>
            <a:off x="441250" y="2217750"/>
            <a:ext cx="8080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134" name="Google Shape;134;p23"/>
          <p:cNvSpPr txBox="1"/>
          <p:nvPr/>
        </p:nvSpPr>
        <p:spPr>
          <a:xfrm>
            <a:off x="441250" y="869875"/>
            <a:ext cx="81564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Thrust is the force which moves an aircraft through the air, generated by the propulsion system.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M</a:t>
            </a:r>
            <a:r>
              <a:rPr lang="en" sz="2000">
                <a:solidFill>
                  <a:schemeClr val="dk1"/>
                </a:solidFill>
              </a:rPr>
              <a:t>otor mount transfers the thrusting force to the rocket skin/structure.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Estimated Thrust Force for N3 Solid Motor 1200 N (120 kg).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Inadequate gluing of the motor mount can lead to a rocket failure.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35" name="Google Shape;135;p23"/>
          <p:cNvSpPr txBox="1"/>
          <p:nvPr/>
        </p:nvSpPr>
        <p:spPr>
          <a:xfrm>
            <a:off x="504275" y="315175"/>
            <a:ext cx="3378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9900FF"/>
                </a:solidFill>
              </a:rPr>
              <a:t>Motor Mount Testing</a:t>
            </a:r>
            <a:endParaRPr b="1" sz="2000">
              <a:solidFill>
                <a:srgbClr val="9900FF"/>
              </a:solidFill>
            </a:endParaRPr>
          </a:p>
        </p:txBody>
      </p:sp>
      <p:sp>
        <p:nvSpPr>
          <p:cNvPr id="136" name="Google Shape;136;p23"/>
          <p:cNvSpPr txBox="1"/>
          <p:nvPr/>
        </p:nvSpPr>
        <p:spPr>
          <a:xfrm>
            <a:off x="2080100" y="3996300"/>
            <a:ext cx="416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Load test value: 2  x  Maximum Thrust </a:t>
            </a:r>
            <a:endParaRPr b="1"/>
          </a:p>
        </p:txBody>
      </p:sp>
      <p:sp>
        <p:nvSpPr>
          <p:cNvPr id="137" name="Google Shape;13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3" name="Google Shape;143;p24"/>
          <p:cNvSpPr txBox="1"/>
          <p:nvPr/>
        </p:nvSpPr>
        <p:spPr>
          <a:xfrm>
            <a:off x="630325" y="453825"/>
            <a:ext cx="3000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9900FF"/>
                </a:solidFill>
              </a:rPr>
              <a:t>Fin Loading</a:t>
            </a:r>
            <a:endParaRPr b="1" sz="2200">
              <a:solidFill>
                <a:srgbClr val="9900FF"/>
              </a:solidFill>
            </a:endParaRPr>
          </a:p>
        </p:txBody>
      </p:sp>
      <p:pic>
        <p:nvPicPr>
          <p:cNvPr id="144" name="Google Shape;14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4400" y="618288"/>
            <a:ext cx="3842950" cy="373042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4"/>
          <p:cNvSpPr txBox="1"/>
          <p:nvPr/>
        </p:nvSpPr>
        <p:spPr>
          <a:xfrm>
            <a:off x="542100" y="977025"/>
            <a:ext cx="44124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Verdana"/>
              <a:buChar char="●"/>
            </a:pPr>
            <a:r>
              <a:rPr lang="en" sz="1600">
                <a:latin typeface="Verdana"/>
                <a:ea typeface="Verdana"/>
                <a:cs typeface="Verdana"/>
                <a:sym typeface="Verdana"/>
              </a:rPr>
              <a:t>Fins generate lift and this lift puts a bending load on the fin mounting.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The fins could break off, causing instability due to this load.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1" name="Google Shape;151;p25"/>
          <p:cNvSpPr txBox="1"/>
          <p:nvPr/>
        </p:nvSpPr>
        <p:spPr>
          <a:xfrm>
            <a:off x="315175" y="378200"/>
            <a:ext cx="8269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T</a:t>
            </a:r>
            <a:r>
              <a:rPr lang="en" sz="1700">
                <a:solidFill>
                  <a:schemeClr val="dk1"/>
                </a:solidFill>
              </a:rPr>
              <a:t>he test weight needs to be 2x  the expected maximum aerodynamic bending load. </a:t>
            </a:r>
            <a:endParaRPr sz="1700"/>
          </a:p>
        </p:txBody>
      </p:sp>
      <p:pic>
        <p:nvPicPr>
          <p:cNvPr id="152" name="Google Shape;152;p25"/>
          <p:cNvPicPr preferRelativeResize="0"/>
          <p:nvPr/>
        </p:nvPicPr>
        <p:blipFill rotWithShape="1">
          <a:blip r:embed="rId3">
            <a:alphaModFix/>
          </a:blip>
          <a:srcRect b="28866" l="37594" r="34153" t="26852"/>
          <a:stretch/>
        </p:blipFill>
        <p:spPr>
          <a:xfrm>
            <a:off x="1802750" y="1143875"/>
            <a:ext cx="3050800" cy="26885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3" name="Google Shape;153;p25"/>
          <p:cNvCxnSpPr/>
          <p:nvPr/>
        </p:nvCxnSpPr>
        <p:spPr>
          <a:xfrm flipH="1" rot="10800000">
            <a:off x="4210600" y="3340875"/>
            <a:ext cx="2193600" cy="2268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4" name="Google Shape;154;p25"/>
          <p:cNvSpPr txBox="1"/>
          <p:nvPr/>
        </p:nvSpPr>
        <p:spPr>
          <a:xfrm>
            <a:off x="6429375" y="3214700"/>
            <a:ext cx="173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Applied Test Load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/>
          <p:nvPr/>
        </p:nvSpPr>
        <p:spPr>
          <a:xfrm>
            <a:off x="479050" y="340375"/>
            <a:ext cx="57234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9900FF"/>
                </a:solidFill>
              </a:rPr>
              <a:t>Parachute Testing</a:t>
            </a:r>
            <a:endParaRPr b="1">
              <a:solidFill>
                <a:srgbClr val="9900FF"/>
              </a:solidFill>
            </a:endParaRPr>
          </a:p>
        </p:txBody>
      </p:sp>
      <p:sp>
        <p:nvSpPr>
          <p:cNvPr id="160" name="Google Shape;160;p26"/>
          <p:cNvSpPr txBox="1"/>
          <p:nvPr/>
        </p:nvSpPr>
        <p:spPr>
          <a:xfrm>
            <a:off x="416025" y="1017475"/>
            <a:ext cx="8307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E</a:t>
            </a:r>
            <a:r>
              <a:rPr lang="en" sz="2000">
                <a:solidFill>
                  <a:schemeClr val="dk1"/>
                </a:solidFill>
              </a:rPr>
              <a:t>lastic cord adequate to dissipate the opening loads?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61" name="Google Shape;161;p26"/>
          <p:cNvSpPr txBox="1"/>
          <p:nvPr/>
        </p:nvSpPr>
        <p:spPr>
          <a:xfrm>
            <a:off x="479050" y="1991850"/>
            <a:ext cx="51687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</a:rPr>
              <a:t>Parachute Drift Distance</a:t>
            </a:r>
            <a:endParaRPr b="1"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 		=  Descent time x  wind speed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162" name="Google Shape;162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/>
        </p:nvSpPr>
        <p:spPr>
          <a:xfrm>
            <a:off x="3114925" y="4590900"/>
            <a:ext cx="1878300" cy="4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TESTING SIGHT</a:t>
            </a:r>
            <a:endParaRPr b="1"/>
          </a:p>
        </p:txBody>
      </p:sp>
      <p:pic>
        <p:nvPicPr>
          <p:cNvPr id="168" name="Google Shape;16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3225" y="152400"/>
            <a:ext cx="3629027" cy="4838702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69" name="Google Shape;169;p27"/>
          <p:cNvSpPr txBox="1"/>
          <p:nvPr/>
        </p:nvSpPr>
        <p:spPr>
          <a:xfrm>
            <a:off x="202525" y="352975"/>
            <a:ext cx="4488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9900FF"/>
                </a:solidFill>
              </a:rPr>
              <a:t>Parachute Drop Test </a:t>
            </a:r>
            <a:endParaRPr b="1" sz="400">
              <a:solidFill>
                <a:srgbClr val="9900FF"/>
              </a:solidFill>
            </a:endParaRPr>
          </a:p>
        </p:txBody>
      </p:sp>
      <p:sp>
        <p:nvSpPr>
          <p:cNvPr id="170" name="Google Shape;170;p27"/>
          <p:cNvSpPr/>
          <p:nvPr/>
        </p:nvSpPr>
        <p:spPr>
          <a:xfrm>
            <a:off x="5156100" y="152400"/>
            <a:ext cx="1222800" cy="5661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1" name="Google Shape;171;p27"/>
          <p:cNvCxnSpPr>
            <a:endCxn id="170" idx="3"/>
          </p:cNvCxnSpPr>
          <p:nvPr/>
        </p:nvCxnSpPr>
        <p:spPr>
          <a:xfrm flipH="1" rot="10800000">
            <a:off x="4185275" y="635597"/>
            <a:ext cx="1149900" cy="663000"/>
          </a:xfrm>
          <a:prstGeom prst="straightConnector1">
            <a:avLst/>
          </a:prstGeom>
          <a:noFill/>
          <a:ln cap="flat" cmpd="sng" w="28575">
            <a:solidFill>
              <a:srgbClr val="3366CC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2" name="Google Shape;172;p27"/>
          <p:cNvSpPr txBox="1"/>
          <p:nvPr/>
        </p:nvSpPr>
        <p:spPr>
          <a:xfrm>
            <a:off x="3114925" y="1134600"/>
            <a:ext cx="157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Launch </a:t>
            </a:r>
            <a:r>
              <a:rPr b="1" lang="en"/>
              <a:t>Point</a:t>
            </a:r>
            <a:endParaRPr b="1"/>
          </a:p>
        </p:txBody>
      </p:sp>
      <p:cxnSp>
        <p:nvCxnSpPr>
          <p:cNvPr id="173" name="Google Shape;173;p27"/>
          <p:cNvCxnSpPr>
            <a:endCxn id="174" idx="2"/>
          </p:cNvCxnSpPr>
          <p:nvPr/>
        </p:nvCxnSpPr>
        <p:spPr>
          <a:xfrm>
            <a:off x="4147625" y="3353325"/>
            <a:ext cx="2395200" cy="1064700"/>
          </a:xfrm>
          <a:prstGeom prst="straightConnector1">
            <a:avLst/>
          </a:prstGeom>
          <a:noFill/>
          <a:ln cap="flat" cmpd="sng" w="38100">
            <a:solidFill>
              <a:srgbClr val="3366CC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4" name="Google Shape;174;p27"/>
          <p:cNvSpPr/>
          <p:nvPr/>
        </p:nvSpPr>
        <p:spPr>
          <a:xfrm>
            <a:off x="6542825" y="4134975"/>
            <a:ext cx="1802700" cy="5661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7"/>
          <p:cNvSpPr txBox="1"/>
          <p:nvPr/>
        </p:nvSpPr>
        <p:spPr>
          <a:xfrm>
            <a:off x="2924750" y="3139050"/>
            <a:ext cx="157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Landing area</a:t>
            </a:r>
            <a:endParaRPr b="1"/>
          </a:p>
        </p:txBody>
      </p:sp>
      <p:sp>
        <p:nvSpPr>
          <p:cNvPr id="176" name="Google Shape;176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/>
          <p:nvPr/>
        </p:nvSpPr>
        <p:spPr>
          <a:xfrm>
            <a:off x="390800" y="277350"/>
            <a:ext cx="8106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Drag Coefficient Calculation</a:t>
            </a:r>
            <a:endParaRPr b="1" sz="1800"/>
          </a:p>
        </p:txBody>
      </p:sp>
      <p:sp>
        <p:nvSpPr>
          <p:cNvPr id="182" name="Google Shape;182;p28"/>
          <p:cNvSpPr txBox="1"/>
          <p:nvPr/>
        </p:nvSpPr>
        <p:spPr>
          <a:xfrm>
            <a:off x="1572000" y="739050"/>
            <a:ext cx="5878500" cy="12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                                     2	x    Weight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Cd </a:t>
            </a:r>
            <a:r>
              <a:rPr lang="en" sz="1800">
                <a:solidFill>
                  <a:schemeClr val="dk1"/>
                </a:solidFill>
              </a:rPr>
              <a:t> =    -----------------------------------------------------------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           	Air Density  x  Velocity</a:t>
            </a:r>
            <a:r>
              <a:rPr baseline="30000" lang="en" sz="3000">
                <a:solidFill>
                  <a:schemeClr val="dk1"/>
                </a:solidFill>
              </a:rPr>
              <a:t>2</a:t>
            </a:r>
            <a:r>
              <a:rPr lang="en" sz="1800">
                <a:solidFill>
                  <a:schemeClr val="dk1"/>
                </a:solidFill>
              </a:rPr>
              <a:t>  x  Canopy Area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83" name="Google Shape;183;p28"/>
          <p:cNvSpPr txBox="1"/>
          <p:nvPr/>
        </p:nvSpPr>
        <p:spPr>
          <a:xfrm>
            <a:off x="970700" y="2206175"/>
            <a:ext cx="6038700" cy="22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Weight  =  Weight hanging from the parachute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Velocity =  Average velocity measured from the drop test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Air Density  = </a:t>
            </a:r>
            <a:r>
              <a:rPr lang="en" sz="2300">
                <a:solidFill>
                  <a:schemeClr val="dk1"/>
                </a:solidFill>
              </a:rPr>
              <a:t>  </a:t>
            </a:r>
            <a:r>
              <a:rPr lang="en" sz="1550">
                <a:solidFill>
                  <a:srgbClr val="202122"/>
                </a:solidFill>
                <a:highlight>
                  <a:srgbClr val="FFFFFF"/>
                </a:highlight>
              </a:rPr>
              <a:t>approximately 1.204 kg/m</a:t>
            </a:r>
            <a:r>
              <a:rPr baseline="30000" lang="en" sz="1900">
                <a:solidFill>
                  <a:srgbClr val="202122"/>
                </a:solidFill>
                <a:highlight>
                  <a:srgbClr val="FFFFFF"/>
                </a:highlight>
              </a:rPr>
              <a:t>3</a:t>
            </a:r>
            <a:r>
              <a:rPr lang="en" sz="1550">
                <a:solidFill>
                  <a:srgbClr val="202122"/>
                </a:solidFill>
                <a:highlight>
                  <a:srgbClr val="FFFFFF"/>
                </a:highlight>
              </a:rPr>
              <a:t>, according to the </a:t>
            </a:r>
            <a:r>
              <a:rPr lang="en" sz="1550">
                <a:solidFill>
                  <a:srgbClr val="3366CC"/>
                </a:solidFill>
                <a:highlight>
                  <a:srgbClr val="FFFFFF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International Standard Atmosphere</a:t>
            </a:r>
            <a:r>
              <a:rPr lang="en" sz="1550">
                <a:solidFill>
                  <a:srgbClr val="202122"/>
                </a:solidFill>
                <a:highlight>
                  <a:srgbClr val="FFFFFF"/>
                </a:highlight>
              </a:rPr>
              <a:t> (ISA)</a:t>
            </a:r>
            <a:endParaRPr baseline="30000" sz="3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Canopy Area  =  Calculate based on the chute design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84" name="Google Shape;184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0" name="Google Shape;190;p29"/>
          <p:cNvSpPr txBox="1"/>
          <p:nvPr/>
        </p:nvSpPr>
        <p:spPr>
          <a:xfrm>
            <a:off x="1298500" y="895050"/>
            <a:ext cx="5736000" cy="3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9900FF"/>
                </a:solidFill>
              </a:rPr>
              <a:t>Next Week’s Objectives</a:t>
            </a:r>
            <a:endParaRPr b="1" sz="2600">
              <a:solidFill>
                <a:srgbClr val="9900FF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Parachute Drop test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Parachute Simulation using Blender Software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Fin Fabrication and Attachment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Aluminium Rolling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/>
          <p:nvPr/>
        </p:nvSpPr>
        <p:spPr>
          <a:xfrm>
            <a:off x="3241950" y="1815350"/>
            <a:ext cx="20853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>
                <a:solidFill>
                  <a:schemeClr val="dk1"/>
                </a:solidFill>
              </a:rPr>
              <a:t>Q/A</a:t>
            </a:r>
            <a:endParaRPr/>
          </a:p>
        </p:txBody>
      </p:sp>
      <p:pic>
        <p:nvPicPr>
          <p:cNvPr id="196" name="Google Shape;19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3050" y="1504275"/>
            <a:ext cx="2085197" cy="18227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97" name="Google Shape;197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8" name="Google Shape;198;p30"/>
          <p:cNvSpPr txBox="1"/>
          <p:nvPr/>
        </p:nvSpPr>
        <p:spPr>
          <a:xfrm>
            <a:off x="3139050" y="4201525"/>
            <a:ext cx="2647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THANK YOU!</a:t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600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718600" y="844625"/>
            <a:ext cx="4513200" cy="19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9900FF"/>
                </a:solidFill>
              </a:rPr>
              <a:t>OVERVIEW</a:t>
            </a:r>
            <a:endParaRPr b="1" sz="2600">
              <a:solidFill>
                <a:srgbClr val="9900FF"/>
              </a:solidFill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Verdana"/>
              <a:buChar char="★"/>
            </a:pPr>
            <a:r>
              <a:rPr b="1" lang="en" sz="1900">
                <a:latin typeface="Verdana"/>
                <a:ea typeface="Verdana"/>
                <a:cs typeface="Verdana"/>
                <a:sym typeface="Verdana"/>
              </a:rPr>
              <a:t>LAUNCH PAD FABRICATION</a:t>
            </a:r>
            <a:endParaRPr b="1" sz="1900">
              <a:latin typeface="Verdana"/>
              <a:ea typeface="Verdana"/>
              <a:cs typeface="Verdana"/>
              <a:sym typeface="Verdana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Verdana"/>
              <a:buChar char="★"/>
            </a:pPr>
            <a:r>
              <a:rPr b="1" lang="en" sz="1900">
                <a:latin typeface="Verdana"/>
                <a:ea typeface="Verdana"/>
                <a:cs typeface="Verdana"/>
                <a:sym typeface="Verdana"/>
              </a:rPr>
              <a:t>FIN DESIGN</a:t>
            </a:r>
            <a:endParaRPr b="1" sz="1900">
              <a:latin typeface="Verdana"/>
              <a:ea typeface="Verdana"/>
              <a:cs typeface="Verdana"/>
              <a:sym typeface="Verdana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Verdana"/>
              <a:buChar char="★"/>
            </a:pPr>
            <a:r>
              <a:rPr b="1" lang="en" sz="1900">
                <a:latin typeface="Verdana"/>
                <a:ea typeface="Verdana"/>
                <a:cs typeface="Verdana"/>
                <a:sym typeface="Verdana"/>
              </a:rPr>
              <a:t>PARACHUTE TESTING</a:t>
            </a:r>
            <a:endParaRPr b="1" sz="19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327750" y="1375225"/>
            <a:ext cx="24834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00FF"/>
                </a:solidFill>
              </a:rPr>
              <a:t>LAUNCH PAD</a:t>
            </a:r>
            <a:endParaRPr b="1" sz="2700">
              <a:solidFill>
                <a:srgbClr val="9900FF"/>
              </a:solidFill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554650" y="2256838"/>
            <a:ext cx="3012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Complete assembly</a:t>
            </a:r>
            <a:endParaRPr b="1" sz="1800"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1075" y="152400"/>
            <a:ext cx="2287042" cy="4838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 rotWithShape="1">
          <a:blip r:embed="rId4">
            <a:alphaModFix/>
          </a:blip>
          <a:srcRect b="8439" l="0" r="0" t="-4344"/>
          <a:stretch/>
        </p:blipFill>
        <p:spPr>
          <a:xfrm>
            <a:off x="3356450" y="0"/>
            <a:ext cx="2431100" cy="472747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6"/>
          <p:cNvPicPr preferRelativeResize="0"/>
          <p:nvPr/>
        </p:nvPicPr>
        <p:blipFill rotWithShape="1">
          <a:blip r:embed="rId3">
            <a:alphaModFix/>
          </a:blip>
          <a:srcRect b="0" l="0" r="0" t="7347"/>
          <a:stretch/>
        </p:blipFill>
        <p:spPr>
          <a:xfrm>
            <a:off x="5737250" y="390800"/>
            <a:ext cx="2287050" cy="413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378463"/>
            <a:ext cx="4978598" cy="2512636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/>
        </p:nvSpPr>
        <p:spPr>
          <a:xfrm>
            <a:off x="340375" y="958100"/>
            <a:ext cx="1992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9900FF"/>
                </a:solidFill>
              </a:rPr>
              <a:t>CAD Design</a:t>
            </a:r>
            <a:endParaRPr b="1" sz="1700">
              <a:solidFill>
                <a:srgbClr val="9900FF"/>
              </a:solidFill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5572125" y="4524650"/>
            <a:ext cx="2823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9900FF"/>
                </a:solidFill>
              </a:rPr>
              <a:t>Complete</a:t>
            </a:r>
            <a:r>
              <a:rPr b="1" lang="en" sz="1500">
                <a:solidFill>
                  <a:srgbClr val="9900FF"/>
                </a:solidFill>
              </a:rPr>
              <a:t> Fabricated design</a:t>
            </a:r>
            <a:endParaRPr b="1" sz="1500">
              <a:solidFill>
                <a:srgbClr val="9900FF"/>
              </a:solidFill>
            </a:endParaRPr>
          </a:p>
        </p:txBody>
      </p:sp>
      <p:sp>
        <p:nvSpPr>
          <p:cNvPr id="81" name="Google Shape;8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2287042" cy="4838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91842" y="152400"/>
            <a:ext cx="6399757" cy="322987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8" name="Google Shape;88;p17"/>
          <p:cNvCxnSpPr/>
          <p:nvPr/>
        </p:nvCxnSpPr>
        <p:spPr>
          <a:xfrm rot="10800000">
            <a:off x="1449825" y="2622125"/>
            <a:ext cx="1853100" cy="1626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diamond"/>
          </a:ln>
        </p:spPr>
      </p:cxnSp>
      <p:sp>
        <p:nvSpPr>
          <p:cNvPr id="89" name="Google Shape;89;p17"/>
          <p:cNvSpPr txBox="1"/>
          <p:nvPr/>
        </p:nvSpPr>
        <p:spPr>
          <a:xfrm>
            <a:off x="3139025" y="4122350"/>
            <a:ext cx="1790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9900FF"/>
                </a:solidFill>
              </a:rPr>
              <a:t>Deflector Plate</a:t>
            </a:r>
            <a:endParaRPr b="1" sz="1700">
              <a:solidFill>
                <a:srgbClr val="9900FF"/>
              </a:solidFill>
            </a:endParaRPr>
          </a:p>
        </p:txBody>
      </p:sp>
      <p:sp>
        <p:nvSpPr>
          <p:cNvPr id="90" name="Google Shape;9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12700" marR="1270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4400">
                <a:solidFill>
                  <a:srgbClr val="9900FF"/>
                </a:solidFill>
              </a:rPr>
              <a:t>Stability &amp; Fin Analysis</a:t>
            </a:r>
            <a:endParaRPr b="1">
              <a:solidFill>
                <a:srgbClr val="9900FF"/>
              </a:solidFill>
            </a:endParaRPr>
          </a:p>
        </p:txBody>
      </p:sp>
      <p:sp>
        <p:nvSpPr>
          <p:cNvPr id="96" name="Google Shape;9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/>
        </p:nvSpPr>
        <p:spPr>
          <a:xfrm>
            <a:off x="352975" y="542075"/>
            <a:ext cx="4702200" cy="39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Determining the Center of pressure (CP) and Center of gravity (CG).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Calculating the stability margin. 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Stability margin = (𝐶𝑃−𝐶𝑔) / 𝐷  = </a:t>
            </a:r>
            <a:r>
              <a:rPr b="1" lang="en" sz="1900" u="sng"/>
              <a:t>2.09302</a:t>
            </a:r>
            <a:endParaRPr b="1" sz="19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Theoretical stability Margin value: Target of 2 caliber.</a:t>
            </a:r>
            <a:endParaRPr sz="1900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𝑇𝑆𝑀 × 𝐷 = 2 × 86 = </a:t>
            </a:r>
            <a:r>
              <a:rPr b="1" lang="en" sz="1900" u="sng"/>
              <a:t>172 mm</a:t>
            </a:r>
            <a:endParaRPr b="1" sz="1900" u="sng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 u="sng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 u="sng"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0975" y="1185650"/>
            <a:ext cx="3028950" cy="2114550"/>
          </a:xfrm>
          <a:prstGeom prst="rect">
            <a:avLst/>
          </a:prstGeom>
          <a:noFill/>
          <a:ln cap="flat" cmpd="dbl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3" name="Google Shape;10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4" name="Google Shape;104;p19"/>
          <p:cNvSpPr txBox="1"/>
          <p:nvPr/>
        </p:nvSpPr>
        <p:spPr>
          <a:xfrm>
            <a:off x="5403150" y="3528275"/>
            <a:ext cx="3618000" cy="4155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Adapted From OpenRocket Software</a:t>
            </a:r>
            <a:endParaRPr b="1" sz="1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0" name="Google Shape;110;p20"/>
          <p:cNvSpPr txBox="1"/>
          <p:nvPr/>
        </p:nvSpPr>
        <p:spPr>
          <a:xfrm>
            <a:off x="2269175" y="289950"/>
            <a:ext cx="4727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9900FF"/>
                </a:solidFill>
              </a:rPr>
              <a:t>Fin Sizing and Simulation</a:t>
            </a:r>
            <a:endParaRPr b="1" sz="1200">
              <a:solidFill>
                <a:srgbClr val="9900FF"/>
              </a:solidFill>
            </a:endParaRPr>
          </a:p>
        </p:txBody>
      </p:sp>
      <p:sp>
        <p:nvSpPr>
          <p:cNvPr id="111" name="Google Shape;111;p20"/>
          <p:cNvSpPr txBox="1"/>
          <p:nvPr/>
        </p:nvSpPr>
        <p:spPr>
          <a:xfrm>
            <a:off x="529475" y="874950"/>
            <a:ext cx="5484000" cy="3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Verdana"/>
                <a:ea typeface="Verdana"/>
                <a:cs typeface="Verdana"/>
                <a:sym typeface="Verdana"/>
              </a:rPr>
              <a:t>Established different parameters and carried out simulations.</a:t>
            </a:r>
            <a:endParaRPr sz="17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Verdana"/>
                <a:ea typeface="Verdana"/>
                <a:cs typeface="Verdana"/>
                <a:sym typeface="Verdana"/>
              </a:rPr>
              <a:t>Obtained fin parameters:</a:t>
            </a:r>
            <a:endParaRPr sz="17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Verdana"/>
              <a:buChar char="❏"/>
            </a:pPr>
            <a:r>
              <a:rPr lang="en" sz="1700">
                <a:latin typeface="Verdana"/>
                <a:ea typeface="Verdana"/>
                <a:cs typeface="Verdana"/>
                <a:sym typeface="Verdana"/>
              </a:rPr>
              <a:t>Number of fins</a:t>
            </a:r>
            <a:endParaRPr sz="1700"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Verdana"/>
              <a:buChar char="❏"/>
            </a:pPr>
            <a:r>
              <a:rPr lang="en" sz="1700">
                <a:latin typeface="Verdana"/>
                <a:ea typeface="Verdana"/>
                <a:cs typeface="Verdana"/>
                <a:sym typeface="Verdana"/>
              </a:rPr>
              <a:t>Root chord</a:t>
            </a:r>
            <a:endParaRPr sz="1700"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Verdana"/>
              <a:buChar char="❏"/>
            </a:pPr>
            <a:r>
              <a:rPr lang="en" sz="1700">
                <a:latin typeface="Verdana"/>
                <a:ea typeface="Verdana"/>
                <a:cs typeface="Verdana"/>
                <a:sym typeface="Verdana"/>
              </a:rPr>
              <a:t>Tip chord</a:t>
            </a:r>
            <a:endParaRPr sz="1700"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Verdana"/>
              <a:buChar char="❏"/>
            </a:pPr>
            <a:r>
              <a:rPr lang="en" sz="1700">
                <a:latin typeface="Verdana"/>
                <a:ea typeface="Verdana"/>
                <a:cs typeface="Verdana"/>
                <a:sym typeface="Verdana"/>
              </a:rPr>
              <a:t>Fin height</a:t>
            </a:r>
            <a:endParaRPr sz="1700"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Verdana"/>
              <a:buChar char="❏"/>
            </a:pPr>
            <a:r>
              <a:rPr lang="en" sz="1700">
                <a:latin typeface="Verdana"/>
                <a:ea typeface="Verdana"/>
                <a:cs typeface="Verdana"/>
                <a:sym typeface="Verdana"/>
              </a:rPr>
              <a:t>Sweep angle</a:t>
            </a:r>
            <a:endParaRPr sz="1700"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Verdana"/>
              <a:buChar char="❏"/>
            </a:pPr>
            <a:r>
              <a:rPr lang="en" sz="1700">
                <a:latin typeface="Verdana"/>
                <a:ea typeface="Verdana"/>
                <a:cs typeface="Verdana"/>
                <a:sym typeface="Verdana"/>
              </a:rPr>
              <a:t>Sweep length</a:t>
            </a:r>
            <a:endParaRPr sz="17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Verdana"/>
                <a:ea typeface="Verdana"/>
                <a:cs typeface="Verdana"/>
                <a:sym typeface="Verdana"/>
              </a:rPr>
              <a:t>Trapezoidal shape</a:t>
            </a:r>
            <a:r>
              <a:rPr lang="en" sz="1700">
                <a:latin typeface="Verdana"/>
                <a:ea typeface="Verdana"/>
                <a:cs typeface="Verdana"/>
                <a:sym typeface="Verdana"/>
              </a:rPr>
              <a:t>. (Reasons )</a:t>
            </a:r>
            <a:endParaRPr sz="17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575" y="304800"/>
            <a:ext cx="8360849" cy="4358417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1"/>
          <p:cNvSpPr/>
          <p:nvPr/>
        </p:nvSpPr>
        <p:spPr>
          <a:xfrm rot="1885253">
            <a:off x="2409862" y="1551660"/>
            <a:ext cx="844777" cy="1924378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dk1"/>
              </a:highlight>
            </a:endParaRPr>
          </a:p>
        </p:txBody>
      </p:sp>
      <p:sp>
        <p:nvSpPr>
          <p:cNvPr id="119" name="Google Shape;119;p21"/>
          <p:cNvSpPr/>
          <p:nvPr/>
        </p:nvSpPr>
        <p:spPr>
          <a:xfrm>
            <a:off x="7736700" y="958100"/>
            <a:ext cx="844800" cy="24834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dk1"/>
              </a:highlight>
            </a:endParaRPr>
          </a:p>
        </p:txBody>
      </p:sp>
      <p:sp>
        <p:nvSpPr>
          <p:cNvPr id="120" name="Google Shape;120;p21"/>
          <p:cNvSpPr txBox="1"/>
          <p:nvPr/>
        </p:nvSpPr>
        <p:spPr>
          <a:xfrm>
            <a:off x="2243975" y="1984250"/>
            <a:ext cx="340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1</a:t>
            </a:r>
            <a:endParaRPr b="1" sz="1600"/>
          </a:p>
        </p:txBody>
      </p:sp>
      <p:sp>
        <p:nvSpPr>
          <p:cNvPr id="121" name="Google Shape;121;p21"/>
          <p:cNvSpPr txBox="1"/>
          <p:nvPr/>
        </p:nvSpPr>
        <p:spPr>
          <a:xfrm>
            <a:off x="7967375" y="2180950"/>
            <a:ext cx="290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2</a:t>
            </a:r>
            <a:endParaRPr b="1" sz="1600"/>
          </a:p>
        </p:txBody>
      </p:sp>
      <p:sp>
        <p:nvSpPr>
          <p:cNvPr id="122" name="Google Shape;122;p21"/>
          <p:cNvSpPr txBox="1"/>
          <p:nvPr/>
        </p:nvSpPr>
        <p:spPr>
          <a:xfrm>
            <a:off x="2861700" y="4743300"/>
            <a:ext cx="3025500" cy="4002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900FF"/>
                </a:solidFill>
              </a:rPr>
              <a:t>Plot of Stability against time</a:t>
            </a:r>
            <a:endParaRPr b="1">
              <a:solidFill>
                <a:srgbClr val="9900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