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4/5/2023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4BEB-F039-4CDC-A4AC-51C8E7266743}"/>
              </a:ext>
            </a:extLst>
          </p:cNvPr>
          <p:cNvSpPr>
            <a:spLocks noGrp="1"/>
          </p:cNvSpPr>
          <p:nvPr>
            <p:ph type="ctrTitle"/>
          </p:nvPr>
        </p:nvSpPr>
        <p:spPr>
          <a:xfrm>
            <a:off x="-410952" y="0"/>
            <a:ext cx="9001462" cy="2617124"/>
          </a:xfrm>
        </p:spPr>
        <p:txBody>
          <a:bodyPr/>
          <a:lstStyle/>
          <a:p>
            <a:r>
              <a:rPr lang="en-US" dirty="0">
                <a:solidFill>
                  <a:srgbClr val="92D050"/>
                </a:solidFill>
              </a:rPr>
              <a:t>RECOVERY WEEKLY PROGRESS REPORT.</a:t>
            </a:r>
          </a:p>
        </p:txBody>
      </p:sp>
      <p:sp>
        <p:nvSpPr>
          <p:cNvPr id="3" name="Subtitle 2">
            <a:extLst>
              <a:ext uri="{FF2B5EF4-FFF2-40B4-BE49-F238E27FC236}">
                <a16:creationId xmlns:a16="http://schemas.microsoft.com/office/drawing/2014/main" id="{2570B4D1-C33E-4D08-9AE1-69D60ADBA56C}"/>
              </a:ext>
            </a:extLst>
          </p:cNvPr>
          <p:cNvSpPr>
            <a:spLocks noGrp="1"/>
          </p:cNvSpPr>
          <p:nvPr>
            <p:ph type="subTitle" idx="1"/>
          </p:nvPr>
        </p:nvSpPr>
        <p:spPr>
          <a:xfrm>
            <a:off x="-2430820" y="3078791"/>
            <a:ext cx="9001462" cy="1655762"/>
          </a:xfrm>
        </p:spPr>
        <p:txBody>
          <a:bodyPr>
            <a:normAutofit/>
          </a:bodyPr>
          <a:lstStyle/>
          <a:p>
            <a:r>
              <a:rPr lang="en-US" sz="4800" dirty="0">
                <a:solidFill>
                  <a:srgbClr val="92D050"/>
                </a:solidFill>
              </a:rPr>
              <a:t>WEEK 10</a:t>
            </a:r>
          </a:p>
        </p:txBody>
      </p:sp>
    </p:spTree>
    <p:extLst>
      <p:ext uri="{BB962C8B-B14F-4D97-AF65-F5344CB8AC3E}">
        <p14:creationId xmlns:p14="http://schemas.microsoft.com/office/powerpoint/2010/main" val="159132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16F88-21F3-42BA-862A-B1C0EC3ABF83}"/>
              </a:ext>
            </a:extLst>
          </p:cNvPr>
          <p:cNvSpPr>
            <a:spLocks noGrp="1"/>
          </p:cNvSpPr>
          <p:nvPr>
            <p:ph idx="1"/>
          </p:nvPr>
        </p:nvSpPr>
        <p:spPr>
          <a:xfrm>
            <a:off x="913795" y="233082"/>
            <a:ext cx="10353762" cy="5558118"/>
          </a:xfrm>
        </p:spPr>
        <p:txBody>
          <a:bodyPr/>
          <a:lstStyle/>
          <a:p>
            <a:r>
              <a:rPr lang="en-US" sz="3200" dirty="0"/>
              <a:t>The New PDB has already been made and we are looking forward for the arrival of the ordered components so that soldering and testing of the boards may commence.</a:t>
            </a:r>
          </a:p>
          <a:p>
            <a:endParaRPr lang="en-US" dirty="0"/>
          </a:p>
        </p:txBody>
      </p:sp>
    </p:spTree>
    <p:extLst>
      <p:ext uri="{BB962C8B-B14F-4D97-AF65-F5344CB8AC3E}">
        <p14:creationId xmlns:p14="http://schemas.microsoft.com/office/powerpoint/2010/main" val="408693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F74-ED5A-45D5-9961-778FB60B2363}"/>
              </a:ext>
            </a:extLst>
          </p:cNvPr>
          <p:cNvSpPr>
            <a:spLocks noGrp="1"/>
          </p:cNvSpPr>
          <p:nvPr>
            <p:ph type="title"/>
          </p:nvPr>
        </p:nvSpPr>
        <p:spPr/>
        <p:txBody>
          <a:bodyPr/>
          <a:lstStyle/>
          <a:p>
            <a:r>
              <a:rPr lang="en-US" dirty="0"/>
              <a:t>2.</a:t>
            </a:r>
            <a:r>
              <a:rPr lang="en-US" sz="3600" dirty="0"/>
              <a:t> Design of the Avionics Bay Holder for the Drone test</a:t>
            </a:r>
            <a:endParaRPr lang="en-US" dirty="0"/>
          </a:p>
        </p:txBody>
      </p:sp>
      <p:sp>
        <p:nvSpPr>
          <p:cNvPr id="3" name="Content Placeholder 2">
            <a:extLst>
              <a:ext uri="{FF2B5EF4-FFF2-40B4-BE49-F238E27FC236}">
                <a16:creationId xmlns:a16="http://schemas.microsoft.com/office/drawing/2014/main" id="{2964619B-D4AB-4352-A270-7E7B9D16E827}"/>
              </a:ext>
            </a:extLst>
          </p:cNvPr>
          <p:cNvSpPr>
            <a:spLocks noGrp="1"/>
          </p:cNvSpPr>
          <p:nvPr>
            <p:ph idx="1"/>
          </p:nvPr>
        </p:nvSpPr>
        <p:spPr/>
        <p:txBody>
          <a:bodyPr>
            <a:normAutofit lnSpcReduction="10000"/>
          </a:bodyPr>
          <a:lstStyle/>
          <a:p>
            <a:r>
              <a:rPr lang="en-US" sz="2400" dirty="0"/>
              <a:t>In line with the drone test conclusions and  recommendation, we thought of replacing the method of supporting the Avionics bay using strings attached to the drone stands.</a:t>
            </a:r>
          </a:p>
          <a:p>
            <a:r>
              <a:rPr lang="en-US" sz="2400" dirty="0"/>
              <a:t>This method proved inefficient and risky since the Bay was susceptible to movement and rotation causing the antenna pointing direction to wonder off and hence loss of connection.</a:t>
            </a:r>
          </a:p>
          <a:p>
            <a:r>
              <a:rPr lang="en-US" sz="2400" dirty="0"/>
              <a:t>Also, the Bay would not be stable and could even fall if the strings were not tightly secured to the drone</a:t>
            </a:r>
            <a:r>
              <a:rPr lang="en-US" dirty="0"/>
              <a:t>. </a:t>
            </a:r>
          </a:p>
        </p:txBody>
      </p:sp>
    </p:spTree>
    <p:extLst>
      <p:ext uri="{BB962C8B-B14F-4D97-AF65-F5344CB8AC3E}">
        <p14:creationId xmlns:p14="http://schemas.microsoft.com/office/powerpoint/2010/main" val="413282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8F88E-2F32-4AF2-A8E2-17F1FCF6BA44}"/>
              </a:ext>
            </a:extLst>
          </p:cNvPr>
          <p:cNvSpPr>
            <a:spLocks noGrp="1"/>
          </p:cNvSpPr>
          <p:nvPr>
            <p:ph idx="1"/>
          </p:nvPr>
        </p:nvSpPr>
        <p:spPr>
          <a:xfrm>
            <a:off x="913795" y="358587"/>
            <a:ext cx="10353762" cy="5719483"/>
          </a:xfrm>
        </p:spPr>
        <p:txBody>
          <a:bodyPr/>
          <a:lstStyle/>
          <a:p>
            <a:r>
              <a:rPr lang="en-US" dirty="0"/>
              <a:t>For this reason, an Avionics Bay holder was designed to the dimensions of the Drone Stand width and the Circumference of the Avionics Bay. Below is the 3D view of the same.</a:t>
            </a:r>
          </a:p>
          <a:p>
            <a:endParaRPr lang="en-US" dirty="0"/>
          </a:p>
        </p:txBody>
      </p:sp>
      <p:pic>
        <p:nvPicPr>
          <p:cNvPr id="5" name="Picture 4">
            <a:extLst>
              <a:ext uri="{FF2B5EF4-FFF2-40B4-BE49-F238E27FC236}">
                <a16:creationId xmlns:a16="http://schemas.microsoft.com/office/drawing/2014/main" id="{6F5C6CA8-26CD-4C7F-AFCE-8AB666F7A015}"/>
              </a:ext>
            </a:extLst>
          </p:cNvPr>
          <p:cNvPicPr>
            <a:picLocks noChangeAspect="1"/>
          </p:cNvPicPr>
          <p:nvPr/>
        </p:nvPicPr>
        <p:blipFill>
          <a:blip r:embed="rId2"/>
          <a:stretch>
            <a:fillRect/>
          </a:stretch>
        </p:blipFill>
        <p:spPr>
          <a:xfrm>
            <a:off x="1299883" y="1721223"/>
            <a:ext cx="9224682" cy="4554071"/>
          </a:xfrm>
          <a:prstGeom prst="rect">
            <a:avLst/>
          </a:prstGeom>
        </p:spPr>
      </p:pic>
    </p:spTree>
    <p:extLst>
      <p:ext uri="{BB962C8B-B14F-4D97-AF65-F5344CB8AC3E}">
        <p14:creationId xmlns:p14="http://schemas.microsoft.com/office/powerpoint/2010/main" val="398402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369A-4E41-40BB-A5A1-9EA7368AF458}"/>
              </a:ext>
            </a:extLst>
          </p:cNvPr>
          <p:cNvSpPr>
            <a:spLocks noGrp="1"/>
          </p:cNvSpPr>
          <p:nvPr>
            <p:ph type="title"/>
          </p:nvPr>
        </p:nvSpPr>
        <p:spPr/>
        <p:txBody>
          <a:bodyPr/>
          <a:lstStyle/>
          <a:p>
            <a:r>
              <a:rPr lang="en-US" dirty="0"/>
              <a:t>Next Week’s tasks.</a:t>
            </a:r>
          </a:p>
        </p:txBody>
      </p:sp>
      <p:sp>
        <p:nvSpPr>
          <p:cNvPr id="3" name="Content Placeholder 2">
            <a:extLst>
              <a:ext uri="{FF2B5EF4-FFF2-40B4-BE49-F238E27FC236}">
                <a16:creationId xmlns:a16="http://schemas.microsoft.com/office/drawing/2014/main" id="{0F1E867F-6A70-494A-BC0B-96D07ACEA867}"/>
              </a:ext>
            </a:extLst>
          </p:cNvPr>
          <p:cNvSpPr>
            <a:spLocks noGrp="1"/>
          </p:cNvSpPr>
          <p:nvPr>
            <p:ph idx="1"/>
          </p:nvPr>
        </p:nvSpPr>
        <p:spPr>
          <a:xfrm>
            <a:off x="913795" y="2096064"/>
            <a:ext cx="10353762" cy="3695136"/>
          </a:xfrm>
        </p:spPr>
        <p:txBody>
          <a:bodyPr/>
          <a:lstStyle/>
          <a:p>
            <a:r>
              <a:rPr lang="en-US" dirty="0"/>
              <a:t>Completion of the Drone Test.</a:t>
            </a:r>
          </a:p>
          <a:p>
            <a:r>
              <a:rPr lang="en-US" dirty="0"/>
              <a:t>Design of the Final N3 Rocket PCBs, namely, the PDB, Flight Computer Board, Ejection Board and the Ground Computer Board.</a:t>
            </a:r>
          </a:p>
          <a:p>
            <a:r>
              <a:rPr lang="en-US" dirty="0"/>
              <a:t>Fabrication of the Ejection Piston Safety Stand.</a:t>
            </a:r>
          </a:p>
          <a:p>
            <a:pPr marL="0" indent="0">
              <a:buNone/>
            </a:pPr>
            <a:endParaRPr lang="en-US" dirty="0"/>
          </a:p>
          <a:p>
            <a:endParaRPr lang="en-US" dirty="0"/>
          </a:p>
        </p:txBody>
      </p:sp>
    </p:spTree>
    <p:extLst>
      <p:ext uri="{BB962C8B-B14F-4D97-AF65-F5344CB8AC3E}">
        <p14:creationId xmlns:p14="http://schemas.microsoft.com/office/powerpoint/2010/main" val="212597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60DF-D5D4-439C-9834-C65B6698DF1E}"/>
              </a:ext>
            </a:extLst>
          </p:cNvPr>
          <p:cNvSpPr>
            <a:spLocks noGrp="1"/>
          </p:cNvSpPr>
          <p:nvPr>
            <p:ph type="title"/>
          </p:nvPr>
        </p:nvSpPr>
        <p:spPr/>
        <p:txBody>
          <a:bodyPr/>
          <a:lstStyle/>
          <a:p>
            <a:r>
              <a:rPr lang="en-US" dirty="0"/>
              <a:t>Tasks completed.</a:t>
            </a:r>
          </a:p>
        </p:txBody>
      </p:sp>
      <p:sp>
        <p:nvSpPr>
          <p:cNvPr id="3" name="Content Placeholder 2">
            <a:extLst>
              <a:ext uri="{FF2B5EF4-FFF2-40B4-BE49-F238E27FC236}">
                <a16:creationId xmlns:a16="http://schemas.microsoft.com/office/drawing/2014/main" id="{B5EA6473-4BFB-4E82-8A00-ED5CCFD62FDD}"/>
              </a:ext>
            </a:extLst>
          </p:cNvPr>
          <p:cNvSpPr>
            <a:spLocks noGrp="1"/>
          </p:cNvSpPr>
          <p:nvPr>
            <p:ph idx="1"/>
          </p:nvPr>
        </p:nvSpPr>
        <p:spPr/>
        <p:txBody>
          <a:bodyPr/>
          <a:lstStyle/>
          <a:p>
            <a:r>
              <a:rPr lang="en-US" sz="3200" dirty="0"/>
              <a:t>Fabrication of the new Power Distribution Board and Flight Computer for the Drone Test.</a:t>
            </a:r>
          </a:p>
          <a:p>
            <a:r>
              <a:rPr lang="en-US" sz="3200" dirty="0"/>
              <a:t>Design of the Avionics Bay Holder for the Drone test.</a:t>
            </a:r>
          </a:p>
          <a:p>
            <a:endParaRPr lang="en-US" dirty="0"/>
          </a:p>
          <a:p>
            <a:endParaRPr lang="en-US" sz="3200" dirty="0"/>
          </a:p>
        </p:txBody>
      </p:sp>
    </p:spTree>
    <p:extLst>
      <p:ext uri="{BB962C8B-B14F-4D97-AF65-F5344CB8AC3E}">
        <p14:creationId xmlns:p14="http://schemas.microsoft.com/office/powerpoint/2010/main" val="193586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607B-4C75-40F8-B99A-1AE1330C77AC}"/>
              </a:ext>
            </a:extLst>
          </p:cNvPr>
          <p:cNvSpPr>
            <a:spLocks noGrp="1"/>
          </p:cNvSpPr>
          <p:nvPr>
            <p:ph type="title"/>
          </p:nvPr>
        </p:nvSpPr>
        <p:spPr/>
        <p:txBody>
          <a:bodyPr/>
          <a:lstStyle/>
          <a:p>
            <a:r>
              <a:rPr lang="en-US" dirty="0"/>
              <a:t>1. New POWER DISTRIBUTION BOARD.</a:t>
            </a:r>
          </a:p>
        </p:txBody>
      </p:sp>
      <p:sp>
        <p:nvSpPr>
          <p:cNvPr id="3" name="Content Placeholder 2">
            <a:extLst>
              <a:ext uri="{FF2B5EF4-FFF2-40B4-BE49-F238E27FC236}">
                <a16:creationId xmlns:a16="http://schemas.microsoft.com/office/drawing/2014/main" id="{4D720ACE-EA0B-4983-80BE-CCD047C666B1}"/>
              </a:ext>
            </a:extLst>
          </p:cNvPr>
          <p:cNvSpPr>
            <a:spLocks noGrp="1"/>
          </p:cNvSpPr>
          <p:nvPr>
            <p:ph idx="1"/>
          </p:nvPr>
        </p:nvSpPr>
        <p:spPr>
          <a:xfrm>
            <a:off x="913795" y="2096064"/>
            <a:ext cx="10353762" cy="4400270"/>
          </a:xfrm>
        </p:spPr>
        <p:txBody>
          <a:bodyPr>
            <a:noAutofit/>
          </a:bodyPr>
          <a:lstStyle/>
          <a:p>
            <a:r>
              <a:rPr lang="en-US" sz="3200" dirty="0"/>
              <a:t>Following the Drone Test that was carried out on 23</a:t>
            </a:r>
            <a:r>
              <a:rPr lang="en-US" sz="3200" baseline="30000" dirty="0"/>
              <a:t>rd</a:t>
            </a:r>
            <a:r>
              <a:rPr lang="en-US" sz="3200" dirty="0"/>
              <a:t> March 2023, various observations and conclusions were made.</a:t>
            </a:r>
          </a:p>
          <a:p>
            <a:r>
              <a:rPr lang="en-US" sz="3200" dirty="0"/>
              <a:t>Among the issues, of great concern was the failure of Power supply to the various components.</a:t>
            </a:r>
          </a:p>
          <a:p>
            <a:r>
              <a:rPr lang="en-US" sz="3200" dirty="0"/>
              <a:t>Below is how we structured our Power flow which enabled us to troubleshoot.</a:t>
            </a:r>
          </a:p>
        </p:txBody>
      </p:sp>
    </p:spTree>
    <p:extLst>
      <p:ext uri="{BB962C8B-B14F-4D97-AF65-F5344CB8AC3E}">
        <p14:creationId xmlns:p14="http://schemas.microsoft.com/office/powerpoint/2010/main" val="369607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B4D56B3-C2F7-46E2-9054-E6D0D452F573}"/>
              </a:ext>
            </a:extLst>
          </p:cNvPr>
          <p:cNvSpPr/>
          <p:nvPr/>
        </p:nvSpPr>
        <p:spPr>
          <a:xfrm>
            <a:off x="5233911" y="153809"/>
            <a:ext cx="1487606" cy="948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Battery Li-Po</a:t>
            </a:r>
          </a:p>
        </p:txBody>
      </p:sp>
      <p:sp>
        <p:nvSpPr>
          <p:cNvPr id="5" name="Rectangle: Rounded Corners 4">
            <a:extLst>
              <a:ext uri="{FF2B5EF4-FFF2-40B4-BE49-F238E27FC236}">
                <a16:creationId xmlns:a16="http://schemas.microsoft.com/office/drawing/2014/main" id="{83B2DC5F-710E-483C-AC5B-5F2B3F411553}"/>
              </a:ext>
            </a:extLst>
          </p:cNvPr>
          <p:cNvSpPr/>
          <p:nvPr/>
        </p:nvSpPr>
        <p:spPr>
          <a:xfrm>
            <a:off x="4920012" y="1802043"/>
            <a:ext cx="2115403" cy="1178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Buck Converter Circuitry.</a:t>
            </a:r>
          </a:p>
        </p:txBody>
      </p:sp>
      <p:sp>
        <p:nvSpPr>
          <p:cNvPr id="6" name="Rectangle: Rounded Corners 5">
            <a:extLst>
              <a:ext uri="{FF2B5EF4-FFF2-40B4-BE49-F238E27FC236}">
                <a16:creationId xmlns:a16="http://schemas.microsoft.com/office/drawing/2014/main" id="{2D2BB4FC-BD78-4DFA-A643-2471F7DA9C87}"/>
              </a:ext>
            </a:extLst>
          </p:cNvPr>
          <p:cNvSpPr/>
          <p:nvPr/>
        </p:nvSpPr>
        <p:spPr>
          <a:xfrm>
            <a:off x="4531054" y="3664983"/>
            <a:ext cx="2893325" cy="1274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ESP32 MICROCONTROLLER</a:t>
            </a:r>
          </a:p>
        </p:txBody>
      </p:sp>
      <p:sp>
        <p:nvSpPr>
          <p:cNvPr id="7" name="Rectangle: Rounded Corners 6">
            <a:extLst>
              <a:ext uri="{FF2B5EF4-FFF2-40B4-BE49-F238E27FC236}">
                <a16:creationId xmlns:a16="http://schemas.microsoft.com/office/drawing/2014/main" id="{7B9467AA-2362-4817-A699-46C484D20328}"/>
              </a:ext>
            </a:extLst>
          </p:cNvPr>
          <p:cNvSpPr/>
          <p:nvPr/>
        </p:nvSpPr>
        <p:spPr>
          <a:xfrm>
            <a:off x="2582832" y="5542127"/>
            <a:ext cx="2094929" cy="75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BMP 180</a:t>
            </a:r>
          </a:p>
        </p:txBody>
      </p:sp>
      <p:sp>
        <p:nvSpPr>
          <p:cNvPr id="8" name="Rectangle: Rounded Corners 7">
            <a:extLst>
              <a:ext uri="{FF2B5EF4-FFF2-40B4-BE49-F238E27FC236}">
                <a16:creationId xmlns:a16="http://schemas.microsoft.com/office/drawing/2014/main" id="{13145556-4DFB-4AF5-B463-587E5AE67B41}"/>
              </a:ext>
            </a:extLst>
          </p:cNvPr>
          <p:cNvSpPr/>
          <p:nvPr/>
        </p:nvSpPr>
        <p:spPr>
          <a:xfrm>
            <a:off x="7246961" y="5542126"/>
            <a:ext cx="2283726" cy="75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MPU 6050</a:t>
            </a:r>
          </a:p>
        </p:txBody>
      </p:sp>
      <p:cxnSp>
        <p:nvCxnSpPr>
          <p:cNvPr id="10" name="Straight Arrow Connector 9">
            <a:extLst>
              <a:ext uri="{FF2B5EF4-FFF2-40B4-BE49-F238E27FC236}">
                <a16:creationId xmlns:a16="http://schemas.microsoft.com/office/drawing/2014/main" id="{5F37EC6B-77B5-4D88-BDAF-C6111E60DA27}"/>
              </a:ext>
            </a:extLst>
          </p:cNvPr>
          <p:cNvCxnSpPr>
            <a:cxnSpLocks/>
            <a:endCxn id="5" idx="0"/>
          </p:cNvCxnSpPr>
          <p:nvPr/>
        </p:nvCxnSpPr>
        <p:spPr>
          <a:xfrm>
            <a:off x="5977713" y="1159133"/>
            <a:ext cx="1" cy="6429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D8FEFC53-9247-4B71-9BD8-8CDD9D6FA95A}"/>
              </a:ext>
            </a:extLst>
          </p:cNvPr>
          <p:cNvCxnSpPr>
            <a:cxnSpLocks/>
            <a:stCxn id="5" idx="2"/>
          </p:cNvCxnSpPr>
          <p:nvPr/>
        </p:nvCxnSpPr>
        <p:spPr>
          <a:xfrm>
            <a:off x="5977714" y="2980841"/>
            <a:ext cx="1" cy="6841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8B9C322-A3C9-48B2-AA1B-BE1CADB94783}"/>
              </a:ext>
            </a:extLst>
          </p:cNvPr>
          <p:cNvCxnSpPr>
            <a:cxnSpLocks/>
          </p:cNvCxnSpPr>
          <p:nvPr/>
        </p:nvCxnSpPr>
        <p:spPr>
          <a:xfrm>
            <a:off x="5998183" y="4941625"/>
            <a:ext cx="0" cy="9758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0767ECA-53DD-459D-9A48-64E6E6E10B53}"/>
              </a:ext>
            </a:extLst>
          </p:cNvPr>
          <p:cNvCxnSpPr>
            <a:cxnSpLocks/>
            <a:endCxn id="7" idx="3"/>
          </p:cNvCxnSpPr>
          <p:nvPr/>
        </p:nvCxnSpPr>
        <p:spPr>
          <a:xfrm flipH="1">
            <a:off x="4677761" y="5917441"/>
            <a:ext cx="13204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9D2E145-3892-4BFF-8C76-0D73473CBC7D}"/>
              </a:ext>
            </a:extLst>
          </p:cNvPr>
          <p:cNvCxnSpPr>
            <a:cxnSpLocks/>
          </p:cNvCxnSpPr>
          <p:nvPr/>
        </p:nvCxnSpPr>
        <p:spPr>
          <a:xfrm>
            <a:off x="5998183" y="5917439"/>
            <a:ext cx="1255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80876DF3-65C3-4583-9A85-62C1A5563C6E}"/>
              </a:ext>
            </a:extLst>
          </p:cNvPr>
          <p:cNvSpPr txBox="1"/>
          <p:nvPr/>
        </p:nvSpPr>
        <p:spPr>
          <a:xfrm>
            <a:off x="6086888" y="1159133"/>
            <a:ext cx="1801503" cy="523220"/>
          </a:xfrm>
          <a:prstGeom prst="rect">
            <a:avLst/>
          </a:prstGeom>
          <a:noFill/>
        </p:spPr>
        <p:txBody>
          <a:bodyPr wrap="square" rtlCol="0">
            <a:spAutoFit/>
          </a:bodyPr>
          <a:lstStyle/>
          <a:p>
            <a:r>
              <a:rPr lang="en-US" sz="2800" dirty="0"/>
              <a:t>11.1V</a:t>
            </a:r>
          </a:p>
        </p:txBody>
      </p:sp>
      <p:sp>
        <p:nvSpPr>
          <p:cNvPr id="29" name="TextBox 28">
            <a:extLst>
              <a:ext uri="{FF2B5EF4-FFF2-40B4-BE49-F238E27FC236}">
                <a16:creationId xmlns:a16="http://schemas.microsoft.com/office/drawing/2014/main" id="{1E00CA00-BE38-42D9-A15B-4E27AA4DFA50}"/>
              </a:ext>
            </a:extLst>
          </p:cNvPr>
          <p:cNvSpPr txBox="1"/>
          <p:nvPr/>
        </p:nvSpPr>
        <p:spPr>
          <a:xfrm>
            <a:off x="5998183" y="3037439"/>
            <a:ext cx="2115395" cy="523220"/>
          </a:xfrm>
          <a:prstGeom prst="rect">
            <a:avLst/>
          </a:prstGeom>
          <a:noFill/>
        </p:spPr>
        <p:txBody>
          <a:bodyPr wrap="square" rtlCol="0">
            <a:spAutoFit/>
          </a:bodyPr>
          <a:lstStyle/>
          <a:p>
            <a:r>
              <a:rPr lang="en-US" sz="2800" dirty="0"/>
              <a:t>5V</a:t>
            </a:r>
          </a:p>
        </p:txBody>
      </p:sp>
      <p:sp>
        <p:nvSpPr>
          <p:cNvPr id="30" name="TextBox 29">
            <a:extLst>
              <a:ext uri="{FF2B5EF4-FFF2-40B4-BE49-F238E27FC236}">
                <a16:creationId xmlns:a16="http://schemas.microsoft.com/office/drawing/2014/main" id="{3A7F6FF0-9A00-4BA0-BDBF-1730764139A4}"/>
              </a:ext>
            </a:extLst>
          </p:cNvPr>
          <p:cNvSpPr txBox="1"/>
          <p:nvPr/>
        </p:nvSpPr>
        <p:spPr>
          <a:xfrm>
            <a:off x="5998183" y="5179293"/>
            <a:ext cx="939405" cy="523220"/>
          </a:xfrm>
          <a:prstGeom prst="rect">
            <a:avLst/>
          </a:prstGeom>
          <a:noFill/>
        </p:spPr>
        <p:txBody>
          <a:bodyPr wrap="square" rtlCol="0">
            <a:spAutoFit/>
          </a:bodyPr>
          <a:lstStyle/>
          <a:p>
            <a:r>
              <a:rPr lang="en-US" sz="2800" dirty="0"/>
              <a:t>3.3V</a:t>
            </a:r>
          </a:p>
        </p:txBody>
      </p:sp>
    </p:spTree>
    <p:extLst>
      <p:ext uri="{BB962C8B-B14F-4D97-AF65-F5344CB8AC3E}">
        <p14:creationId xmlns:p14="http://schemas.microsoft.com/office/powerpoint/2010/main" val="10122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49DFB-6A3B-400F-8682-E99A9D4D6CA2}"/>
              </a:ext>
            </a:extLst>
          </p:cNvPr>
          <p:cNvSpPr>
            <a:spLocks noGrp="1"/>
          </p:cNvSpPr>
          <p:nvPr>
            <p:ph idx="1"/>
          </p:nvPr>
        </p:nvSpPr>
        <p:spPr>
          <a:xfrm>
            <a:off x="919119" y="0"/>
            <a:ext cx="10353762" cy="6858000"/>
          </a:xfrm>
        </p:spPr>
        <p:txBody>
          <a:bodyPr>
            <a:noAutofit/>
          </a:bodyPr>
          <a:lstStyle/>
          <a:p>
            <a:r>
              <a:rPr lang="en-US" sz="3000" dirty="0"/>
              <a:t>In the above methodology of Supply, the Battery’s voltage (11.1V) is stepped down to 5V by the Buck Converter.</a:t>
            </a:r>
          </a:p>
          <a:p>
            <a:r>
              <a:rPr lang="en-US" sz="3000" dirty="0"/>
              <a:t>The Buck converter’s output powers the ESP32 Microcontroller which in turn powers the BMP 180 and MPU 6050 sensors which were used for the test with its 3.3V output.</a:t>
            </a:r>
          </a:p>
          <a:p>
            <a:r>
              <a:rPr lang="en-US" sz="3000" dirty="0"/>
              <a:t>The ESP and the sensors turned on when connected when powered by a USB cable connected to the Laptop, while when connected to the battery, there was no power flow to the sensors. This was the main cause of the failure of the drone test.</a:t>
            </a:r>
          </a:p>
        </p:txBody>
      </p:sp>
    </p:spTree>
    <p:extLst>
      <p:ext uri="{BB962C8B-B14F-4D97-AF65-F5344CB8AC3E}">
        <p14:creationId xmlns:p14="http://schemas.microsoft.com/office/powerpoint/2010/main" val="139183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C809F-77F5-437D-B5A1-B31609A3CD89}"/>
              </a:ext>
            </a:extLst>
          </p:cNvPr>
          <p:cNvSpPr>
            <a:spLocks noGrp="1"/>
          </p:cNvSpPr>
          <p:nvPr>
            <p:ph idx="1"/>
          </p:nvPr>
        </p:nvSpPr>
        <p:spPr>
          <a:xfrm>
            <a:off x="913795" y="245660"/>
            <a:ext cx="10353762" cy="5545540"/>
          </a:xfrm>
        </p:spPr>
        <p:txBody>
          <a:bodyPr>
            <a:normAutofit fontScale="92500"/>
          </a:bodyPr>
          <a:lstStyle/>
          <a:p>
            <a:r>
              <a:rPr lang="en-US" sz="3600" dirty="0"/>
              <a:t>Due to this, we noticed that the configuration used to power the whole system was wrong and we decided to restructure the flow of Power.</a:t>
            </a:r>
          </a:p>
          <a:p>
            <a:r>
              <a:rPr lang="en-US" sz="3600" dirty="0"/>
              <a:t>Furthermore, we also realized that there was a short circuit in the Flight Computer Board which caused power not to flow to the Sensors. </a:t>
            </a:r>
          </a:p>
          <a:p>
            <a:r>
              <a:rPr lang="en-US" sz="3600" dirty="0"/>
              <a:t>Due to this reason, we came up with a new Design of Power flow as shown in the next slide.</a:t>
            </a:r>
          </a:p>
          <a:p>
            <a:endParaRPr lang="en-US" dirty="0"/>
          </a:p>
        </p:txBody>
      </p:sp>
    </p:spTree>
    <p:extLst>
      <p:ext uri="{BB962C8B-B14F-4D97-AF65-F5344CB8AC3E}">
        <p14:creationId xmlns:p14="http://schemas.microsoft.com/office/powerpoint/2010/main" val="305409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2154C9-EB84-45E3-A43D-991810182AE7}"/>
              </a:ext>
            </a:extLst>
          </p:cNvPr>
          <p:cNvSpPr/>
          <p:nvPr/>
        </p:nvSpPr>
        <p:spPr>
          <a:xfrm>
            <a:off x="3209364" y="89647"/>
            <a:ext cx="4814047" cy="699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 Li-Po</a:t>
            </a:r>
          </a:p>
        </p:txBody>
      </p:sp>
      <p:sp>
        <p:nvSpPr>
          <p:cNvPr id="5" name="Rectangle: Rounded Corners 4">
            <a:extLst>
              <a:ext uri="{FF2B5EF4-FFF2-40B4-BE49-F238E27FC236}">
                <a16:creationId xmlns:a16="http://schemas.microsoft.com/office/drawing/2014/main" id="{0EE6434D-5690-411A-B356-C5DB1741CF92}"/>
              </a:ext>
            </a:extLst>
          </p:cNvPr>
          <p:cNvSpPr/>
          <p:nvPr/>
        </p:nvSpPr>
        <p:spPr>
          <a:xfrm>
            <a:off x="4540621" y="1416426"/>
            <a:ext cx="2151530" cy="493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Protection Circuit</a:t>
            </a:r>
          </a:p>
        </p:txBody>
      </p:sp>
      <p:sp>
        <p:nvSpPr>
          <p:cNvPr id="6" name="Rectangle: Rounded Corners 5">
            <a:extLst>
              <a:ext uri="{FF2B5EF4-FFF2-40B4-BE49-F238E27FC236}">
                <a16:creationId xmlns:a16="http://schemas.microsoft.com/office/drawing/2014/main" id="{30A37E1F-72BD-4FB7-AC80-20C6D193286B}"/>
              </a:ext>
            </a:extLst>
          </p:cNvPr>
          <p:cNvSpPr/>
          <p:nvPr/>
        </p:nvSpPr>
        <p:spPr>
          <a:xfrm>
            <a:off x="4356846" y="2510119"/>
            <a:ext cx="2519081" cy="493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Buck Converter.</a:t>
            </a:r>
          </a:p>
        </p:txBody>
      </p:sp>
      <p:sp>
        <p:nvSpPr>
          <p:cNvPr id="7" name="Rectangle: Rounded Corners 6">
            <a:extLst>
              <a:ext uri="{FF2B5EF4-FFF2-40B4-BE49-F238E27FC236}">
                <a16:creationId xmlns:a16="http://schemas.microsoft.com/office/drawing/2014/main" id="{DDD40E58-610A-4A84-9B3F-78A62AF1F419}"/>
              </a:ext>
            </a:extLst>
          </p:cNvPr>
          <p:cNvSpPr/>
          <p:nvPr/>
        </p:nvSpPr>
        <p:spPr>
          <a:xfrm>
            <a:off x="7835153" y="1416425"/>
            <a:ext cx="1927411" cy="493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Nichrome Wire </a:t>
            </a:r>
          </a:p>
        </p:txBody>
      </p:sp>
      <p:sp>
        <p:nvSpPr>
          <p:cNvPr id="8" name="Rectangle: Rounded Corners 7">
            <a:extLst>
              <a:ext uri="{FF2B5EF4-FFF2-40B4-BE49-F238E27FC236}">
                <a16:creationId xmlns:a16="http://schemas.microsoft.com/office/drawing/2014/main" id="{83A16572-2991-4FC2-BD33-BEA91312ACC5}"/>
              </a:ext>
            </a:extLst>
          </p:cNvPr>
          <p:cNvSpPr/>
          <p:nvPr/>
        </p:nvSpPr>
        <p:spPr>
          <a:xfrm>
            <a:off x="2326340" y="3666564"/>
            <a:ext cx="1766047" cy="591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GPS </a:t>
            </a:r>
          </a:p>
        </p:txBody>
      </p:sp>
      <p:sp>
        <p:nvSpPr>
          <p:cNvPr id="9" name="Rectangle: Rounded Corners 8">
            <a:extLst>
              <a:ext uri="{FF2B5EF4-FFF2-40B4-BE49-F238E27FC236}">
                <a16:creationId xmlns:a16="http://schemas.microsoft.com/office/drawing/2014/main" id="{47BE66F5-E1D0-40D6-BBE9-A234B4F49C99}"/>
              </a:ext>
            </a:extLst>
          </p:cNvPr>
          <p:cNvSpPr/>
          <p:nvPr/>
        </p:nvSpPr>
        <p:spPr>
          <a:xfrm>
            <a:off x="4473387" y="3711388"/>
            <a:ext cx="2285998" cy="591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5V Regulator LM 7805</a:t>
            </a:r>
          </a:p>
        </p:txBody>
      </p:sp>
      <p:sp>
        <p:nvSpPr>
          <p:cNvPr id="10" name="Rectangle: Rounded Corners 9">
            <a:extLst>
              <a:ext uri="{FF2B5EF4-FFF2-40B4-BE49-F238E27FC236}">
                <a16:creationId xmlns:a16="http://schemas.microsoft.com/office/drawing/2014/main" id="{B4B195DA-F99C-4118-9558-C2EE427E7187}"/>
              </a:ext>
            </a:extLst>
          </p:cNvPr>
          <p:cNvSpPr/>
          <p:nvPr/>
        </p:nvSpPr>
        <p:spPr>
          <a:xfrm>
            <a:off x="7351059" y="3666564"/>
            <a:ext cx="2411505" cy="591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3.3V Regulator AMS 1117</a:t>
            </a:r>
          </a:p>
        </p:txBody>
      </p:sp>
      <p:sp>
        <p:nvSpPr>
          <p:cNvPr id="11" name="Rectangle: Rounded Corners 10">
            <a:extLst>
              <a:ext uri="{FF2B5EF4-FFF2-40B4-BE49-F238E27FC236}">
                <a16:creationId xmlns:a16="http://schemas.microsoft.com/office/drawing/2014/main" id="{86B5A55F-BD38-43CE-9A0A-E80F37A9F2F2}"/>
              </a:ext>
            </a:extLst>
          </p:cNvPr>
          <p:cNvSpPr/>
          <p:nvPr/>
        </p:nvSpPr>
        <p:spPr>
          <a:xfrm>
            <a:off x="4356846" y="4912659"/>
            <a:ext cx="2519081" cy="797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ESP32 MICROCONTROLLER</a:t>
            </a:r>
          </a:p>
        </p:txBody>
      </p:sp>
      <p:sp>
        <p:nvSpPr>
          <p:cNvPr id="12" name="Rectangle: Rounded Corners 11">
            <a:extLst>
              <a:ext uri="{FF2B5EF4-FFF2-40B4-BE49-F238E27FC236}">
                <a16:creationId xmlns:a16="http://schemas.microsoft.com/office/drawing/2014/main" id="{51E35C32-B4DA-424F-AB7A-07F4E6064C86}"/>
              </a:ext>
            </a:extLst>
          </p:cNvPr>
          <p:cNvSpPr/>
          <p:nvPr/>
        </p:nvSpPr>
        <p:spPr>
          <a:xfrm>
            <a:off x="7351059" y="4921624"/>
            <a:ext cx="2411505" cy="797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SENSORS (MPU 6050 AND BMP 180)</a:t>
            </a:r>
          </a:p>
        </p:txBody>
      </p:sp>
      <p:cxnSp>
        <p:nvCxnSpPr>
          <p:cNvPr id="14" name="Straight Arrow Connector 13">
            <a:extLst>
              <a:ext uri="{FF2B5EF4-FFF2-40B4-BE49-F238E27FC236}">
                <a16:creationId xmlns:a16="http://schemas.microsoft.com/office/drawing/2014/main" id="{4FEDA5E2-A197-4ABE-AFF1-4C46FBC16161}"/>
              </a:ext>
            </a:extLst>
          </p:cNvPr>
          <p:cNvCxnSpPr>
            <a:stCxn id="4" idx="2"/>
            <a:endCxn id="5" idx="0"/>
          </p:cNvCxnSpPr>
          <p:nvPr/>
        </p:nvCxnSpPr>
        <p:spPr>
          <a:xfrm flipH="1">
            <a:off x="5616386" y="788894"/>
            <a:ext cx="2" cy="627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F29EF29-F234-462A-923C-A795585630BB}"/>
              </a:ext>
            </a:extLst>
          </p:cNvPr>
          <p:cNvCxnSpPr>
            <a:cxnSpLocks/>
            <a:endCxn id="6" idx="0"/>
          </p:cNvCxnSpPr>
          <p:nvPr/>
        </p:nvCxnSpPr>
        <p:spPr>
          <a:xfrm>
            <a:off x="5616386" y="1909484"/>
            <a:ext cx="1" cy="600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3DE9F1E2-E3F7-4384-ABA6-108F333420B0}"/>
              </a:ext>
            </a:extLst>
          </p:cNvPr>
          <p:cNvCxnSpPr>
            <a:cxnSpLocks/>
            <a:stCxn id="6" idx="2"/>
            <a:endCxn id="9" idx="0"/>
          </p:cNvCxnSpPr>
          <p:nvPr/>
        </p:nvCxnSpPr>
        <p:spPr>
          <a:xfrm flipH="1">
            <a:off x="5616386" y="3003178"/>
            <a:ext cx="1" cy="7082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3FDC55D6-EBF4-4B59-8A81-4050B460660D}"/>
              </a:ext>
            </a:extLst>
          </p:cNvPr>
          <p:cNvCxnSpPr>
            <a:cxnSpLocks/>
            <a:stCxn id="6" idx="1"/>
          </p:cNvCxnSpPr>
          <p:nvPr/>
        </p:nvCxnSpPr>
        <p:spPr>
          <a:xfrm flipH="1">
            <a:off x="3307974" y="2756649"/>
            <a:ext cx="10488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D5422A2-E5DE-48B8-8124-A1E640D979C2}"/>
              </a:ext>
            </a:extLst>
          </p:cNvPr>
          <p:cNvCxnSpPr>
            <a:cxnSpLocks/>
          </p:cNvCxnSpPr>
          <p:nvPr/>
        </p:nvCxnSpPr>
        <p:spPr>
          <a:xfrm>
            <a:off x="3307974" y="2756648"/>
            <a:ext cx="0" cy="9099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948A4CE-33AF-411E-BCED-F9432BC84E81}"/>
              </a:ext>
            </a:extLst>
          </p:cNvPr>
          <p:cNvCxnSpPr>
            <a:cxnSpLocks/>
            <a:stCxn id="6" idx="3"/>
          </p:cNvCxnSpPr>
          <p:nvPr/>
        </p:nvCxnSpPr>
        <p:spPr>
          <a:xfrm flipV="1">
            <a:off x="6875927" y="2756648"/>
            <a:ext cx="16808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031B87E-6765-4430-9D92-19484144755F}"/>
              </a:ext>
            </a:extLst>
          </p:cNvPr>
          <p:cNvCxnSpPr>
            <a:cxnSpLocks/>
            <a:endCxn id="10" idx="0"/>
          </p:cNvCxnSpPr>
          <p:nvPr/>
        </p:nvCxnSpPr>
        <p:spPr>
          <a:xfrm>
            <a:off x="8556809" y="2756648"/>
            <a:ext cx="3" cy="9099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54D7CEE-7798-4B26-B9DD-6E2550EC2DB9}"/>
              </a:ext>
            </a:extLst>
          </p:cNvPr>
          <p:cNvCxnSpPr>
            <a:cxnSpLocks/>
            <a:stCxn id="4" idx="3"/>
          </p:cNvCxnSpPr>
          <p:nvPr/>
        </p:nvCxnSpPr>
        <p:spPr>
          <a:xfrm flipV="1">
            <a:off x="8023411" y="439270"/>
            <a:ext cx="7754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DAF6B06-2DB6-4463-B436-518D03F9C93B}"/>
              </a:ext>
            </a:extLst>
          </p:cNvPr>
          <p:cNvCxnSpPr>
            <a:cxnSpLocks/>
            <a:endCxn id="7" idx="0"/>
          </p:cNvCxnSpPr>
          <p:nvPr/>
        </p:nvCxnSpPr>
        <p:spPr>
          <a:xfrm>
            <a:off x="8798858" y="439270"/>
            <a:ext cx="1" cy="9771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D433FA35-D568-4E89-AE3A-C78718B82C64}"/>
              </a:ext>
            </a:extLst>
          </p:cNvPr>
          <p:cNvCxnSpPr>
            <a:cxnSpLocks/>
            <a:stCxn id="9" idx="2"/>
            <a:endCxn id="11" idx="0"/>
          </p:cNvCxnSpPr>
          <p:nvPr/>
        </p:nvCxnSpPr>
        <p:spPr>
          <a:xfrm>
            <a:off x="5616386" y="4303058"/>
            <a:ext cx="1" cy="609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5AE15297-3074-4249-B184-4785D7FCF15F}"/>
              </a:ext>
            </a:extLst>
          </p:cNvPr>
          <p:cNvCxnSpPr>
            <a:cxnSpLocks/>
            <a:stCxn id="10" idx="2"/>
            <a:endCxn id="12" idx="0"/>
          </p:cNvCxnSpPr>
          <p:nvPr/>
        </p:nvCxnSpPr>
        <p:spPr>
          <a:xfrm>
            <a:off x="8556812" y="4258234"/>
            <a:ext cx="0" cy="6633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368E069E-ECF8-4B35-81DD-E3556812368F}"/>
              </a:ext>
            </a:extLst>
          </p:cNvPr>
          <p:cNvSpPr txBox="1"/>
          <p:nvPr/>
        </p:nvSpPr>
        <p:spPr>
          <a:xfrm>
            <a:off x="5602958" y="900064"/>
            <a:ext cx="856132" cy="369332"/>
          </a:xfrm>
          <a:prstGeom prst="rect">
            <a:avLst/>
          </a:prstGeom>
          <a:noFill/>
        </p:spPr>
        <p:txBody>
          <a:bodyPr wrap="square" rtlCol="0">
            <a:spAutoFit/>
          </a:bodyPr>
          <a:lstStyle/>
          <a:p>
            <a:r>
              <a:rPr lang="en-US" dirty="0"/>
              <a:t>11.1V</a:t>
            </a:r>
          </a:p>
        </p:txBody>
      </p:sp>
      <p:sp>
        <p:nvSpPr>
          <p:cNvPr id="48" name="TextBox 47">
            <a:extLst>
              <a:ext uri="{FF2B5EF4-FFF2-40B4-BE49-F238E27FC236}">
                <a16:creationId xmlns:a16="http://schemas.microsoft.com/office/drawing/2014/main" id="{D44F8DE1-7726-444C-9282-C61C49974DB0}"/>
              </a:ext>
            </a:extLst>
          </p:cNvPr>
          <p:cNvSpPr txBox="1"/>
          <p:nvPr/>
        </p:nvSpPr>
        <p:spPr>
          <a:xfrm>
            <a:off x="5602958" y="1971348"/>
            <a:ext cx="795632" cy="369332"/>
          </a:xfrm>
          <a:prstGeom prst="rect">
            <a:avLst/>
          </a:prstGeom>
          <a:noFill/>
        </p:spPr>
        <p:txBody>
          <a:bodyPr wrap="square" rtlCol="0">
            <a:spAutoFit/>
          </a:bodyPr>
          <a:lstStyle/>
          <a:p>
            <a:r>
              <a:rPr lang="en-US" dirty="0"/>
              <a:t>11.1V</a:t>
            </a:r>
          </a:p>
        </p:txBody>
      </p:sp>
      <p:sp>
        <p:nvSpPr>
          <p:cNvPr id="49" name="TextBox 48">
            <a:extLst>
              <a:ext uri="{FF2B5EF4-FFF2-40B4-BE49-F238E27FC236}">
                <a16:creationId xmlns:a16="http://schemas.microsoft.com/office/drawing/2014/main" id="{07C2FE48-F839-4A9E-9A5E-6933BA5AF9AE}"/>
              </a:ext>
            </a:extLst>
          </p:cNvPr>
          <p:cNvSpPr txBox="1"/>
          <p:nvPr/>
        </p:nvSpPr>
        <p:spPr>
          <a:xfrm>
            <a:off x="6985749" y="2418692"/>
            <a:ext cx="1156429" cy="369332"/>
          </a:xfrm>
          <a:prstGeom prst="rect">
            <a:avLst/>
          </a:prstGeom>
          <a:noFill/>
        </p:spPr>
        <p:txBody>
          <a:bodyPr wrap="square" rtlCol="0">
            <a:spAutoFit/>
          </a:bodyPr>
          <a:lstStyle/>
          <a:p>
            <a:r>
              <a:rPr lang="en-US" dirty="0"/>
              <a:t>9V</a:t>
            </a:r>
          </a:p>
        </p:txBody>
      </p:sp>
      <p:sp>
        <p:nvSpPr>
          <p:cNvPr id="50" name="TextBox 49">
            <a:extLst>
              <a:ext uri="{FF2B5EF4-FFF2-40B4-BE49-F238E27FC236}">
                <a16:creationId xmlns:a16="http://schemas.microsoft.com/office/drawing/2014/main" id="{D018DFAF-5603-4D39-9C77-300A3E104621}"/>
              </a:ext>
            </a:extLst>
          </p:cNvPr>
          <p:cNvSpPr txBox="1"/>
          <p:nvPr/>
        </p:nvSpPr>
        <p:spPr>
          <a:xfrm>
            <a:off x="3638566" y="2418692"/>
            <a:ext cx="549076" cy="369332"/>
          </a:xfrm>
          <a:prstGeom prst="rect">
            <a:avLst/>
          </a:prstGeom>
          <a:noFill/>
        </p:spPr>
        <p:txBody>
          <a:bodyPr wrap="square" rtlCol="0">
            <a:spAutoFit/>
          </a:bodyPr>
          <a:lstStyle/>
          <a:p>
            <a:r>
              <a:rPr lang="en-US" dirty="0"/>
              <a:t>9V</a:t>
            </a:r>
          </a:p>
        </p:txBody>
      </p:sp>
      <p:sp>
        <p:nvSpPr>
          <p:cNvPr id="51" name="TextBox 50">
            <a:extLst>
              <a:ext uri="{FF2B5EF4-FFF2-40B4-BE49-F238E27FC236}">
                <a16:creationId xmlns:a16="http://schemas.microsoft.com/office/drawing/2014/main" id="{A777DAA6-28F4-47C1-AB6B-037598FDB38F}"/>
              </a:ext>
            </a:extLst>
          </p:cNvPr>
          <p:cNvSpPr txBox="1"/>
          <p:nvPr/>
        </p:nvSpPr>
        <p:spPr>
          <a:xfrm>
            <a:off x="5602958" y="3141241"/>
            <a:ext cx="493042" cy="369332"/>
          </a:xfrm>
          <a:prstGeom prst="rect">
            <a:avLst/>
          </a:prstGeom>
          <a:noFill/>
        </p:spPr>
        <p:txBody>
          <a:bodyPr wrap="square" rtlCol="0">
            <a:spAutoFit/>
          </a:bodyPr>
          <a:lstStyle/>
          <a:p>
            <a:r>
              <a:rPr lang="en-US" dirty="0"/>
              <a:t>9V</a:t>
            </a:r>
          </a:p>
        </p:txBody>
      </p:sp>
      <p:sp>
        <p:nvSpPr>
          <p:cNvPr id="52" name="TextBox 51">
            <a:extLst>
              <a:ext uri="{FF2B5EF4-FFF2-40B4-BE49-F238E27FC236}">
                <a16:creationId xmlns:a16="http://schemas.microsoft.com/office/drawing/2014/main" id="{81F6E981-9411-47D8-99B4-8433701383BF}"/>
              </a:ext>
            </a:extLst>
          </p:cNvPr>
          <p:cNvSpPr txBox="1"/>
          <p:nvPr/>
        </p:nvSpPr>
        <p:spPr>
          <a:xfrm>
            <a:off x="8796626" y="907217"/>
            <a:ext cx="1156429" cy="369332"/>
          </a:xfrm>
          <a:prstGeom prst="rect">
            <a:avLst/>
          </a:prstGeom>
          <a:noFill/>
        </p:spPr>
        <p:txBody>
          <a:bodyPr wrap="square" rtlCol="0">
            <a:spAutoFit/>
          </a:bodyPr>
          <a:lstStyle/>
          <a:p>
            <a:r>
              <a:rPr lang="en-US" dirty="0"/>
              <a:t>11.1V</a:t>
            </a:r>
          </a:p>
        </p:txBody>
      </p:sp>
      <p:sp>
        <p:nvSpPr>
          <p:cNvPr id="53" name="TextBox 52">
            <a:extLst>
              <a:ext uri="{FF2B5EF4-FFF2-40B4-BE49-F238E27FC236}">
                <a16:creationId xmlns:a16="http://schemas.microsoft.com/office/drawing/2014/main" id="{3A71F427-BCDE-49A6-9F29-31E5623BD85E}"/>
              </a:ext>
            </a:extLst>
          </p:cNvPr>
          <p:cNvSpPr txBox="1"/>
          <p:nvPr/>
        </p:nvSpPr>
        <p:spPr>
          <a:xfrm>
            <a:off x="5602958" y="4405263"/>
            <a:ext cx="515451" cy="369332"/>
          </a:xfrm>
          <a:prstGeom prst="rect">
            <a:avLst/>
          </a:prstGeom>
          <a:noFill/>
        </p:spPr>
        <p:txBody>
          <a:bodyPr wrap="square" rtlCol="0">
            <a:spAutoFit/>
          </a:bodyPr>
          <a:lstStyle/>
          <a:p>
            <a:r>
              <a:rPr lang="en-US" dirty="0"/>
              <a:t>5V</a:t>
            </a:r>
          </a:p>
        </p:txBody>
      </p:sp>
      <p:sp>
        <p:nvSpPr>
          <p:cNvPr id="54" name="TextBox 53">
            <a:extLst>
              <a:ext uri="{FF2B5EF4-FFF2-40B4-BE49-F238E27FC236}">
                <a16:creationId xmlns:a16="http://schemas.microsoft.com/office/drawing/2014/main" id="{2148C5AF-810F-4E29-9E96-10A79F47EA4A}"/>
              </a:ext>
            </a:extLst>
          </p:cNvPr>
          <p:cNvSpPr txBox="1"/>
          <p:nvPr/>
        </p:nvSpPr>
        <p:spPr>
          <a:xfrm>
            <a:off x="8556809" y="4440231"/>
            <a:ext cx="679081" cy="369332"/>
          </a:xfrm>
          <a:prstGeom prst="rect">
            <a:avLst/>
          </a:prstGeom>
          <a:noFill/>
        </p:spPr>
        <p:txBody>
          <a:bodyPr wrap="square" rtlCol="0">
            <a:spAutoFit/>
          </a:bodyPr>
          <a:lstStyle/>
          <a:p>
            <a:r>
              <a:rPr lang="en-US" dirty="0"/>
              <a:t>3.3V</a:t>
            </a:r>
          </a:p>
        </p:txBody>
      </p:sp>
    </p:spTree>
    <p:extLst>
      <p:ext uri="{BB962C8B-B14F-4D97-AF65-F5344CB8AC3E}">
        <p14:creationId xmlns:p14="http://schemas.microsoft.com/office/powerpoint/2010/main" val="42746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C35A9-5E7B-4A7F-95E5-304C2AC15BF5}"/>
              </a:ext>
            </a:extLst>
          </p:cNvPr>
          <p:cNvSpPr>
            <a:spLocks noGrp="1"/>
          </p:cNvSpPr>
          <p:nvPr>
            <p:ph idx="1"/>
          </p:nvPr>
        </p:nvSpPr>
        <p:spPr>
          <a:xfrm>
            <a:off x="304800" y="206187"/>
            <a:ext cx="10962757" cy="6024283"/>
          </a:xfrm>
        </p:spPr>
        <p:txBody>
          <a:bodyPr/>
          <a:lstStyle/>
          <a:p>
            <a:r>
              <a:rPr lang="en-US" dirty="0"/>
              <a:t>Below are the results of the New Board.</a:t>
            </a:r>
          </a:p>
          <a:p>
            <a:r>
              <a:rPr lang="en-US" dirty="0"/>
              <a:t> </a:t>
            </a:r>
          </a:p>
          <a:p>
            <a:endParaRPr lang="en-US" dirty="0"/>
          </a:p>
        </p:txBody>
      </p:sp>
      <p:pic>
        <p:nvPicPr>
          <p:cNvPr id="9" name="Picture 8">
            <a:extLst>
              <a:ext uri="{FF2B5EF4-FFF2-40B4-BE49-F238E27FC236}">
                <a16:creationId xmlns:a16="http://schemas.microsoft.com/office/drawing/2014/main" id="{BA01F724-F122-4D8B-BDEC-156378E292DB}"/>
              </a:ext>
            </a:extLst>
          </p:cNvPr>
          <p:cNvPicPr>
            <a:picLocks noChangeAspect="1"/>
          </p:cNvPicPr>
          <p:nvPr/>
        </p:nvPicPr>
        <p:blipFill>
          <a:blip r:embed="rId2"/>
          <a:stretch>
            <a:fillRect/>
          </a:stretch>
        </p:blipFill>
        <p:spPr>
          <a:xfrm rot="16200000">
            <a:off x="3155576" y="-1165417"/>
            <a:ext cx="4500287" cy="9753602"/>
          </a:xfrm>
          <a:prstGeom prst="rect">
            <a:avLst/>
          </a:prstGeom>
        </p:spPr>
      </p:pic>
    </p:spTree>
    <p:extLst>
      <p:ext uri="{BB962C8B-B14F-4D97-AF65-F5344CB8AC3E}">
        <p14:creationId xmlns:p14="http://schemas.microsoft.com/office/powerpoint/2010/main" val="352506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8F6C0-91E9-4F9A-9C19-4B77F4DCAB8D}"/>
              </a:ext>
            </a:extLst>
          </p:cNvPr>
          <p:cNvPicPr>
            <a:picLocks noChangeAspect="1"/>
          </p:cNvPicPr>
          <p:nvPr/>
        </p:nvPicPr>
        <p:blipFill>
          <a:blip r:embed="rId2"/>
          <a:stretch>
            <a:fillRect/>
          </a:stretch>
        </p:blipFill>
        <p:spPr>
          <a:xfrm rot="16200000">
            <a:off x="2949389" y="-1425392"/>
            <a:ext cx="5262284" cy="9152968"/>
          </a:xfrm>
          <a:prstGeom prst="rect">
            <a:avLst/>
          </a:prstGeom>
        </p:spPr>
      </p:pic>
    </p:spTree>
    <p:extLst>
      <p:ext uri="{BB962C8B-B14F-4D97-AF65-F5344CB8AC3E}">
        <p14:creationId xmlns:p14="http://schemas.microsoft.com/office/powerpoint/2010/main" val="2888219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105</TotalTime>
  <Words>534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RECOVERY WEEKLY PROGRESS REPORT.</vt:lpstr>
      <vt:lpstr>Tasks completed.</vt:lpstr>
      <vt:lpstr>1. New POWER DISTRIBUTION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Design of the Avionics Bay Holder for the Drone test</vt:lpstr>
      <vt:lpstr>PowerPoint Presentation</vt:lpstr>
      <vt:lpstr>Next Week’s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RECOVERY WEEKLY PROGRESS REPORT.</dc:title>
  <dc:creator>USER</dc:creator>
  <cp:lastModifiedBy>USER</cp:lastModifiedBy>
  <cp:revision>11</cp:revision>
  <dcterms:created xsi:type="dcterms:W3CDTF">2023-04-04T16:44:51Z</dcterms:created>
  <dcterms:modified xsi:type="dcterms:W3CDTF">2023-04-05T07:04:12Z</dcterms:modified>
</cp:coreProperties>
</file>