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9"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45C0E-4941-4A45-9CC3-04ECF22E7F60}" v="1391" dt="2023-03-08T05:58:58.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FD05A-C04D-4C11-ADA5-C075B2901380}" type="datetimeFigureOut">
              <a:t>3/8/2023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B6E7-7FEB-43CE-86B1-4CCB83526B47}" type="slidenum">
              <a:t>‹#›</a:t>
            </a:fld>
            <a:endParaRPr lang="en-GB"/>
          </a:p>
        </p:txBody>
      </p:sp>
    </p:spTree>
    <p:extLst>
      <p:ext uri="{BB962C8B-B14F-4D97-AF65-F5344CB8AC3E}">
        <p14:creationId xmlns:p14="http://schemas.microsoft.com/office/powerpoint/2010/main" val="429286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0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9343647" y="4235851"/>
            <a:ext cx="7496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3"/>
            <a:ext cx="7496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700"/>
            <a:ext cx="9515557" cy="2032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133"/>
            <a:ext cx="9515557" cy="2032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600" cy="13632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endParaRPr/>
          </a:p>
        </p:txBody>
      </p:sp>
      <p:sp>
        <p:nvSpPr>
          <p:cNvPr id="19" name="Google Shape;19;p2"/>
          <p:cNvSpPr txBox="1">
            <a:spLocks noGrp="1"/>
          </p:cNvSpPr>
          <p:nvPr>
            <p:ph type="subTitle" idx="1"/>
          </p:nvPr>
        </p:nvSpPr>
        <p:spPr>
          <a:xfrm>
            <a:off x="2849633" y="3800052"/>
            <a:ext cx="64940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endParaRPr/>
          </a:p>
        </p:txBody>
      </p:sp>
      <p:sp>
        <p:nvSpPr>
          <p:cNvPr id="20" name="Google Shape;2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3" name="Google Shape;23;p3"/>
          <p:cNvSpPr txBox="1">
            <a:spLocks noGrp="1"/>
          </p:cNvSpPr>
          <p:nvPr>
            <p:ph type="title"/>
          </p:nvPr>
        </p:nvSpPr>
        <p:spPr>
          <a:xfrm>
            <a:off x="415600" y="1086400"/>
            <a:ext cx="11428400" cy="1256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41" name="Google Shape;4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7200" b="0">
                <a:solidFill>
                  <a:schemeClr val="dk2"/>
                </a:solidFill>
              </a:defRPr>
            </a:lvl1pPr>
            <a:lvl2pPr lvl="1">
              <a:spcBef>
                <a:spcPts val="0"/>
              </a:spcBef>
              <a:spcAft>
                <a:spcPts val="0"/>
              </a:spcAft>
              <a:buClr>
                <a:schemeClr val="dk2"/>
              </a:buClr>
              <a:buSzPts val="5400"/>
              <a:buNone/>
              <a:defRPr sz="7200" b="0">
                <a:solidFill>
                  <a:schemeClr val="dk2"/>
                </a:solidFill>
              </a:defRPr>
            </a:lvl2pPr>
            <a:lvl3pPr lvl="2">
              <a:spcBef>
                <a:spcPts val="0"/>
              </a:spcBef>
              <a:spcAft>
                <a:spcPts val="0"/>
              </a:spcAft>
              <a:buClr>
                <a:schemeClr val="dk2"/>
              </a:buClr>
              <a:buSzPts val="5400"/>
              <a:buNone/>
              <a:defRPr sz="7200" b="0">
                <a:solidFill>
                  <a:schemeClr val="dk2"/>
                </a:solidFill>
              </a:defRPr>
            </a:lvl3pPr>
            <a:lvl4pPr lvl="3">
              <a:spcBef>
                <a:spcPts val="0"/>
              </a:spcBef>
              <a:spcAft>
                <a:spcPts val="0"/>
              </a:spcAft>
              <a:buClr>
                <a:schemeClr val="dk2"/>
              </a:buClr>
              <a:buSzPts val="5400"/>
              <a:buNone/>
              <a:defRPr sz="7200" b="0">
                <a:solidFill>
                  <a:schemeClr val="dk2"/>
                </a:solidFill>
              </a:defRPr>
            </a:lvl4pPr>
            <a:lvl5pPr lvl="4">
              <a:spcBef>
                <a:spcPts val="0"/>
              </a:spcBef>
              <a:spcAft>
                <a:spcPts val="0"/>
              </a:spcAft>
              <a:buClr>
                <a:schemeClr val="dk2"/>
              </a:buClr>
              <a:buSzPts val="5400"/>
              <a:buNone/>
              <a:defRPr sz="7200" b="0">
                <a:solidFill>
                  <a:schemeClr val="dk2"/>
                </a:solidFill>
              </a:defRPr>
            </a:lvl5pPr>
            <a:lvl6pPr lvl="5">
              <a:spcBef>
                <a:spcPts val="0"/>
              </a:spcBef>
              <a:spcAft>
                <a:spcPts val="0"/>
              </a:spcAft>
              <a:buClr>
                <a:schemeClr val="dk2"/>
              </a:buClr>
              <a:buSzPts val="5400"/>
              <a:buNone/>
              <a:defRPr sz="7200" b="0">
                <a:solidFill>
                  <a:schemeClr val="dk2"/>
                </a:solidFill>
              </a:defRPr>
            </a:lvl6pPr>
            <a:lvl7pPr lvl="6">
              <a:spcBef>
                <a:spcPts val="0"/>
              </a:spcBef>
              <a:spcAft>
                <a:spcPts val="0"/>
              </a:spcAft>
              <a:buClr>
                <a:schemeClr val="dk2"/>
              </a:buClr>
              <a:buSzPts val="5400"/>
              <a:buNone/>
              <a:defRPr sz="7200" b="0">
                <a:solidFill>
                  <a:schemeClr val="dk2"/>
                </a:solidFill>
              </a:defRPr>
            </a:lvl7pPr>
            <a:lvl8pPr lvl="7">
              <a:spcBef>
                <a:spcPts val="0"/>
              </a:spcBef>
              <a:spcAft>
                <a:spcPts val="0"/>
              </a:spcAft>
              <a:buClr>
                <a:schemeClr val="dk2"/>
              </a:buClr>
              <a:buSzPts val="5400"/>
              <a:buNone/>
              <a:defRPr sz="7200" b="0">
                <a:solidFill>
                  <a:schemeClr val="dk2"/>
                </a:solidFill>
              </a:defRPr>
            </a:lvl8pPr>
            <a:lvl9pPr lvl="8">
              <a:spcBef>
                <a:spcPts val="0"/>
              </a:spcBef>
              <a:spcAft>
                <a:spcPts val="0"/>
              </a:spcAft>
              <a:buClr>
                <a:schemeClr val="dk2"/>
              </a:buClr>
              <a:buSzPts val="5400"/>
              <a:buNone/>
              <a:defRPr sz="7200" b="0">
                <a:solidFill>
                  <a:schemeClr val="dk2"/>
                </a:solidFill>
              </a:defRPr>
            </a:lvl9pPr>
          </a:lstStyle>
          <a:p>
            <a:endParaRPr/>
          </a:p>
        </p:txBody>
      </p:sp>
      <p:sp>
        <p:nvSpPr>
          <p:cNvPr id="44" name="Google Shape;4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cxnSp>
        <p:nvCxnSpPr>
          <p:cNvPr id="47" name="Google Shape;47;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600" cy="2234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9" name="Google Shape;49;p9"/>
          <p:cNvSpPr txBox="1">
            <a:spLocks noGrp="1"/>
          </p:cNvSpPr>
          <p:nvPr>
            <p:ph type="subTitle" idx="1"/>
          </p:nvPr>
        </p:nvSpPr>
        <p:spPr>
          <a:xfrm>
            <a:off x="354000" y="36358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7" name="Google Shape;57;p11"/>
          <p:cNvSpPr txBox="1">
            <a:spLocks noGrp="1"/>
          </p:cNvSpPr>
          <p:nvPr>
            <p:ph type="title" hasCustomPrompt="1"/>
          </p:nvPr>
        </p:nvSpPr>
        <p:spPr>
          <a:xfrm>
            <a:off x="415600" y="1739800"/>
            <a:ext cx="11360800" cy="2051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7333">
                <a:solidFill>
                  <a:schemeClr val="accent3"/>
                </a:solidFill>
              </a:defRPr>
            </a:lvl1pPr>
            <a:lvl2pPr lvl="1" algn="ctr">
              <a:spcBef>
                <a:spcPts val="0"/>
              </a:spcBef>
              <a:spcAft>
                <a:spcPts val="0"/>
              </a:spcAft>
              <a:buClr>
                <a:schemeClr val="accent3"/>
              </a:buClr>
              <a:buSzPts val="13000"/>
              <a:buNone/>
              <a:defRPr sz="17333">
                <a:solidFill>
                  <a:schemeClr val="accent3"/>
                </a:solidFill>
              </a:defRPr>
            </a:lvl2pPr>
            <a:lvl3pPr lvl="2" algn="ctr">
              <a:spcBef>
                <a:spcPts val="0"/>
              </a:spcBef>
              <a:spcAft>
                <a:spcPts val="0"/>
              </a:spcAft>
              <a:buClr>
                <a:schemeClr val="accent3"/>
              </a:buClr>
              <a:buSzPts val="13000"/>
              <a:buNone/>
              <a:defRPr sz="17333">
                <a:solidFill>
                  <a:schemeClr val="accent3"/>
                </a:solidFill>
              </a:defRPr>
            </a:lvl3pPr>
            <a:lvl4pPr lvl="3" algn="ctr">
              <a:spcBef>
                <a:spcPts val="0"/>
              </a:spcBef>
              <a:spcAft>
                <a:spcPts val="0"/>
              </a:spcAft>
              <a:buClr>
                <a:schemeClr val="accent3"/>
              </a:buClr>
              <a:buSzPts val="13000"/>
              <a:buNone/>
              <a:defRPr sz="17333">
                <a:solidFill>
                  <a:schemeClr val="accent3"/>
                </a:solidFill>
              </a:defRPr>
            </a:lvl4pPr>
            <a:lvl5pPr lvl="4" algn="ctr">
              <a:spcBef>
                <a:spcPts val="0"/>
              </a:spcBef>
              <a:spcAft>
                <a:spcPts val="0"/>
              </a:spcAft>
              <a:buClr>
                <a:schemeClr val="accent3"/>
              </a:buClr>
              <a:buSzPts val="13000"/>
              <a:buNone/>
              <a:defRPr sz="17333">
                <a:solidFill>
                  <a:schemeClr val="accent3"/>
                </a:solidFill>
              </a:defRPr>
            </a:lvl5pPr>
            <a:lvl6pPr lvl="5" algn="ctr">
              <a:spcBef>
                <a:spcPts val="0"/>
              </a:spcBef>
              <a:spcAft>
                <a:spcPts val="0"/>
              </a:spcAft>
              <a:buClr>
                <a:schemeClr val="accent3"/>
              </a:buClr>
              <a:buSzPts val="13000"/>
              <a:buNone/>
              <a:defRPr sz="17333">
                <a:solidFill>
                  <a:schemeClr val="accent3"/>
                </a:solidFill>
              </a:defRPr>
            </a:lvl6pPr>
            <a:lvl7pPr lvl="6" algn="ctr">
              <a:spcBef>
                <a:spcPts val="0"/>
              </a:spcBef>
              <a:spcAft>
                <a:spcPts val="0"/>
              </a:spcAft>
              <a:buClr>
                <a:schemeClr val="accent3"/>
              </a:buClr>
              <a:buSzPts val="13000"/>
              <a:buNone/>
              <a:defRPr sz="17333">
                <a:solidFill>
                  <a:schemeClr val="accent3"/>
                </a:solidFill>
              </a:defRPr>
            </a:lvl7pPr>
            <a:lvl8pPr lvl="7" algn="ctr">
              <a:spcBef>
                <a:spcPts val="0"/>
              </a:spcBef>
              <a:spcAft>
                <a:spcPts val="0"/>
              </a:spcAft>
              <a:buClr>
                <a:schemeClr val="accent3"/>
              </a:buClr>
              <a:buSzPts val="13000"/>
              <a:buNone/>
              <a:defRPr sz="17333">
                <a:solidFill>
                  <a:schemeClr val="accent3"/>
                </a:solidFill>
              </a:defRPr>
            </a:lvl8pPr>
            <a:lvl9pPr lvl="8" algn="ctr">
              <a:spcBef>
                <a:spcPts val="0"/>
              </a:spcBef>
              <a:spcAft>
                <a:spcPts val="0"/>
              </a:spcAft>
              <a:buClr>
                <a:schemeClr val="accent3"/>
              </a:buClr>
              <a:buSzPts val="13000"/>
              <a:buNone/>
              <a:defRPr sz="17333">
                <a:solidFill>
                  <a:schemeClr val="accent3"/>
                </a:solidFill>
              </a:defRPr>
            </a:lvl9pPr>
          </a:lstStyle>
          <a:p>
            <a:r>
              <a:t>xx%</a:t>
            </a:r>
          </a:p>
        </p:txBody>
      </p:sp>
      <p:sp>
        <p:nvSpPr>
          <p:cNvPr id="58" name="Google Shape;58;p11"/>
          <p:cNvSpPr txBox="1">
            <a:spLocks noGrp="1"/>
          </p:cNvSpPr>
          <p:nvPr>
            <p:ph type="body" idx="1"/>
          </p:nvPr>
        </p:nvSpPr>
        <p:spPr>
          <a:xfrm>
            <a:off x="415600" y="3994200"/>
            <a:ext cx="113608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latin typeface="Open Sans"/>
                <a:ea typeface="Open Sans"/>
                <a:cs typeface="Open Sans"/>
                <a:sym typeface="Open Sans"/>
              </a:defRPr>
            </a:lvl1pPr>
            <a:lvl2pPr lvl="1" algn="r">
              <a:buNone/>
              <a:defRPr sz="1333">
                <a:solidFill>
                  <a:schemeClr val="dk2"/>
                </a:solidFill>
                <a:latin typeface="Open Sans"/>
                <a:ea typeface="Open Sans"/>
                <a:cs typeface="Open Sans"/>
                <a:sym typeface="Open Sans"/>
              </a:defRPr>
            </a:lvl2pPr>
            <a:lvl3pPr lvl="2" algn="r">
              <a:buNone/>
              <a:defRPr sz="1333">
                <a:solidFill>
                  <a:schemeClr val="dk2"/>
                </a:solidFill>
                <a:latin typeface="Open Sans"/>
                <a:ea typeface="Open Sans"/>
                <a:cs typeface="Open Sans"/>
                <a:sym typeface="Open Sans"/>
              </a:defRPr>
            </a:lvl3pPr>
            <a:lvl4pPr lvl="3" algn="r">
              <a:buNone/>
              <a:defRPr sz="1333">
                <a:solidFill>
                  <a:schemeClr val="dk2"/>
                </a:solidFill>
                <a:latin typeface="Open Sans"/>
                <a:ea typeface="Open Sans"/>
                <a:cs typeface="Open Sans"/>
                <a:sym typeface="Open Sans"/>
              </a:defRPr>
            </a:lvl4pPr>
            <a:lvl5pPr lvl="4" algn="r">
              <a:buNone/>
              <a:defRPr sz="1333">
                <a:solidFill>
                  <a:schemeClr val="dk2"/>
                </a:solidFill>
                <a:latin typeface="Open Sans"/>
                <a:ea typeface="Open Sans"/>
                <a:cs typeface="Open Sans"/>
                <a:sym typeface="Open Sans"/>
              </a:defRPr>
            </a:lvl5pPr>
            <a:lvl6pPr lvl="5" algn="r">
              <a:buNone/>
              <a:defRPr sz="1333">
                <a:solidFill>
                  <a:schemeClr val="dk2"/>
                </a:solidFill>
                <a:latin typeface="Open Sans"/>
                <a:ea typeface="Open Sans"/>
                <a:cs typeface="Open Sans"/>
                <a:sym typeface="Open Sans"/>
              </a:defRPr>
            </a:lvl6pPr>
            <a:lvl7pPr lvl="6" algn="r">
              <a:buNone/>
              <a:defRPr sz="1333">
                <a:solidFill>
                  <a:schemeClr val="dk2"/>
                </a:solidFill>
                <a:latin typeface="Open Sans"/>
                <a:ea typeface="Open Sans"/>
                <a:cs typeface="Open Sans"/>
                <a:sym typeface="Open Sans"/>
              </a:defRPr>
            </a:lvl7pPr>
            <a:lvl8pPr lvl="7" algn="r">
              <a:buNone/>
              <a:defRPr sz="1333">
                <a:solidFill>
                  <a:schemeClr val="dk2"/>
                </a:solidFill>
                <a:latin typeface="Open Sans"/>
                <a:ea typeface="Open Sans"/>
                <a:cs typeface="Open Sans"/>
                <a:sym typeface="Open Sans"/>
              </a:defRPr>
            </a:lvl8pPr>
            <a:lvl9pPr lvl="8" algn="r">
              <a:buNone/>
              <a:defRPr sz="1333">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38867" y="2335685"/>
            <a:ext cx="9515600" cy="1363200"/>
          </a:xfrm>
          <a:prstGeom prst="rect">
            <a:avLst/>
          </a:prstGeom>
        </p:spPr>
        <p:txBody>
          <a:bodyPr spcFirstLastPara="1" wrap="square" lIns="121900" tIns="121900" rIns="121900" bIns="121900" anchor="b" anchorCtr="0">
            <a:normAutofit fontScale="90000"/>
          </a:bodyPr>
          <a:lstStyle/>
          <a:p>
            <a:r>
              <a:rPr lang="en">
                <a:solidFill>
                  <a:schemeClr val="dk2"/>
                </a:solidFill>
              </a:rPr>
              <a:t>Progress Report:</a:t>
            </a:r>
            <a:br>
              <a:rPr lang="en">
                <a:solidFill>
                  <a:schemeClr val="dk2"/>
                </a:solidFill>
              </a:rPr>
            </a:br>
            <a:r>
              <a:rPr lang="en">
                <a:solidFill>
                  <a:schemeClr val="dk2"/>
                </a:solidFill>
              </a:rPr>
              <a:t>Nakuja N3 </a:t>
            </a:r>
            <a:endParaRPr>
              <a:solidFill>
                <a:schemeClr val="dk2"/>
              </a:solidFill>
            </a:endParaRPr>
          </a:p>
        </p:txBody>
      </p:sp>
      <p:sp>
        <p:nvSpPr>
          <p:cNvPr id="67" name="Google Shape;67;p13"/>
          <p:cNvSpPr txBox="1">
            <a:spLocks noGrp="1"/>
          </p:cNvSpPr>
          <p:nvPr>
            <p:ph type="subTitle" idx="1"/>
          </p:nvPr>
        </p:nvSpPr>
        <p:spPr>
          <a:xfrm>
            <a:off x="2849633" y="3800052"/>
            <a:ext cx="6494000" cy="1056800"/>
          </a:xfrm>
          <a:prstGeom prst="rect">
            <a:avLst/>
          </a:prstGeom>
        </p:spPr>
        <p:txBody>
          <a:bodyPr spcFirstLastPara="1" wrap="square" lIns="121900" tIns="121900" rIns="121900" bIns="121900" anchor="t" anchorCtr="0">
            <a:normAutofit/>
          </a:bodyPr>
          <a:lstStyle/>
          <a:p>
            <a:pPr marL="0" indent="0"/>
            <a:r>
              <a:rPr lang="en" dirty="0"/>
              <a:t>AIRFRAME TEAM  • 08.01.2023</a:t>
            </a:r>
            <a:endParaRPr dirty="0"/>
          </a:p>
        </p:txBody>
      </p:sp>
    </p:spTree>
    <p:extLst>
      <p:ext uri="{BB962C8B-B14F-4D97-AF65-F5344CB8AC3E}">
        <p14:creationId xmlns:p14="http://schemas.microsoft.com/office/powerpoint/2010/main" val="212164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78BF4-C790-BA07-BA53-C5A3D180315E}"/>
              </a:ext>
            </a:extLst>
          </p:cNvPr>
          <p:cNvSpPr txBox="1"/>
          <p:nvPr/>
        </p:nvSpPr>
        <p:spPr>
          <a:xfrm>
            <a:off x="766375" y="2974863"/>
            <a:ext cx="10999304"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5400" dirty="0">
                <a:solidFill>
                  <a:schemeClr val="bg2">
                    <a:lumMod val="50000"/>
                  </a:schemeClr>
                </a:solidFill>
                <a:latin typeface="Times New Roman"/>
                <a:cs typeface="Arial"/>
              </a:rPr>
              <a:t>Are there any questions?</a:t>
            </a:r>
            <a:endParaRPr lang="en-GB" sz="5400">
              <a:solidFill>
                <a:schemeClr val="bg2">
                  <a:lumMod val="50000"/>
                </a:schemeClr>
              </a:solidFill>
              <a:latin typeface="Times New Roman"/>
              <a:cs typeface="Times New Roman"/>
            </a:endParaRPr>
          </a:p>
        </p:txBody>
      </p:sp>
    </p:spTree>
    <p:extLst>
      <p:ext uri="{BB962C8B-B14F-4D97-AF65-F5344CB8AC3E}">
        <p14:creationId xmlns:p14="http://schemas.microsoft.com/office/powerpoint/2010/main" val="382372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73AF-31D9-3312-A4E7-84F3AC63CCB9}"/>
              </a:ext>
            </a:extLst>
          </p:cNvPr>
          <p:cNvSpPr>
            <a:spLocks noGrp="1"/>
          </p:cNvSpPr>
          <p:nvPr>
            <p:ph type="title"/>
          </p:nvPr>
        </p:nvSpPr>
        <p:spPr>
          <a:xfrm>
            <a:off x="354000" y="1975705"/>
            <a:ext cx="5393600" cy="2234400"/>
          </a:xfrm>
        </p:spPr>
        <p:txBody>
          <a:bodyPr/>
          <a:lstStyle/>
          <a:p>
            <a:r>
              <a:rPr lang="en-GB" dirty="0">
                <a:solidFill>
                  <a:schemeClr val="tx1"/>
                </a:solidFill>
              </a:rPr>
              <a:t>The End.</a:t>
            </a:r>
          </a:p>
        </p:txBody>
      </p:sp>
      <p:sp>
        <p:nvSpPr>
          <p:cNvPr id="4" name="Text Placeholder 3">
            <a:extLst>
              <a:ext uri="{FF2B5EF4-FFF2-40B4-BE49-F238E27FC236}">
                <a16:creationId xmlns:a16="http://schemas.microsoft.com/office/drawing/2014/main" id="{AB24C3C3-813F-C455-7181-3DBC9FEE31D0}"/>
              </a:ext>
            </a:extLst>
          </p:cNvPr>
          <p:cNvSpPr>
            <a:spLocks noGrp="1"/>
          </p:cNvSpPr>
          <p:nvPr>
            <p:ph type="body" idx="2"/>
          </p:nvPr>
        </p:nvSpPr>
        <p:spPr/>
        <p:txBody>
          <a:bodyPr>
            <a:normAutofit/>
          </a:bodyPr>
          <a:lstStyle/>
          <a:p>
            <a:pPr marL="608965" indent="-456565"/>
            <a:r>
              <a:rPr lang="en-GB" sz="3200" dirty="0">
                <a:solidFill>
                  <a:schemeClr val="bg2">
                    <a:lumMod val="50000"/>
                  </a:schemeClr>
                </a:solidFill>
                <a:latin typeface="Times New Roman"/>
              </a:rPr>
              <a:t>Thank you for your time. </a:t>
            </a:r>
          </a:p>
        </p:txBody>
      </p:sp>
    </p:spTree>
    <p:extLst>
      <p:ext uri="{BB962C8B-B14F-4D97-AF65-F5344CB8AC3E}">
        <p14:creationId xmlns:p14="http://schemas.microsoft.com/office/powerpoint/2010/main" val="302033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C24C-A853-3B52-D854-F5AFFC957ED8}"/>
              </a:ext>
            </a:extLst>
          </p:cNvPr>
          <p:cNvSpPr>
            <a:spLocks noGrp="1"/>
          </p:cNvSpPr>
          <p:nvPr>
            <p:ph type="title"/>
          </p:nvPr>
        </p:nvSpPr>
        <p:spPr/>
        <p:txBody>
          <a:bodyPr/>
          <a:lstStyle/>
          <a:p>
            <a:r>
              <a:rPr lang="en-GB" dirty="0">
                <a:solidFill>
                  <a:schemeClr val="bg2">
                    <a:lumMod val="50000"/>
                  </a:schemeClr>
                </a:solidFill>
              </a:rPr>
              <a:t>Overview</a:t>
            </a:r>
            <a:endParaRPr lang="en-US" dirty="0">
              <a:solidFill>
                <a:schemeClr val="bg2">
                  <a:lumMod val="50000"/>
                </a:schemeClr>
              </a:solidFill>
            </a:endParaRPr>
          </a:p>
        </p:txBody>
      </p:sp>
      <p:sp>
        <p:nvSpPr>
          <p:cNvPr id="4" name="Text Placeholder 3">
            <a:extLst>
              <a:ext uri="{FF2B5EF4-FFF2-40B4-BE49-F238E27FC236}">
                <a16:creationId xmlns:a16="http://schemas.microsoft.com/office/drawing/2014/main" id="{0F271BD5-1C66-117B-0760-199D6DCE9E0A}"/>
              </a:ext>
            </a:extLst>
          </p:cNvPr>
          <p:cNvSpPr>
            <a:spLocks noGrp="1"/>
          </p:cNvSpPr>
          <p:nvPr>
            <p:ph type="body" idx="2"/>
          </p:nvPr>
        </p:nvSpPr>
        <p:spPr/>
        <p:txBody>
          <a:bodyPr/>
          <a:lstStyle/>
          <a:p>
            <a:pPr marL="152400" indent="0">
              <a:buNone/>
            </a:pPr>
            <a:r>
              <a:rPr lang="en-GB" sz="2000" dirty="0">
                <a:latin typeface="Times New Roman"/>
              </a:rPr>
              <a:t>Recent Progress:</a:t>
            </a:r>
          </a:p>
          <a:p>
            <a:pPr marL="608965" indent="-456565">
              <a:lnSpc>
                <a:spcPct val="114999"/>
              </a:lnSpc>
            </a:pPr>
            <a:r>
              <a:rPr lang="en-GB" sz="2000" dirty="0">
                <a:latin typeface="Times New Roman"/>
              </a:rPr>
              <a:t>Revision of Launch lug and launch rail design #6</a:t>
            </a:r>
          </a:p>
          <a:p>
            <a:pPr marL="608965" indent="-456565">
              <a:lnSpc>
                <a:spcPct val="114999"/>
              </a:lnSpc>
            </a:pPr>
            <a:r>
              <a:rPr lang="en-GB" sz="2000" dirty="0">
                <a:latin typeface="Times New Roman"/>
              </a:rPr>
              <a:t>Test fabrication of Fibreglass airframe </a:t>
            </a:r>
          </a:p>
          <a:p>
            <a:pPr marL="608965" indent="-456565">
              <a:lnSpc>
                <a:spcPct val="114999"/>
              </a:lnSpc>
            </a:pPr>
            <a:endParaRPr lang="en-GB" sz="2000" dirty="0">
              <a:latin typeface="Times New Roman"/>
            </a:endParaRPr>
          </a:p>
          <a:p>
            <a:pPr marL="152400" indent="0">
              <a:lnSpc>
                <a:spcPct val="114999"/>
              </a:lnSpc>
              <a:buNone/>
            </a:pPr>
            <a:r>
              <a:rPr lang="en-GB" sz="2000" dirty="0">
                <a:latin typeface="Times New Roman"/>
              </a:rPr>
              <a:t>Yet to be finalised:</a:t>
            </a:r>
          </a:p>
          <a:p>
            <a:pPr marL="608965" indent="-456565">
              <a:lnSpc>
                <a:spcPct val="114999"/>
              </a:lnSpc>
            </a:pPr>
            <a:r>
              <a:rPr lang="en-GB" sz="2000" dirty="0">
                <a:latin typeface="Times New Roman"/>
              </a:rPr>
              <a:t>Design of fin alignment jig</a:t>
            </a:r>
          </a:p>
          <a:p>
            <a:pPr marL="608965" indent="-456565">
              <a:lnSpc>
                <a:spcPct val="114999"/>
              </a:lnSpc>
            </a:pPr>
            <a:r>
              <a:rPr lang="en-GB" sz="2000" dirty="0">
                <a:latin typeface="Times New Roman"/>
              </a:rPr>
              <a:t>Fabrication of fin alignment jig</a:t>
            </a:r>
          </a:p>
          <a:p>
            <a:pPr marL="608965" indent="-456565">
              <a:lnSpc>
                <a:spcPct val="114999"/>
              </a:lnSpc>
            </a:pPr>
            <a:r>
              <a:rPr lang="en-GB" sz="2000" dirty="0">
                <a:latin typeface="Times New Roman"/>
              </a:rPr>
              <a:t>Finalising on fibreglass body tube fabrication</a:t>
            </a:r>
          </a:p>
        </p:txBody>
      </p:sp>
    </p:spTree>
    <p:extLst>
      <p:ext uri="{BB962C8B-B14F-4D97-AF65-F5344CB8AC3E}">
        <p14:creationId xmlns:p14="http://schemas.microsoft.com/office/powerpoint/2010/main" val="371889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0E16-636B-53FA-E784-96752324B520}"/>
              </a:ext>
            </a:extLst>
          </p:cNvPr>
          <p:cNvSpPr>
            <a:spLocks noGrp="1"/>
          </p:cNvSpPr>
          <p:nvPr>
            <p:ph type="title"/>
          </p:nvPr>
        </p:nvSpPr>
        <p:spPr/>
        <p:txBody>
          <a:bodyPr/>
          <a:lstStyle/>
          <a:p>
            <a:r>
              <a:rPr lang="en-GB" dirty="0">
                <a:solidFill>
                  <a:schemeClr val="bg2">
                    <a:lumMod val="50000"/>
                  </a:schemeClr>
                </a:solidFill>
              </a:rPr>
              <a:t>Progress – Redesign of Launch rail and launch lug</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D8D1A92D-6FFC-84FE-11D7-66DAA88D0553}"/>
              </a:ext>
            </a:extLst>
          </p:cNvPr>
          <p:cNvSpPr>
            <a:spLocks noGrp="1"/>
          </p:cNvSpPr>
          <p:nvPr>
            <p:ph type="body" idx="1"/>
          </p:nvPr>
        </p:nvSpPr>
        <p:spPr/>
        <p:txBody>
          <a:bodyPr spcFirstLastPara="1" wrap="square" lIns="91425" tIns="91425" rIns="91425" bIns="91425" anchor="t" anchorCtr="0">
            <a:noAutofit/>
          </a:bodyPr>
          <a:lstStyle/>
          <a:p>
            <a:pPr marL="186055" indent="0">
              <a:buNone/>
            </a:pPr>
            <a:r>
              <a:rPr lang="en-GB" sz="2000" dirty="0">
                <a:solidFill>
                  <a:schemeClr val="tx1"/>
                </a:solidFill>
                <a:latin typeface="Times New Roman"/>
              </a:rPr>
              <a:t>Challenge:</a:t>
            </a:r>
          </a:p>
          <a:p>
            <a:pPr marL="608965" indent="-422910">
              <a:lnSpc>
                <a:spcPct val="114999"/>
              </a:lnSpc>
            </a:pPr>
            <a:r>
              <a:rPr lang="en-GB" sz="2000" dirty="0">
                <a:latin typeface="Times New Roman"/>
              </a:rPr>
              <a:t>The initial launch lug and launch rail design involved machining a dovetail slot into the frame of the rail to offer adequate support to the rocket off the rail.</a:t>
            </a:r>
            <a:endParaRPr lang="en-US" sz="2000"/>
          </a:p>
          <a:p>
            <a:pPr marL="608965" indent="-422910">
              <a:lnSpc>
                <a:spcPct val="114999"/>
              </a:lnSpc>
            </a:pPr>
            <a:endParaRPr lang="en-GB" sz="2000" dirty="0">
              <a:latin typeface="Times New Roman"/>
            </a:endParaRPr>
          </a:p>
          <a:p>
            <a:pPr marL="186055" indent="0">
              <a:lnSpc>
                <a:spcPct val="114999"/>
              </a:lnSpc>
              <a:buNone/>
            </a:pPr>
            <a:endParaRPr lang="en-GB" sz="2000" dirty="0">
              <a:latin typeface="Times New Roman"/>
            </a:endParaRPr>
          </a:p>
          <a:p>
            <a:pPr marL="608965" indent="-422910">
              <a:lnSpc>
                <a:spcPct val="114999"/>
              </a:lnSpc>
            </a:pPr>
            <a:r>
              <a:rPr lang="en-GB" sz="2000" dirty="0">
                <a:latin typeface="Times New Roman"/>
              </a:rPr>
              <a:t>The biggest challenge with this design was the difficulty in machining the slot due to the length of the rod, which made it a challenge to machine the piece on both the CNC and universal milling machines.</a:t>
            </a:r>
          </a:p>
        </p:txBody>
      </p:sp>
      <p:sp>
        <p:nvSpPr>
          <p:cNvPr id="4" name="Text Placeholder 3">
            <a:extLst>
              <a:ext uri="{FF2B5EF4-FFF2-40B4-BE49-F238E27FC236}">
                <a16:creationId xmlns:a16="http://schemas.microsoft.com/office/drawing/2014/main" id="{F6EDB909-0E94-6116-3385-B7F071C8AF41}"/>
              </a:ext>
            </a:extLst>
          </p:cNvPr>
          <p:cNvSpPr>
            <a:spLocks noGrp="1"/>
          </p:cNvSpPr>
          <p:nvPr>
            <p:ph type="body" idx="2"/>
          </p:nvPr>
        </p:nvSpPr>
        <p:spPr/>
        <p:txBody>
          <a:bodyPr>
            <a:normAutofit/>
          </a:bodyPr>
          <a:lstStyle/>
          <a:p>
            <a:pPr marL="186055" indent="0">
              <a:lnSpc>
                <a:spcPct val="114999"/>
              </a:lnSpc>
              <a:buNone/>
            </a:pPr>
            <a:r>
              <a:rPr lang="en-GB" sz="2000" dirty="0">
                <a:solidFill>
                  <a:schemeClr val="tx1"/>
                </a:solidFill>
                <a:latin typeface="Times New Roman"/>
              </a:rPr>
              <a:t>Development:</a:t>
            </a:r>
            <a:endParaRPr lang="en-US" dirty="0">
              <a:solidFill>
                <a:schemeClr val="tx1"/>
              </a:solidFill>
            </a:endParaRPr>
          </a:p>
          <a:p>
            <a:pPr marL="608965" indent="-422910">
              <a:lnSpc>
                <a:spcPct val="114999"/>
              </a:lnSpc>
            </a:pPr>
            <a:r>
              <a:rPr lang="en-GB" sz="2000" dirty="0">
                <a:solidFill>
                  <a:schemeClr val="bg2">
                    <a:lumMod val="50000"/>
                  </a:schemeClr>
                </a:solidFill>
                <a:latin typeface="Times New Roman"/>
              </a:rPr>
              <a:t>A new design was opted for whereby the material to be used for the rail would be sourced from the supplier with an already existing slot, negating the need to machine the rail slot in-house.</a:t>
            </a:r>
          </a:p>
          <a:p>
            <a:pPr marL="608965" indent="-422910">
              <a:lnSpc>
                <a:spcPct val="114999"/>
              </a:lnSpc>
            </a:pPr>
            <a:endParaRPr lang="en-GB" sz="2000" dirty="0">
              <a:solidFill>
                <a:schemeClr val="bg2">
                  <a:lumMod val="50000"/>
                </a:schemeClr>
              </a:solidFill>
              <a:latin typeface="Times New Roman"/>
            </a:endParaRPr>
          </a:p>
          <a:p>
            <a:pPr marL="608965" indent="-422910">
              <a:lnSpc>
                <a:spcPct val="114999"/>
              </a:lnSpc>
            </a:pPr>
            <a:r>
              <a:rPr lang="en-GB" sz="2000" dirty="0">
                <a:solidFill>
                  <a:schemeClr val="bg2">
                    <a:lumMod val="50000"/>
                  </a:schemeClr>
                </a:solidFill>
                <a:latin typeface="Times New Roman"/>
              </a:rPr>
              <a:t>This would also reduce the total machining time for the lug and rail.</a:t>
            </a:r>
          </a:p>
        </p:txBody>
      </p:sp>
    </p:spTree>
    <p:extLst>
      <p:ext uri="{BB962C8B-B14F-4D97-AF65-F5344CB8AC3E}">
        <p14:creationId xmlns:p14="http://schemas.microsoft.com/office/powerpoint/2010/main" val="310297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4D74-BAA6-BF41-AB14-444C1EFD4995}"/>
              </a:ext>
            </a:extLst>
          </p:cNvPr>
          <p:cNvSpPr>
            <a:spLocks noGrp="1"/>
          </p:cNvSpPr>
          <p:nvPr>
            <p:ph type="title"/>
          </p:nvPr>
        </p:nvSpPr>
        <p:spPr/>
        <p:txBody>
          <a:bodyPr/>
          <a:lstStyle/>
          <a:p>
            <a:r>
              <a:rPr lang="en-GB" dirty="0">
                <a:solidFill>
                  <a:schemeClr val="tx1"/>
                </a:solidFill>
              </a:rPr>
              <a:t>Launch lug and launch rail designs</a:t>
            </a:r>
          </a:p>
        </p:txBody>
      </p:sp>
      <p:sp>
        <p:nvSpPr>
          <p:cNvPr id="3" name="Text Placeholder 2">
            <a:extLst>
              <a:ext uri="{FF2B5EF4-FFF2-40B4-BE49-F238E27FC236}">
                <a16:creationId xmlns:a16="http://schemas.microsoft.com/office/drawing/2014/main" id="{15B60A63-317F-73F3-5AE7-BE9529F6AB12}"/>
              </a:ext>
            </a:extLst>
          </p:cNvPr>
          <p:cNvSpPr>
            <a:spLocks noGrp="1"/>
          </p:cNvSpPr>
          <p:nvPr>
            <p:ph type="body" idx="1"/>
          </p:nvPr>
        </p:nvSpPr>
        <p:spPr/>
        <p:txBody>
          <a:bodyPr>
            <a:normAutofit/>
          </a:bodyPr>
          <a:lstStyle/>
          <a:p>
            <a:pPr marL="608965" indent="-422910"/>
            <a:r>
              <a:rPr lang="en-GB" sz="2000" dirty="0">
                <a:latin typeface="Times New Roman"/>
              </a:rPr>
              <a:t>Initial designs for the rail and lug</a:t>
            </a:r>
          </a:p>
        </p:txBody>
      </p:sp>
      <p:sp>
        <p:nvSpPr>
          <p:cNvPr id="4" name="Text Placeholder 3">
            <a:extLst>
              <a:ext uri="{FF2B5EF4-FFF2-40B4-BE49-F238E27FC236}">
                <a16:creationId xmlns:a16="http://schemas.microsoft.com/office/drawing/2014/main" id="{0E60270B-830F-DC2E-30CE-BFEA02A6AF42}"/>
              </a:ext>
            </a:extLst>
          </p:cNvPr>
          <p:cNvSpPr>
            <a:spLocks noGrp="1"/>
          </p:cNvSpPr>
          <p:nvPr>
            <p:ph type="body" idx="2"/>
          </p:nvPr>
        </p:nvSpPr>
        <p:spPr/>
        <p:txBody>
          <a:bodyPr>
            <a:normAutofit/>
          </a:bodyPr>
          <a:lstStyle/>
          <a:p>
            <a:pPr marL="608965" indent="-422910"/>
            <a:r>
              <a:rPr lang="en-GB" sz="2000" dirty="0">
                <a:latin typeface="Times New Roman"/>
              </a:rPr>
              <a:t>Proposed Rail design</a:t>
            </a:r>
          </a:p>
          <a:p>
            <a:pPr marL="186055" indent="0">
              <a:lnSpc>
                <a:spcPct val="114999"/>
              </a:lnSpc>
              <a:buNone/>
            </a:pPr>
            <a:endParaRPr lang="en-GB" sz="2000" dirty="0">
              <a:latin typeface="Times New Roman"/>
            </a:endParaRPr>
          </a:p>
        </p:txBody>
      </p:sp>
      <p:pic>
        <p:nvPicPr>
          <p:cNvPr id="5" name="Picture 5" descr="Diagram&#10;&#10;Description automatically generated">
            <a:extLst>
              <a:ext uri="{FF2B5EF4-FFF2-40B4-BE49-F238E27FC236}">
                <a16:creationId xmlns:a16="http://schemas.microsoft.com/office/drawing/2014/main" id="{5F1CD54F-63B9-EA6F-AB02-B77B9CBAB229}"/>
              </a:ext>
            </a:extLst>
          </p:cNvPr>
          <p:cNvPicPr>
            <a:picLocks noChangeAspect="1"/>
          </p:cNvPicPr>
          <p:nvPr/>
        </p:nvPicPr>
        <p:blipFill>
          <a:blip r:embed="rId2"/>
          <a:stretch>
            <a:fillRect/>
          </a:stretch>
        </p:blipFill>
        <p:spPr>
          <a:xfrm>
            <a:off x="669984" y="2574985"/>
            <a:ext cx="2426899" cy="2426899"/>
          </a:xfrm>
          <a:prstGeom prst="rect">
            <a:avLst/>
          </a:prstGeom>
        </p:spPr>
      </p:pic>
      <p:pic>
        <p:nvPicPr>
          <p:cNvPr id="6" name="Picture 6">
            <a:extLst>
              <a:ext uri="{FF2B5EF4-FFF2-40B4-BE49-F238E27FC236}">
                <a16:creationId xmlns:a16="http://schemas.microsoft.com/office/drawing/2014/main" id="{E2A31722-82DB-B2F2-6B1D-B877245E1B55}"/>
              </a:ext>
            </a:extLst>
          </p:cNvPr>
          <p:cNvPicPr>
            <a:picLocks noChangeAspect="1"/>
          </p:cNvPicPr>
          <p:nvPr/>
        </p:nvPicPr>
        <p:blipFill>
          <a:blip r:embed="rId3"/>
          <a:stretch>
            <a:fillRect/>
          </a:stretch>
        </p:blipFill>
        <p:spPr>
          <a:xfrm>
            <a:off x="3227268" y="2573098"/>
            <a:ext cx="2143125" cy="2143125"/>
          </a:xfrm>
          <a:prstGeom prst="rect">
            <a:avLst/>
          </a:prstGeom>
        </p:spPr>
      </p:pic>
      <p:pic>
        <p:nvPicPr>
          <p:cNvPr id="7" name="Picture 7">
            <a:extLst>
              <a:ext uri="{FF2B5EF4-FFF2-40B4-BE49-F238E27FC236}">
                <a16:creationId xmlns:a16="http://schemas.microsoft.com/office/drawing/2014/main" id="{9A9D6397-B820-3822-AA6D-710EA646716B}"/>
              </a:ext>
            </a:extLst>
          </p:cNvPr>
          <p:cNvPicPr>
            <a:picLocks noChangeAspect="1"/>
          </p:cNvPicPr>
          <p:nvPr/>
        </p:nvPicPr>
        <p:blipFill>
          <a:blip r:embed="rId4"/>
          <a:stretch>
            <a:fillRect/>
          </a:stretch>
        </p:blipFill>
        <p:spPr>
          <a:xfrm>
            <a:off x="7142671" y="2232804"/>
            <a:ext cx="1975450" cy="1961072"/>
          </a:xfrm>
          <a:prstGeom prst="rect">
            <a:avLst/>
          </a:prstGeom>
        </p:spPr>
      </p:pic>
      <p:pic>
        <p:nvPicPr>
          <p:cNvPr id="8" name="Picture 8">
            <a:extLst>
              <a:ext uri="{FF2B5EF4-FFF2-40B4-BE49-F238E27FC236}">
                <a16:creationId xmlns:a16="http://schemas.microsoft.com/office/drawing/2014/main" id="{6B13D295-A1BF-A35C-0792-4A86FCC7AD3B}"/>
              </a:ext>
            </a:extLst>
          </p:cNvPr>
          <p:cNvPicPr>
            <a:picLocks noChangeAspect="1"/>
          </p:cNvPicPr>
          <p:nvPr/>
        </p:nvPicPr>
        <p:blipFill>
          <a:blip r:embed="rId5"/>
          <a:stretch>
            <a:fillRect/>
          </a:stretch>
        </p:blipFill>
        <p:spPr>
          <a:xfrm>
            <a:off x="7137910" y="4125853"/>
            <a:ext cx="1884333" cy="1826824"/>
          </a:xfrm>
          <a:prstGeom prst="rect">
            <a:avLst/>
          </a:prstGeom>
        </p:spPr>
      </p:pic>
      <p:pic>
        <p:nvPicPr>
          <p:cNvPr id="9" name="Picture 9">
            <a:extLst>
              <a:ext uri="{FF2B5EF4-FFF2-40B4-BE49-F238E27FC236}">
                <a16:creationId xmlns:a16="http://schemas.microsoft.com/office/drawing/2014/main" id="{18A3BB87-979A-5986-AD1A-11DB785351F8}"/>
              </a:ext>
            </a:extLst>
          </p:cNvPr>
          <p:cNvPicPr>
            <a:picLocks noChangeAspect="1"/>
          </p:cNvPicPr>
          <p:nvPr/>
        </p:nvPicPr>
        <p:blipFill>
          <a:blip r:embed="rId6"/>
          <a:stretch>
            <a:fillRect/>
          </a:stretch>
        </p:blipFill>
        <p:spPr>
          <a:xfrm>
            <a:off x="9113179" y="2802417"/>
            <a:ext cx="2390775" cy="1914525"/>
          </a:xfrm>
          <a:prstGeom prst="rect">
            <a:avLst/>
          </a:prstGeom>
        </p:spPr>
      </p:pic>
    </p:spTree>
    <p:extLst>
      <p:ext uri="{BB962C8B-B14F-4D97-AF65-F5344CB8AC3E}">
        <p14:creationId xmlns:p14="http://schemas.microsoft.com/office/powerpoint/2010/main" val="263102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62C2-E607-746C-8EB8-FA6C38086977}"/>
              </a:ext>
            </a:extLst>
          </p:cNvPr>
          <p:cNvSpPr>
            <a:spLocks noGrp="1"/>
          </p:cNvSpPr>
          <p:nvPr>
            <p:ph type="title"/>
          </p:nvPr>
        </p:nvSpPr>
        <p:spPr/>
        <p:txBody>
          <a:bodyPr/>
          <a:lstStyle/>
          <a:p>
            <a:r>
              <a:rPr lang="en-GB" dirty="0">
                <a:solidFill>
                  <a:schemeClr val="tx1"/>
                </a:solidFill>
              </a:rPr>
              <a:t>Calculation for the launch rod height required</a:t>
            </a:r>
            <a:endParaRPr lang="en-GB" b="0" dirty="0"/>
          </a:p>
          <a:p>
            <a:endParaRPr lang="en-GB" dirty="0"/>
          </a:p>
        </p:txBody>
      </p:sp>
      <p:sp>
        <p:nvSpPr>
          <p:cNvPr id="3" name="Text Placeholder 2">
            <a:extLst>
              <a:ext uri="{FF2B5EF4-FFF2-40B4-BE49-F238E27FC236}">
                <a16:creationId xmlns:a16="http://schemas.microsoft.com/office/drawing/2014/main" id="{1829E6E5-A09E-D30F-AB38-2DB415285EFC}"/>
              </a:ext>
            </a:extLst>
          </p:cNvPr>
          <p:cNvSpPr>
            <a:spLocks noGrp="1"/>
          </p:cNvSpPr>
          <p:nvPr>
            <p:ph type="body" idx="1"/>
          </p:nvPr>
        </p:nvSpPr>
        <p:spPr/>
        <p:txBody>
          <a:bodyPr spcFirstLastPara="1" wrap="square" lIns="91425" tIns="91425" rIns="91425" bIns="91425" anchor="t" anchorCtr="0">
            <a:noAutofit/>
          </a:bodyPr>
          <a:lstStyle/>
          <a:p>
            <a:pPr marL="608965" indent="-456565"/>
            <a:r>
              <a:rPr lang="en-GB" sz="2000" dirty="0">
                <a:solidFill>
                  <a:schemeClr val="bg2">
                    <a:lumMod val="50000"/>
                  </a:schemeClr>
                </a:solidFill>
                <a:latin typeface="Times New Roman"/>
                <a:cs typeface="Times New Roman"/>
              </a:rPr>
              <a:t>The wind conditions in Isiolo range from 3-5m/s in the mornings and increase to 6-7 in the evenings where the winds are high. A tall launch rod is desired to both stabilize the rocket in both windy and calm conditions. If we have: </a:t>
            </a:r>
          </a:p>
          <a:p>
            <a:pPr marL="152400" indent="0">
              <a:lnSpc>
                <a:spcPct val="114999"/>
              </a:lnSpc>
              <a:buNone/>
            </a:pPr>
            <a:r>
              <a:rPr lang="en-GB" sz="2000" dirty="0">
                <a:solidFill>
                  <a:schemeClr val="bg2">
                    <a:lumMod val="50000"/>
                  </a:schemeClr>
                </a:solidFill>
                <a:latin typeface="Times New Roman"/>
                <a:cs typeface="Times New Roman"/>
              </a:rPr>
              <a:t>   where:</a:t>
            </a:r>
          </a:p>
          <a:p>
            <a:pPr marL="608965" indent="-456565">
              <a:lnSpc>
                <a:spcPct val="114999"/>
              </a:lnSpc>
              <a:buNone/>
            </a:pPr>
            <a:r>
              <a:rPr lang="en-GB" sz="2000" dirty="0">
                <a:solidFill>
                  <a:schemeClr val="bg2">
                    <a:lumMod val="50000"/>
                  </a:schemeClr>
                </a:solidFill>
                <a:latin typeface="Times New Roman"/>
              </a:rPr>
              <a:t>a = 32.17 [(fi/w)-1] </a:t>
            </a:r>
          </a:p>
          <a:p>
            <a:pPr marL="608965" indent="-456565">
              <a:lnSpc>
                <a:spcPct val="114999"/>
              </a:lnSpc>
              <a:buNone/>
            </a:pPr>
            <a:r>
              <a:rPr lang="en-GB" sz="2000" dirty="0">
                <a:solidFill>
                  <a:schemeClr val="bg2">
                    <a:lumMod val="50000"/>
                  </a:schemeClr>
                </a:solidFill>
                <a:latin typeface="Times New Roman"/>
              </a:rPr>
              <a:t>fi/w = Initial thrust to weight ratio </a:t>
            </a:r>
          </a:p>
          <a:p>
            <a:pPr marL="608965" indent="-456565">
              <a:lnSpc>
                <a:spcPct val="114999"/>
              </a:lnSpc>
              <a:buNone/>
            </a:pPr>
            <a:r>
              <a:rPr lang="en-GB" sz="2000" dirty="0">
                <a:solidFill>
                  <a:schemeClr val="bg2">
                    <a:lumMod val="50000"/>
                  </a:schemeClr>
                </a:solidFill>
                <a:latin typeface="Times New Roman"/>
              </a:rPr>
              <a:t>fi = Average initial thrust while the rocket is accelerating up the launcher (pounds) </a:t>
            </a:r>
          </a:p>
          <a:p>
            <a:pPr marL="608965" indent="-456565">
              <a:lnSpc>
                <a:spcPct val="114999"/>
              </a:lnSpc>
              <a:buNone/>
            </a:pPr>
            <a:r>
              <a:rPr lang="en-GB" sz="2000" dirty="0">
                <a:solidFill>
                  <a:schemeClr val="bg2">
                    <a:lumMod val="50000"/>
                  </a:schemeClr>
                </a:solidFill>
                <a:latin typeface="Times New Roman"/>
              </a:rPr>
              <a:t>w = Weight of the rocket at launch (pounds) </a:t>
            </a:r>
          </a:p>
          <a:p>
            <a:pPr marL="608965" indent="-456565">
              <a:lnSpc>
                <a:spcPct val="114999"/>
              </a:lnSpc>
              <a:buNone/>
            </a:pPr>
            <a:r>
              <a:rPr lang="en-GB" sz="2000" dirty="0" err="1">
                <a:solidFill>
                  <a:schemeClr val="bg2">
                    <a:lumMod val="50000"/>
                  </a:schemeClr>
                </a:solidFill>
                <a:latin typeface="Times New Roman"/>
              </a:rPr>
              <a:t>vr</a:t>
            </a:r>
            <a:r>
              <a:rPr lang="en-GB" sz="2000" dirty="0">
                <a:solidFill>
                  <a:schemeClr val="bg2">
                    <a:lumMod val="50000"/>
                  </a:schemeClr>
                </a:solidFill>
                <a:latin typeface="Times New Roman"/>
              </a:rPr>
              <a:t> = velocity required for stability, ft./sec. </a:t>
            </a:r>
          </a:p>
          <a:p>
            <a:pPr marL="608965" indent="-456565">
              <a:lnSpc>
                <a:spcPct val="114999"/>
              </a:lnSpc>
              <a:buNone/>
            </a:pPr>
            <a:r>
              <a:rPr lang="en-GB" sz="2000" dirty="0">
                <a:solidFill>
                  <a:schemeClr val="bg2">
                    <a:lumMod val="50000"/>
                  </a:schemeClr>
                </a:solidFill>
                <a:latin typeface="Times New Roman"/>
              </a:rPr>
              <a:t>The -1 is for gravity </a:t>
            </a:r>
          </a:p>
        </p:txBody>
      </p:sp>
      <p:pic>
        <p:nvPicPr>
          <p:cNvPr id="4" name="Picture 4">
            <a:extLst>
              <a:ext uri="{FF2B5EF4-FFF2-40B4-BE49-F238E27FC236}">
                <a16:creationId xmlns:a16="http://schemas.microsoft.com/office/drawing/2014/main" id="{672EA3AA-D289-D4E0-5C31-7B1E759D9648}"/>
              </a:ext>
            </a:extLst>
          </p:cNvPr>
          <p:cNvPicPr>
            <a:picLocks noChangeAspect="1"/>
          </p:cNvPicPr>
          <p:nvPr/>
        </p:nvPicPr>
        <p:blipFill>
          <a:blip r:embed="rId2"/>
          <a:stretch>
            <a:fillRect/>
          </a:stretch>
        </p:blipFill>
        <p:spPr>
          <a:xfrm>
            <a:off x="4199626" y="2409376"/>
            <a:ext cx="802256" cy="659022"/>
          </a:xfrm>
          <a:prstGeom prst="rect">
            <a:avLst/>
          </a:prstGeom>
        </p:spPr>
      </p:pic>
    </p:spTree>
    <p:extLst>
      <p:ext uri="{BB962C8B-B14F-4D97-AF65-F5344CB8AC3E}">
        <p14:creationId xmlns:p14="http://schemas.microsoft.com/office/powerpoint/2010/main" val="36691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C3184C-069A-5083-576B-2C699A1F0A10}"/>
              </a:ext>
            </a:extLst>
          </p:cNvPr>
          <p:cNvSpPr>
            <a:spLocks noGrp="1"/>
          </p:cNvSpPr>
          <p:nvPr>
            <p:ph type="body" idx="1"/>
          </p:nvPr>
        </p:nvSpPr>
        <p:spPr>
          <a:xfrm>
            <a:off x="415600" y="164433"/>
            <a:ext cx="11360800" cy="5927600"/>
          </a:xfrm>
        </p:spPr>
        <p:txBody>
          <a:bodyPr/>
          <a:lstStyle/>
          <a:p>
            <a:pPr marL="608965" indent="-456565"/>
            <a:r>
              <a:rPr lang="en-US" sz="2000" dirty="0">
                <a:latin typeface="Times New Roman"/>
              </a:rPr>
              <a:t>Given Thrust T=1100N, W=10.6Kg</a:t>
            </a:r>
            <a:endParaRPr lang="en-GB" sz="2000">
              <a:latin typeface="Times New Roman"/>
            </a:endParaRPr>
          </a:p>
          <a:p>
            <a:pPr marL="152400" indent="0">
              <a:lnSpc>
                <a:spcPct val="114999"/>
              </a:lnSpc>
              <a:buNone/>
            </a:pPr>
            <a:r>
              <a:rPr lang="en-US" sz="2000" dirty="0">
                <a:latin typeface="Times New Roman"/>
              </a:rPr>
              <a:t>A good rule of thumb is to have a velocity of 4times the wind speed to overcome any instability due to wind.</a:t>
            </a:r>
            <a:endParaRPr lang="en-GB"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latin typeface="Times New Roman"/>
            </a:endParaRPr>
          </a:p>
          <a:p>
            <a:pPr marL="152400" indent="0">
              <a:lnSpc>
                <a:spcPct val="114999"/>
              </a:lnSpc>
              <a:buNone/>
            </a:pPr>
            <a:endParaRPr lang="en-US" sz="2000" dirty="0">
              <a:solidFill>
                <a:schemeClr val="bg2">
                  <a:lumMod val="50000"/>
                </a:schemeClr>
              </a:solidFill>
              <a:latin typeface="Times New Roman"/>
            </a:endParaRPr>
          </a:p>
          <a:p>
            <a:pPr marL="495300" indent="-342900">
              <a:lnSpc>
                <a:spcPct val="114999"/>
              </a:lnSpc>
            </a:pPr>
            <a:r>
              <a:rPr lang="en-US" sz="2000" dirty="0">
                <a:solidFill>
                  <a:schemeClr val="bg2">
                    <a:lumMod val="50000"/>
                  </a:schemeClr>
                </a:solidFill>
                <a:latin typeface="Times New Roman"/>
              </a:rPr>
              <a:t>At Velocity of 20m/s, H=2.12m (5m/s wind)</a:t>
            </a:r>
          </a:p>
        </p:txBody>
      </p:sp>
      <p:pic>
        <p:nvPicPr>
          <p:cNvPr id="4" name="Picture 4" descr="Graphical user interface, text, application&#10;&#10;Description automatically generated">
            <a:extLst>
              <a:ext uri="{FF2B5EF4-FFF2-40B4-BE49-F238E27FC236}">
                <a16:creationId xmlns:a16="http://schemas.microsoft.com/office/drawing/2014/main" id="{C1A4BBDE-022D-D035-439E-F51515C57C80}"/>
              </a:ext>
            </a:extLst>
          </p:cNvPr>
          <p:cNvPicPr>
            <a:picLocks noChangeAspect="1"/>
          </p:cNvPicPr>
          <p:nvPr/>
        </p:nvPicPr>
        <p:blipFill>
          <a:blip r:embed="rId2"/>
          <a:stretch>
            <a:fillRect/>
          </a:stretch>
        </p:blipFill>
        <p:spPr>
          <a:xfrm>
            <a:off x="411192" y="1712978"/>
            <a:ext cx="7185803" cy="3058232"/>
          </a:xfrm>
          <a:prstGeom prst="rect">
            <a:avLst/>
          </a:prstGeom>
        </p:spPr>
      </p:pic>
    </p:spTree>
    <p:extLst>
      <p:ext uri="{BB962C8B-B14F-4D97-AF65-F5344CB8AC3E}">
        <p14:creationId xmlns:p14="http://schemas.microsoft.com/office/powerpoint/2010/main" val="36761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B493CD-D138-8010-CCD5-4B93749E21F6}"/>
              </a:ext>
            </a:extLst>
          </p:cNvPr>
          <p:cNvSpPr>
            <a:spLocks noGrp="1"/>
          </p:cNvSpPr>
          <p:nvPr>
            <p:ph type="body" idx="1"/>
          </p:nvPr>
        </p:nvSpPr>
        <p:spPr>
          <a:xfrm>
            <a:off x="415600" y="92547"/>
            <a:ext cx="11360800" cy="5999486"/>
          </a:xfrm>
        </p:spPr>
        <p:txBody>
          <a:bodyPr/>
          <a:lstStyle/>
          <a:p>
            <a:pPr marL="152400" indent="0">
              <a:buNone/>
            </a:pPr>
            <a:endParaRPr lang="en-GB"/>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152400" indent="0">
              <a:lnSpc>
                <a:spcPct val="114999"/>
              </a:lnSpc>
              <a:buNone/>
            </a:pPr>
            <a:endParaRPr lang="en-GB" dirty="0"/>
          </a:p>
          <a:p>
            <a:pPr marL="495300" indent="-342900">
              <a:lnSpc>
                <a:spcPct val="114999"/>
              </a:lnSpc>
            </a:pPr>
            <a:r>
              <a:rPr lang="en-GB" sz="2000" dirty="0">
                <a:solidFill>
                  <a:schemeClr val="bg2">
                    <a:lumMod val="50000"/>
                  </a:schemeClr>
                </a:solidFill>
                <a:latin typeface="Times New Roman"/>
              </a:rPr>
              <a:t>Velocity of 17m/s, H=1.4m (4m/s wind)</a:t>
            </a:r>
          </a:p>
          <a:p>
            <a:pPr marL="152400" indent="0">
              <a:lnSpc>
                <a:spcPct val="114999"/>
              </a:lnSpc>
              <a:buNone/>
            </a:pPr>
            <a:endParaRPr lang="en-GB" sz="2000" dirty="0">
              <a:solidFill>
                <a:schemeClr val="bg2">
                  <a:lumMod val="50000"/>
                </a:schemeClr>
              </a:solidFill>
              <a:latin typeface="Times New Roman"/>
            </a:endParaRPr>
          </a:p>
          <a:p>
            <a:pPr marL="495300" indent="-342900">
              <a:lnSpc>
                <a:spcPct val="114999"/>
              </a:lnSpc>
            </a:pPr>
            <a:r>
              <a:rPr lang="en-GB" sz="2000" dirty="0">
                <a:solidFill>
                  <a:schemeClr val="bg2">
                    <a:lumMod val="50000"/>
                  </a:schemeClr>
                </a:solidFill>
                <a:latin typeface="Times New Roman"/>
              </a:rPr>
              <a:t>The height of the rod will thus range between 1.5 to 2m. </a:t>
            </a:r>
          </a:p>
          <a:p>
            <a:pPr marL="495300" indent="-342900">
              <a:lnSpc>
                <a:spcPct val="114999"/>
              </a:lnSpc>
            </a:pPr>
            <a:r>
              <a:rPr lang="en-GB" sz="2000" dirty="0">
                <a:solidFill>
                  <a:schemeClr val="bg2">
                    <a:lumMod val="50000"/>
                  </a:schemeClr>
                </a:solidFill>
                <a:latin typeface="Times New Roman"/>
              </a:rPr>
              <a:t>Since maximum velocity along the length of the rocket is at Mach 0.8, no additional shielding due to shock wave formation is needed.</a:t>
            </a:r>
          </a:p>
          <a:p>
            <a:pPr marL="495300" indent="-342900">
              <a:lnSpc>
                <a:spcPct val="114999"/>
              </a:lnSpc>
            </a:pPr>
            <a:r>
              <a:rPr lang="en-GB" sz="2000" dirty="0">
                <a:solidFill>
                  <a:schemeClr val="bg2">
                    <a:lumMod val="50000"/>
                  </a:schemeClr>
                </a:solidFill>
                <a:latin typeface="Times New Roman"/>
              </a:rPr>
              <a:t>The support base that will meet the weight requirements shall be designed after procurement of the launch rail.</a:t>
            </a:r>
          </a:p>
        </p:txBody>
      </p:sp>
      <p:pic>
        <p:nvPicPr>
          <p:cNvPr id="4" name="Picture 4" descr="Graphical user interface, text, application&#10;&#10;Description automatically generated">
            <a:extLst>
              <a:ext uri="{FF2B5EF4-FFF2-40B4-BE49-F238E27FC236}">
                <a16:creationId xmlns:a16="http://schemas.microsoft.com/office/drawing/2014/main" id="{4701142C-31EA-9F59-4CD2-0613135E77FB}"/>
              </a:ext>
            </a:extLst>
          </p:cNvPr>
          <p:cNvPicPr>
            <a:picLocks noChangeAspect="1"/>
          </p:cNvPicPr>
          <p:nvPr/>
        </p:nvPicPr>
        <p:blipFill>
          <a:blip r:embed="rId2"/>
          <a:stretch>
            <a:fillRect/>
          </a:stretch>
        </p:blipFill>
        <p:spPr>
          <a:xfrm>
            <a:off x="411192" y="91646"/>
            <a:ext cx="7588369" cy="3224140"/>
          </a:xfrm>
          <a:prstGeom prst="rect">
            <a:avLst/>
          </a:prstGeom>
        </p:spPr>
      </p:pic>
    </p:spTree>
    <p:extLst>
      <p:ext uri="{BB962C8B-B14F-4D97-AF65-F5344CB8AC3E}">
        <p14:creationId xmlns:p14="http://schemas.microsoft.com/office/powerpoint/2010/main" val="380182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C6B-9D24-5F53-0F39-C463DE27266E}"/>
              </a:ext>
            </a:extLst>
          </p:cNvPr>
          <p:cNvSpPr>
            <a:spLocks noGrp="1"/>
          </p:cNvSpPr>
          <p:nvPr>
            <p:ph type="title"/>
          </p:nvPr>
        </p:nvSpPr>
        <p:spPr/>
        <p:txBody>
          <a:bodyPr/>
          <a:lstStyle/>
          <a:p>
            <a:r>
              <a:rPr lang="en-GB" dirty="0">
                <a:solidFill>
                  <a:schemeClr val="tx1"/>
                </a:solidFill>
              </a:rPr>
              <a:t>Attention areas</a:t>
            </a:r>
          </a:p>
        </p:txBody>
      </p:sp>
      <p:sp>
        <p:nvSpPr>
          <p:cNvPr id="3" name="Text Placeholder 2">
            <a:extLst>
              <a:ext uri="{FF2B5EF4-FFF2-40B4-BE49-F238E27FC236}">
                <a16:creationId xmlns:a16="http://schemas.microsoft.com/office/drawing/2014/main" id="{4554A79E-259B-0420-3967-C5F8532EBC52}"/>
              </a:ext>
            </a:extLst>
          </p:cNvPr>
          <p:cNvSpPr>
            <a:spLocks noGrp="1"/>
          </p:cNvSpPr>
          <p:nvPr>
            <p:ph type="body" idx="1"/>
          </p:nvPr>
        </p:nvSpPr>
        <p:spPr>
          <a:xfrm>
            <a:off x="415600" y="1702610"/>
            <a:ext cx="11357312" cy="4389223"/>
          </a:xfrm>
        </p:spPr>
        <p:txBody>
          <a:bodyPr/>
          <a:lstStyle/>
          <a:p>
            <a:pPr marL="608965" indent="-422910"/>
            <a:r>
              <a:rPr lang="en-GB" sz="2000" dirty="0">
                <a:solidFill>
                  <a:schemeClr val="bg2">
                    <a:lumMod val="50000"/>
                  </a:schemeClr>
                </a:solidFill>
                <a:latin typeface="Times New Roman"/>
              </a:rPr>
              <a:t>Complete launch lug design according to the new rail design </a:t>
            </a:r>
            <a:endParaRPr lang="en-GB" sz="2000">
              <a:solidFill>
                <a:schemeClr val="bg2">
                  <a:lumMod val="50000"/>
                </a:schemeClr>
              </a:solidFill>
              <a:latin typeface="Times New Roman"/>
            </a:endParaRPr>
          </a:p>
          <a:p>
            <a:pPr marL="186055" indent="0">
              <a:lnSpc>
                <a:spcPct val="114999"/>
              </a:lnSpc>
              <a:buNone/>
            </a:pPr>
            <a:endParaRPr lang="en-GB" sz="2000" dirty="0">
              <a:solidFill>
                <a:schemeClr val="bg2">
                  <a:lumMod val="50000"/>
                </a:schemeClr>
              </a:solidFill>
              <a:latin typeface="Times New Roman"/>
            </a:endParaRPr>
          </a:p>
          <a:p>
            <a:pPr marL="608965" indent="-422910">
              <a:lnSpc>
                <a:spcPct val="114999"/>
              </a:lnSpc>
            </a:pPr>
            <a:r>
              <a:rPr lang="en-GB" sz="2000" dirty="0">
                <a:solidFill>
                  <a:schemeClr val="bg2">
                    <a:lumMod val="50000"/>
                  </a:schemeClr>
                </a:solidFill>
                <a:latin typeface="Times New Roman"/>
              </a:rPr>
              <a:t>Complete launchpad design</a:t>
            </a:r>
          </a:p>
          <a:p>
            <a:pPr marL="608965" indent="-422910">
              <a:lnSpc>
                <a:spcPct val="114999"/>
              </a:lnSpc>
            </a:pPr>
            <a:endParaRPr lang="en-GB" sz="2000" dirty="0">
              <a:solidFill>
                <a:schemeClr val="bg2">
                  <a:lumMod val="50000"/>
                </a:schemeClr>
              </a:solidFill>
              <a:latin typeface="Times New Roman"/>
            </a:endParaRPr>
          </a:p>
          <a:p>
            <a:pPr marL="608965" indent="-422910">
              <a:lnSpc>
                <a:spcPct val="114999"/>
              </a:lnSpc>
            </a:pPr>
            <a:r>
              <a:rPr lang="en-GB" sz="2000" dirty="0">
                <a:solidFill>
                  <a:schemeClr val="bg2">
                    <a:lumMod val="50000"/>
                  </a:schemeClr>
                </a:solidFill>
                <a:latin typeface="Times New Roman"/>
              </a:rPr>
              <a:t>Complete fiberglass airframe fabrication</a:t>
            </a:r>
          </a:p>
        </p:txBody>
      </p:sp>
    </p:spTree>
    <p:extLst>
      <p:ext uri="{BB962C8B-B14F-4D97-AF65-F5344CB8AC3E}">
        <p14:creationId xmlns:p14="http://schemas.microsoft.com/office/powerpoint/2010/main" val="80944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9978-CA34-90D7-3B31-B688D1789D23}"/>
              </a:ext>
            </a:extLst>
          </p:cNvPr>
          <p:cNvSpPr>
            <a:spLocks noGrp="1"/>
          </p:cNvSpPr>
          <p:nvPr>
            <p:ph type="title"/>
          </p:nvPr>
        </p:nvSpPr>
        <p:spPr/>
        <p:txBody>
          <a:bodyPr>
            <a:normAutofit/>
          </a:bodyPr>
          <a:lstStyle/>
          <a:p>
            <a:r>
              <a:rPr lang="en-GB" sz="4000" dirty="0">
                <a:solidFill>
                  <a:schemeClr val="tx1"/>
                </a:solidFill>
              </a:rPr>
              <a:t>Goals for the next week</a:t>
            </a:r>
          </a:p>
        </p:txBody>
      </p:sp>
      <p:sp>
        <p:nvSpPr>
          <p:cNvPr id="4" name="Text Placeholder 3">
            <a:extLst>
              <a:ext uri="{FF2B5EF4-FFF2-40B4-BE49-F238E27FC236}">
                <a16:creationId xmlns:a16="http://schemas.microsoft.com/office/drawing/2014/main" id="{3A1F29DD-4A6A-04AE-0FAB-2FD7BFCC6B7F}"/>
              </a:ext>
            </a:extLst>
          </p:cNvPr>
          <p:cNvSpPr>
            <a:spLocks noGrp="1"/>
          </p:cNvSpPr>
          <p:nvPr>
            <p:ph type="body" idx="2"/>
          </p:nvPr>
        </p:nvSpPr>
        <p:spPr/>
        <p:txBody>
          <a:bodyPr/>
          <a:lstStyle/>
          <a:p>
            <a:pPr marL="152400" indent="0">
              <a:buNone/>
            </a:pPr>
            <a:r>
              <a:rPr lang="en-GB" sz="2000" dirty="0">
                <a:latin typeface="Times New Roman"/>
              </a:rPr>
              <a:t>Expected delivery: 15th March 2023</a:t>
            </a:r>
          </a:p>
          <a:p>
            <a:pPr marL="609600" indent="-457200">
              <a:lnSpc>
                <a:spcPct val="114999"/>
              </a:lnSpc>
              <a:buAutoNum type="arabicPeriod"/>
            </a:pPr>
            <a:r>
              <a:rPr lang="en-GB" sz="2000" dirty="0">
                <a:latin typeface="Times New Roman"/>
              </a:rPr>
              <a:t>Fabrication of airframe (Fibreglass) #20</a:t>
            </a:r>
          </a:p>
          <a:p>
            <a:pPr marL="609600" indent="-457200">
              <a:lnSpc>
                <a:spcPct val="114999"/>
              </a:lnSpc>
              <a:buAutoNum type="arabicPeriod"/>
            </a:pPr>
            <a:r>
              <a:rPr lang="en-GB" sz="2000" dirty="0">
                <a:latin typeface="Times New Roman"/>
              </a:rPr>
              <a:t>Kickstart fabrication of aluminium airframe (#20)</a:t>
            </a:r>
          </a:p>
          <a:p>
            <a:pPr marL="609600" indent="-457200">
              <a:lnSpc>
                <a:spcPct val="114999"/>
              </a:lnSpc>
              <a:buAutoNum type="arabicPeriod"/>
            </a:pPr>
            <a:r>
              <a:rPr lang="en-GB" sz="2000" dirty="0">
                <a:latin typeface="Times New Roman"/>
              </a:rPr>
              <a:t>Finish launch pad design after launch rail procurement</a:t>
            </a:r>
          </a:p>
        </p:txBody>
      </p:sp>
    </p:spTree>
    <p:extLst>
      <p:ext uri="{BB962C8B-B14F-4D97-AF65-F5344CB8AC3E}">
        <p14:creationId xmlns:p14="http://schemas.microsoft.com/office/powerpoint/2010/main" val="3066977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Tropic</vt:lpstr>
      <vt:lpstr>Progress Report: Nakuja N3 </vt:lpstr>
      <vt:lpstr>Overview</vt:lpstr>
      <vt:lpstr>Progress – Redesign of Launch rail and launch lug</vt:lpstr>
      <vt:lpstr>Launch lug and launch rail designs</vt:lpstr>
      <vt:lpstr>Calculation for the launch rod height required </vt:lpstr>
      <vt:lpstr>PowerPoint Presentation</vt:lpstr>
      <vt:lpstr>PowerPoint Presentation</vt:lpstr>
      <vt:lpstr>Attention areas</vt:lpstr>
      <vt:lpstr>Goals for the next week</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346</cp:revision>
  <dcterms:created xsi:type="dcterms:W3CDTF">2023-03-08T04:23:03Z</dcterms:created>
  <dcterms:modified xsi:type="dcterms:W3CDTF">2023-03-08T11:07:04Z</dcterms:modified>
</cp:coreProperties>
</file>