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79" r:id="rId9"/>
    <p:sldId id="278" r:id="rId10"/>
    <p:sldId id="262" r:id="rId11"/>
    <p:sldId id="276" r:id="rId12"/>
    <p:sldId id="281" r:id="rId13"/>
    <p:sldId id="261" r:id="rId14"/>
    <p:sldId id="273" r:id="rId15"/>
    <p:sldId id="274" r:id="rId16"/>
    <p:sldId id="275" r:id="rId17"/>
    <p:sldId id="269" r:id="rId18"/>
    <p:sldId id="280" r:id="rId19"/>
    <p:sldId id="277" r:id="rId20"/>
    <p:sldId id="26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7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1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6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1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2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B5BA08B-F5BB-428C-9984-7D67346940E2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EF97787-DFBC-4551-89FF-5B80DA97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7F866-B632-33B2-E101-FDBA1C32A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9" y="602828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/>
              <a:t>SOLID PROPULSION TEAM REPORT</a:t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FBD990A-F1DF-127C-AB0B-EF2D753F9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NAKUJA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6BBA71-4F4F-E656-A100-F4B51BF6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#128 </a:t>
            </a:r>
            <a:r>
              <a:rPr lang="en-US" dirty="0"/>
              <a:t>Calculations of motor casing thickness.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2276476"/>
                <a:ext cx="5699785" cy="4581524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dirty="0" smtClean="0"/>
                  <a:t>Considering design pressure: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 ……… 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  <a:r>
                  <a:rPr lang="en-US" b="1" dirty="0" smtClean="0"/>
                  <a:t>: </a:t>
                </a:r>
              </a:p>
              <a:p>
                <a:pPr marL="1257300" lvl="3" indent="0">
                  <a:buNone/>
                </a:pP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𝒕𝒚</m:t>
                        </m:r>
                      </m:sub>
                    </m:sSub>
                  </m:oMath>
                </a14:m>
                <a:r>
                  <a:rPr lang="en-US" b="1" dirty="0" smtClean="0"/>
                  <a:t>- </a:t>
                </a:r>
                <a:r>
                  <a:rPr lang="en-US" dirty="0" smtClean="0"/>
                  <a:t>Yield strength.</a:t>
                </a:r>
              </a:p>
              <a:p>
                <a:pPr marL="1257300" lvl="3" indent="0">
                  <a:buNone/>
                </a:pP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 smtClean="0"/>
                  <a:t> Design Pressure</a:t>
                </a:r>
              </a:p>
              <a:p>
                <a:pPr marL="1257300" lvl="3" indent="0">
                  <a:buNone/>
                </a:pPr>
                <a:r>
                  <a:rPr lang="en-US" dirty="0" smtClean="0"/>
                  <a:t>t – thickness</a:t>
                </a:r>
              </a:p>
              <a:p>
                <a:pPr marL="125730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dirty="0" smtClean="0"/>
                  <a:t> - Outer diameter</a:t>
                </a:r>
              </a:p>
              <a:p>
                <a:pPr marL="125730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dirty="0" smtClean="0"/>
                  <a:t> - Safety factor</a:t>
                </a:r>
              </a:p>
              <a:p>
                <a:r>
                  <a:rPr lang="en-US" dirty="0" smtClean="0"/>
                  <a:t>From equation 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	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𝑡𝑦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2276476"/>
                <a:ext cx="5699785" cy="4581524"/>
              </a:xfrm>
              <a:blipFill rotWithShape="0">
                <a:blip r:embed="rId2"/>
                <a:stretch>
                  <a:fillRect l="-747" t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276476"/>
                <a:ext cx="6004585" cy="4581524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dirty="0" smtClean="0"/>
                  <a:t>For:</a:t>
                </a:r>
              </a:p>
              <a:p>
                <a:pPr marL="177165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= 8.02 </a:t>
                </a:r>
                <a:r>
                  <a:rPr lang="en-US" dirty="0" err="1" smtClean="0"/>
                  <a:t>Mpa</a:t>
                </a:r>
                <a:endParaRPr lang="en-US" dirty="0" smtClean="0"/>
              </a:p>
              <a:p>
                <a:pPr marL="177165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 smtClean="0"/>
                  <a:t>= 73mm</a:t>
                </a:r>
              </a:p>
              <a:p>
                <a:pPr marL="177165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= 1.87</a:t>
                </a:r>
              </a:p>
              <a:p>
                <a:pPr marL="177165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𝑡𝑦</m:t>
                        </m:r>
                      </m:sub>
                    </m:sSub>
                  </m:oMath>
                </a14:m>
                <a:r>
                  <a:rPr lang="en-US" dirty="0" smtClean="0"/>
                  <a:t>= 220MPa</a:t>
                </a:r>
              </a:p>
              <a:p>
                <a:pPr marL="457200" lvl="1" indent="0">
                  <a:buNone/>
                </a:pPr>
                <a:r>
                  <a:rPr lang="en-US" dirty="0"/>
                  <a:t>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8.02 ×73×1.87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220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1314450" lvl="3" indent="0">
                  <a:buNone/>
                </a:pPr>
                <a:r>
                  <a:rPr lang="en-US" dirty="0" smtClean="0"/>
                  <a:t>= 2.488 mm</a:t>
                </a:r>
              </a:p>
              <a:p>
                <a:pPr marL="1314450" lvl="3" indent="0">
                  <a:buNone/>
                </a:pPr>
                <a:r>
                  <a:rPr lang="en-US" dirty="0" smtClean="0"/>
                  <a:t>t =2.5mm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𝑜𝑢𝑡𝑒𝑟</m:t>
                        </m:r>
                      </m:sub>
                    </m:sSub>
                  </m:oMath>
                </a14:m>
                <a:r>
                  <a:rPr lang="en-US" dirty="0" smtClean="0"/>
                  <a:t> = 73mm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𝑖𝑛𝑛𝑒𝑟</m:t>
                        </m:r>
                      </m:sub>
                    </m:sSub>
                  </m:oMath>
                </a14:m>
                <a:r>
                  <a:rPr lang="en-US" dirty="0" smtClean="0"/>
                  <a:t> = 68mm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 = 2.5mm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276476"/>
                <a:ext cx="6004585" cy="4581524"/>
              </a:xfrm>
              <a:blipFill rotWithShape="0">
                <a:blip r:embed="rId3"/>
                <a:stretch>
                  <a:fillRect l="-507" t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2463006"/>
                <a:ext cx="5902985" cy="4394994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Considering Burst pressure: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the thickness 2.5mm: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  <a:r>
                  <a:rPr lang="en-US" b="1" dirty="0"/>
                  <a:t>: </a:t>
                </a:r>
              </a:p>
              <a:p>
                <a:pPr marL="1257300" lvl="3" indent="0">
                  <a:buNone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𝒕𝒚</m:t>
                        </m:r>
                      </m:sub>
                    </m:sSub>
                  </m:oMath>
                </a14:m>
                <a:r>
                  <a:rPr lang="en-US" b="1" dirty="0"/>
                  <a:t>- </a:t>
                </a:r>
                <a:r>
                  <a:rPr lang="en-US" dirty="0" smtClean="0"/>
                  <a:t>Yield strength.</a:t>
                </a:r>
              </a:p>
              <a:p>
                <a:pPr marL="1257300" lvl="3" indent="0">
                  <a:buNone/>
                </a:pP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dirty="0" smtClean="0"/>
                  <a:t> Burst Pressure</a:t>
                </a:r>
              </a:p>
              <a:p>
                <a:pPr marL="1257300" lvl="3" indent="0">
                  <a:buNone/>
                </a:pPr>
                <a:r>
                  <a:rPr lang="en-US" dirty="0" smtClean="0"/>
                  <a:t>t </a:t>
                </a:r>
                <a:r>
                  <a:rPr lang="en-US" dirty="0"/>
                  <a:t>– </a:t>
                </a:r>
                <a:r>
                  <a:rPr lang="en-US" dirty="0" smtClean="0"/>
                  <a:t>thickness</a:t>
                </a:r>
                <a:endParaRPr lang="en-US" dirty="0"/>
              </a:p>
              <a:p>
                <a:pPr marL="125730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dirty="0" smtClean="0"/>
                  <a:t>Outer diameter</a:t>
                </a:r>
              </a:p>
              <a:p>
                <a:pPr marL="1257300" lvl="3" indent="0">
                  <a:buNone/>
                </a:pPr>
                <a:r>
                  <a:rPr lang="en-US" b="1" dirty="0" smtClean="0"/>
                  <a:t>B – </a:t>
                </a:r>
                <a:r>
                  <a:rPr lang="en-US" dirty="0" smtClean="0"/>
                  <a:t>Burst Factor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2463006"/>
                <a:ext cx="5902985" cy="4394994"/>
              </a:xfrm>
              <a:blipFill rotWithShape="0">
                <a:blip r:embed="rId2"/>
                <a:stretch>
                  <a:fillRect l="-515" t="-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2985" y="2463006"/>
                <a:ext cx="6289015" cy="4394994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dirty="0" smtClean="0"/>
                  <a:t>For:</a:t>
                </a:r>
              </a:p>
              <a:p>
                <a:pPr marL="1771650" lvl="4" indent="0">
                  <a:buNone/>
                </a:pPr>
                <a:r>
                  <a:rPr lang="en-US" dirty="0" smtClean="0"/>
                  <a:t>t= 2.5mm</a:t>
                </a:r>
                <a:endParaRPr lang="en-US" dirty="0"/>
              </a:p>
              <a:p>
                <a:pPr marL="177165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= 73mm</a:t>
                </a:r>
              </a:p>
              <a:p>
                <a:pPr marL="1771650" lvl="4" indent="0">
                  <a:buNone/>
                </a:pPr>
                <a:r>
                  <a:rPr lang="en-US" dirty="0" smtClean="0"/>
                  <a:t>B= 1.726</a:t>
                </a:r>
                <a:endParaRPr lang="en-US" dirty="0"/>
              </a:p>
              <a:p>
                <a:pPr marL="177165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220MPa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1.726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1257300" lvl="3" indent="0">
                  <a:buNone/>
                </a:pPr>
                <a:r>
                  <a:rPr lang="en-US" dirty="0" smtClean="0"/>
                  <a:t>= 26.0082MPa</a:t>
                </a:r>
              </a:p>
              <a:p>
                <a:pPr marL="1257300" lvl="3" indent="0">
                  <a:buNone/>
                </a:pPr>
                <a:r>
                  <a:rPr lang="en-US" dirty="0" smtClean="0"/>
                  <a:t>=26MPa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2985" y="2463006"/>
                <a:ext cx="6289015" cy="4394994"/>
              </a:xfrm>
              <a:blipFill rotWithShape="0">
                <a:blip r:embed="rId3"/>
                <a:stretch>
                  <a:fillRect l="-387" t="-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57" y="1316942"/>
            <a:ext cx="6019542" cy="4626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85" y="1316942"/>
            <a:ext cx="6163206" cy="47090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256" y="6025949"/>
            <a:ext cx="718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https://www.nakka-rocketry.net/softw.html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0EB59-D563-6B4A-C8C5-A2A6229C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#129 CALCULATION OF BOLTS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83069" y="2252873"/>
                <a:ext cx="10563286" cy="46051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maximum pressure (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Max</a:t>
                </a:r>
                <a:r>
                  <a:rPr lang="en-US" dirty="0"/>
                  <a:t>)as simulated in open motor was </a:t>
                </a:r>
                <a:r>
                  <a:rPr lang="en-US" b="1" dirty="0"/>
                  <a:t>8.02Mpa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=8.02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𝑀𝑝𝑎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pressure force (F­­</a:t>
                </a:r>
                <a:r>
                  <a:rPr lang="en-US" baseline="-25000" dirty="0"/>
                  <a:t>­P</a:t>
                </a:r>
                <a:r>
                  <a:rPr lang="en-GB" dirty="0"/>
                  <a:t>):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𝑠𝑒𝑐𝑡𝑖𝑜𝑛𝑎𝑙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𝑎𝑟𝑒𝑎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 smtClean="0"/>
                  <a:t>Inside </a:t>
                </a:r>
                <a:r>
                  <a:rPr lang="en-GB" dirty="0"/>
                  <a:t>diameter(d</a:t>
                </a:r>
                <a:r>
                  <a:rPr lang="en-GB" dirty="0" smtClean="0"/>
                  <a:t>) = 68mm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=8.02×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68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=29126.08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069" y="2252873"/>
                <a:ext cx="10563286" cy="460512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9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3799" y="2251316"/>
                <a:ext cx="10168602" cy="460668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M8 Bolt cross-section area= 50.265mm</a:t>
                </a:r>
                <a:r>
                  <a:rPr lang="en-GB" baseline="30000" dirty="0"/>
                  <a:t>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Force acting on each bolt: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 smtClean="0"/>
                  <a:t>				 </a:t>
                </a:r>
                <a:r>
                  <a:rPr lang="en-GB" dirty="0"/>
                  <a:t>F­</a:t>
                </a:r>
                <a:r>
                  <a:rPr lang="en-GB" baseline="-25000" dirty="0"/>
                  <a:t>B</a:t>
                </a:r>
                <a:r>
                  <a:rPr lang="en-GB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GB" i="1" dirty="0"/>
                  <a:t>,  Where n= number of bolts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Using </a:t>
                </a:r>
                <a:r>
                  <a:rPr lang="en-GB" b="1" dirty="0"/>
                  <a:t>8</a:t>
                </a:r>
                <a:r>
                  <a:rPr lang="en-GB" dirty="0"/>
                  <a:t> M8 Bolts: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 smtClean="0"/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29126.08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=3640.76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marL="0" lvl="0" indent="0">
                  <a:buClr>
                    <a:srgbClr val="00C6BB"/>
                  </a:buClr>
                  <a:buNone/>
                </a:pPr>
                <a:r>
                  <a:rPr lang="en-GB" dirty="0">
                    <a:solidFill>
                      <a:prstClr val="black"/>
                    </a:solidFill>
                  </a:rPr>
                  <a:t>The shear stress (τ) acting on each bolt                                      </a:t>
                </a:r>
              </a:p>
              <a:p>
                <a:pPr marL="0" lvl="0" indent="0">
                  <a:buClr>
                    <a:srgbClr val="00C6BB"/>
                  </a:buClr>
                  <a:buNone/>
                </a:pPr>
                <a:r>
                  <a:rPr lang="en-GB" dirty="0">
                    <a:solidFill>
                      <a:prstClr val="black"/>
                    </a:solidFill>
                  </a:rPr>
                  <a:t>							</a:t>
                </a:r>
                <a:r>
                  <a:rPr lang="en-GB" dirty="0" smtClean="0">
                    <a:solidFill>
                      <a:prstClr val="black"/>
                    </a:solidFill>
                  </a:rPr>
                  <a:t>τ </a:t>
                </a:r>
                <a:r>
                  <a:rPr lang="en-GB" dirty="0">
                    <a:solidFill>
                      <a:prstClr val="black"/>
                    </a:solidFill>
                  </a:rPr>
                  <a:t>=­­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𝑏𝑜𝑙𝑡</m:t>
                        </m:r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3640.76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50.265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=72.431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The</a:t>
                </a:r>
                <a:r>
                  <a:rPr lang="en-GB" b="1" dirty="0"/>
                  <a:t> yield strength</a:t>
                </a:r>
                <a:r>
                  <a:rPr lang="en-GB" dirty="0"/>
                  <a:t> of mild steel bolt is 250N/mm</a:t>
                </a:r>
                <a:r>
                  <a:rPr lang="en-GB" baseline="30000" dirty="0"/>
                  <a:t>2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Using </a:t>
                </a:r>
                <a:r>
                  <a:rPr lang="en-GB" b="1" dirty="0"/>
                  <a:t>von misses yield criterion</a:t>
                </a:r>
                <a:r>
                  <a:rPr lang="en-GB" dirty="0"/>
                  <a:t> to calculate the maximum shear stress: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=0.58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𝑦𝑖𝑒𝑙𝑑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=0.58×250=145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3799" y="2251316"/>
                <a:ext cx="10168602" cy="460668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1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Using a safety factor of 1.5: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𝑎𝑙𝑙𝑜𝑤𝑎𝑏𝑙𝑒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𝑠h𝑒𝑎𝑟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𝑠𝑡𝑟𝑒𝑠𝑠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145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1.5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𝟗𝟔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𝒎𝒎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 smtClean="0"/>
                  <a:t>						72.431 </a:t>
                </a:r>
                <a:r>
                  <a:rPr lang="en-GB" dirty="0"/>
                  <a:t>&lt; 96.67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𝑏𝑜𝑙𝑡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𝑦𝑖𝑒𝑙𝑑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dirty="0"/>
                  <a:t>design using 8 M8 bolts is safe</a:t>
                </a:r>
                <a:r>
                  <a:rPr lang="en-GB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2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52400"/>
            <a:ext cx="10810498" cy="1515609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Comparison of </a:t>
            </a:r>
            <a:r>
              <a:rPr lang="en-GB" dirty="0">
                <a:solidFill>
                  <a:schemeClr val="tx1"/>
                </a:solidFill>
              </a:rPr>
              <a:t>the maximum allowable </a:t>
            </a:r>
            <a:r>
              <a:rPr lang="en-GB" dirty="0" smtClean="0">
                <a:solidFill>
                  <a:schemeClr val="tx1"/>
                </a:solidFill>
              </a:rPr>
              <a:t>stress to different bolt sizes for optimum design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213"/>
            <a:ext cx="11481857" cy="47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71" y="389131"/>
            <a:ext cx="10571998" cy="970450"/>
          </a:xfrm>
        </p:spPr>
        <p:txBody>
          <a:bodyPr/>
          <a:lstStyle/>
          <a:p>
            <a:r>
              <a:rPr lang="en-US" dirty="0" smtClean="0"/>
              <a:t>#131 Motor </a:t>
            </a:r>
            <a:r>
              <a:rPr lang="en-US" dirty="0"/>
              <a:t>casing boring.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299" y="2629478"/>
            <a:ext cx="5679789" cy="32760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4800"/>
            <a:ext cx="5881299" cy="42510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45829" y="6371771"/>
            <a:ext cx="45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Broken boring tool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0971" y="6320971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Boring of motor casing.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IGNITION CIRCUIT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598" y="2135202"/>
            <a:ext cx="3346888" cy="869256"/>
          </a:xfrm>
        </p:spPr>
        <p:txBody>
          <a:bodyPr/>
          <a:lstStyle/>
          <a:p>
            <a:r>
              <a:rPr lang="en-US" dirty="0" smtClean="0"/>
              <a:t>Added JST connectors.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4" y="2569830"/>
            <a:ext cx="7840169" cy="43535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267199" y="2569830"/>
            <a:ext cx="640080" cy="100584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849257" y="2467429"/>
            <a:ext cx="632706" cy="110824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Melting of casting tools – Increase the infill to 70%.</a:t>
            </a:r>
          </a:p>
          <a:p>
            <a:r>
              <a:rPr lang="en-US" dirty="0" smtClean="0"/>
              <a:t>Destroyed load cell – Purchase of new load cell</a:t>
            </a:r>
          </a:p>
          <a:p>
            <a:r>
              <a:rPr lang="en-US" dirty="0" smtClean="0"/>
              <a:t>Broken boring tool.</a:t>
            </a:r>
          </a:p>
          <a:p>
            <a:r>
              <a:rPr lang="en-US" dirty="0" smtClean="0"/>
              <a:t>Purchase of new ESPs.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13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695B0B-1B50-838B-364A-6A143DD3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10 </a:t>
            </a:r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CF7037-35C4-DD53-FC03-10C45037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569" y="2512573"/>
            <a:ext cx="7962431" cy="3636511"/>
          </a:xfrm>
        </p:spPr>
        <p:txBody>
          <a:bodyPr/>
          <a:lstStyle/>
          <a:p>
            <a:r>
              <a:rPr lang="en-US" sz="2000" dirty="0" smtClean="0"/>
              <a:t>3D printing more new mold castings. #111</a:t>
            </a:r>
            <a:endParaRPr lang="en-US" sz="2000" dirty="0"/>
          </a:p>
          <a:p>
            <a:r>
              <a:rPr lang="en-US" sz="2000" dirty="0" smtClean="0"/>
              <a:t>Calculation of the masses of components for cooking grains. #130</a:t>
            </a:r>
          </a:p>
          <a:p>
            <a:r>
              <a:rPr lang="en-US" sz="2000" dirty="0" smtClean="0"/>
              <a:t>Cooking grains. #83</a:t>
            </a:r>
          </a:p>
          <a:p>
            <a:r>
              <a:rPr lang="en-US" sz="2000" dirty="0" smtClean="0"/>
              <a:t>Calculation of bolts. </a:t>
            </a:r>
            <a:r>
              <a:rPr lang="en-US" sz="2000" dirty="0"/>
              <a:t>#</a:t>
            </a:r>
            <a:r>
              <a:rPr lang="en-US" sz="2000" dirty="0" smtClean="0"/>
              <a:t>129</a:t>
            </a:r>
          </a:p>
          <a:p>
            <a:r>
              <a:rPr lang="en-US" sz="2000" dirty="0"/>
              <a:t>Calculations of motor casing thickness. #</a:t>
            </a:r>
            <a:r>
              <a:rPr lang="en-US" sz="2000" dirty="0" smtClean="0"/>
              <a:t>128</a:t>
            </a:r>
          </a:p>
          <a:p>
            <a:r>
              <a:rPr lang="en-US" sz="2000" dirty="0" smtClean="0"/>
              <a:t>Motor casing boring. #131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WEEK’S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55662"/>
            <a:ext cx="10554574" cy="3636511"/>
          </a:xfrm>
        </p:spPr>
        <p:txBody>
          <a:bodyPr/>
          <a:lstStyle/>
          <a:p>
            <a:r>
              <a:rPr lang="en-US" dirty="0" smtClean="0"/>
              <a:t>Boring of motor casing.</a:t>
            </a:r>
            <a:endParaRPr lang="en-US" dirty="0"/>
          </a:p>
          <a:p>
            <a:r>
              <a:rPr lang="en-US" dirty="0"/>
              <a:t>Purchase </a:t>
            </a:r>
            <a:r>
              <a:rPr lang="en-US" dirty="0" smtClean="0"/>
              <a:t>more ESPs and load cell. </a:t>
            </a:r>
            <a:endParaRPr lang="en-US" dirty="0"/>
          </a:p>
          <a:p>
            <a:r>
              <a:rPr lang="en-US" dirty="0"/>
              <a:t>Repair of the motor holder and test </a:t>
            </a:r>
            <a:r>
              <a:rPr lang="en-US" dirty="0" smtClean="0"/>
              <a:t>stand.</a:t>
            </a:r>
            <a:endParaRPr lang="en-US" dirty="0"/>
          </a:p>
          <a:p>
            <a:r>
              <a:rPr lang="en-US" dirty="0" smtClean="0"/>
              <a:t>3D printing more casting tool. </a:t>
            </a:r>
          </a:p>
          <a:p>
            <a:r>
              <a:rPr lang="en-US" dirty="0" smtClean="0"/>
              <a:t>Cooking grains.</a:t>
            </a:r>
          </a:p>
          <a:p>
            <a:r>
              <a:rPr lang="en-US" dirty="0" smtClean="0"/>
              <a:t>Making </a:t>
            </a:r>
            <a:r>
              <a:rPr lang="en-US" dirty="0" err="1" smtClean="0"/>
              <a:t>ignitors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081" y="3237889"/>
            <a:ext cx="3671330" cy="9704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98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85220-548E-0D1F-7B69-FC647C1B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417638"/>
          </a:xfrm>
        </p:spPr>
        <p:txBody>
          <a:bodyPr/>
          <a:lstStyle/>
          <a:p>
            <a:r>
              <a:rPr lang="en-US" dirty="0" smtClean="0"/>
              <a:t>#111 3D PRINTING OF MORE NEW MOLD CASTING TOOLS.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37" y="2222500"/>
            <a:ext cx="10419795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73CFAB-0746-2D83-63DE-97DABDBB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8566229" cy="1417638"/>
          </a:xfrm>
        </p:spPr>
        <p:txBody>
          <a:bodyPr/>
          <a:lstStyle/>
          <a:p>
            <a:r>
              <a:rPr lang="en-US" dirty="0" smtClean="0"/>
              <a:t>#130</a:t>
            </a:r>
            <a:r>
              <a:rPr lang="en-US" dirty="0"/>
              <a:t> Calculation of </a:t>
            </a:r>
            <a:r>
              <a:rPr lang="en-US" dirty="0" smtClean="0"/>
              <a:t>masses of </a:t>
            </a:r>
            <a:r>
              <a:rPr lang="en-US" dirty="0"/>
              <a:t>cooking </a:t>
            </a:r>
            <a:r>
              <a:rPr lang="en-US" dirty="0" smtClean="0"/>
              <a:t>grains components.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0000" y="2380344"/>
                <a:ext cx="10693915" cy="42331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Using a grain with 16.98mm </a:t>
                </a:r>
                <a:r>
                  <a:rPr lang="en-GB" dirty="0"/>
                  <a:t>diameter port: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 smtClean="0"/>
                  <a:t>		Simulated </a:t>
                </a:r>
                <a:r>
                  <a:rPr lang="en-GB" dirty="0"/>
                  <a:t>mass of 1 grain= 529g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 smtClean="0"/>
                  <a:t>		15</a:t>
                </a:r>
                <a:r>
                  <a:rPr lang="en-GB" dirty="0"/>
                  <a:t>% allowance for waste:</a:t>
                </a: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𝑚𝑎𝑠𝑠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𝑐𝑜𝑛𝑠𝑡𝑖𝑡𝑢𝑒𝑛𝑡𝑠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1.15 × 529=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𝟔𝟎𝟖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	</a:t>
                </a:r>
                <a:r>
                  <a:rPr lang="en-US" b="1" dirty="0" smtClean="0"/>
                  <a:t>Taking r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atio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𝑲𝑵𝑶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: Sorbitol = 65 : 35</a:t>
                </a:r>
              </a:p>
              <a:p>
                <a:pPr marL="0" indent="0">
                  <a:buNone/>
                </a:pPr>
                <a:r>
                  <a:rPr lang="en-US" dirty="0" smtClean="0"/>
                  <a:t>Mass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𝐾𝑁𝑂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: 	 0.65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 608.4g  = </a:t>
                </a:r>
                <a:r>
                  <a:rPr lang="en-US" b="1" dirty="0" smtClean="0"/>
                  <a:t>395.46g.</a:t>
                </a:r>
              </a:p>
              <a:p>
                <a:pPr marL="0" indent="0">
                  <a:buNone/>
                </a:pPr>
                <a:r>
                  <a:rPr lang="en-US" dirty="0" smtClean="0"/>
                  <a:t>Mass of solid sorbitol : 	 0.35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 608.4 = </a:t>
                </a:r>
                <a:r>
                  <a:rPr lang="en-US" b="1" dirty="0" smtClean="0"/>
                  <a:t>212.94g.</a:t>
                </a:r>
              </a:p>
              <a:p>
                <a:pPr marL="0" indent="0">
                  <a:buNone/>
                </a:pPr>
                <a:r>
                  <a:rPr lang="en-US" dirty="0"/>
                  <a:t>Liquid Sorbitol contains 70% sorbitol.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00" y="2380344"/>
                <a:ext cx="10693915" cy="42331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1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M</a:t>
                </a:r>
                <a:r>
                  <a:rPr lang="en-GB" dirty="0" smtClean="0"/>
                  <a:t>ass </a:t>
                </a:r>
                <a:r>
                  <a:rPr lang="en-GB" dirty="0"/>
                  <a:t>of liquid sorbitol to be </a:t>
                </a:r>
                <a:r>
                  <a:rPr lang="en-GB" dirty="0" smtClean="0"/>
                  <a:t>measured: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100×212.94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70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𝟑𝟎𝟒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Mass of iron (iii) oxide =1% total mass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=0.01×608.4=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𝟎𝟖𝟒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8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351521"/>
              </p:ext>
            </p:extLst>
          </p:nvPr>
        </p:nvGraphicFramePr>
        <p:xfrm>
          <a:off x="666750" y="2832098"/>
          <a:ext cx="10562848" cy="3742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1424"/>
                <a:gridCol w="5281424"/>
              </a:tblGrid>
              <a:tr h="935718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MASS (g)</a:t>
                      </a:r>
                      <a:endParaRPr lang="en-US" dirty="0"/>
                    </a:p>
                  </a:txBody>
                  <a:tcPr/>
                </a:tc>
              </a:tr>
              <a:tr h="935718">
                <a:tc>
                  <a:txBody>
                    <a:bodyPr/>
                    <a:lstStyle/>
                    <a:p>
                      <a:r>
                        <a:rPr lang="en-US" dirty="0" smtClean="0"/>
                        <a:t>POTASSIUM NITRATE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395.46</a:t>
                      </a:r>
                      <a:endParaRPr lang="en-US" dirty="0"/>
                    </a:p>
                  </a:txBody>
                  <a:tcPr/>
                </a:tc>
              </a:tr>
              <a:tr h="935718">
                <a:tc>
                  <a:txBody>
                    <a:bodyPr/>
                    <a:lstStyle/>
                    <a:p>
                      <a:r>
                        <a:rPr lang="en-US" dirty="0" smtClean="0"/>
                        <a:t>SORBITOL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304.2</a:t>
                      </a:r>
                      <a:endParaRPr lang="en-US" dirty="0"/>
                    </a:p>
                  </a:txBody>
                  <a:tcPr/>
                </a:tc>
              </a:tr>
              <a:tr h="935718">
                <a:tc>
                  <a:txBody>
                    <a:bodyPr/>
                    <a:lstStyle/>
                    <a:p>
                      <a:r>
                        <a:rPr lang="en-US" dirty="0" smtClean="0"/>
                        <a:t>IRON(iii) OXIDE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6.084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0000" y="2184400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cooking one grain the following measurements shall be </a:t>
            </a:r>
            <a:r>
              <a:rPr lang="en-GB" dirty="0" smtClean="0"/>
              <a:t>used: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470D7C-2216-CD23-87EA-18DC9677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#83 COOKING GRAINS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45401" y="5305471"/>
            <a:ext cx="4381499" cy="7749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Cooked 2 grains using 25mm diameter.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666684"/>
            <a:ext cx="3486157" cy="2638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7" y="2826285"/>
            <a:ext cx="4272304" cy="231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61" y="2599959"/>
            <a:ext cx="4102292" cy="2695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86157" y="5295900"/>
            <a:ext cx="3974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Cooked 2 grains using 16.98mm port diameter</a:t>
            </a:r>
          </a:p>
        </p:txBody>
      </p:sp>
    </p:spTree>
    <p:extLst>
      <p:ext uri="{BB962C8B-B14F-4D97-AF65-F5344CB8AC3E}">
        <p14:creationId xmlns:p14="http://schemas.microsoft.com/office/powerpoint/2010/main" val="8467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41" y="0"/>
            <a:ext cx="12222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5900"/>
            <a:ext cx="12191999" cy="68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480</TotalTime>
  <Words>315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Times New Roman</vt:lpstr>
      <vt:lpstr>Wingdings 2</vt:lpstr>
      <vt:lpstr>Quotable</vt:lpstr>
      <vt:lpstr>SOLID PROPULSION TEAM REPORT WEEK 10</vt:lpstr>
      <vt:lpstr>WEEK 10 OBJECTIVE</vt:lpstr>
      <vt:lpstr>#111 3D PRINTING OF MORE NEW MOLD CASTING TOOLS. </vt:lpstr>
      <vt:lpstr>#130 Calculation of masses of cooking grains components. </vt:lpstr>
      <vt:lpstr>Continue</vt:lpstr>
      <vt:lpstr>Continue</vt:lpstr>
      <vt:lpstr>#83 COOKING GRAINS</vt:lpstr>
      <vt:lpstr>PowerPoint Presentation</vt:lpstr>
      <vt:lpstr>PowerPoint Presentation</vt:lpstr>
      <vt:lpstr>#128 Calculations of motor casing thickness. </vt:lpstr>
      <vt:lpstr>Continued</vt:lpstr>
      <vt:lpstr>PowerPoint Presentation</vt:lpstr>
      <vt:lpstr>#129 CALCULATION OF BOLTS</vt:lpstr>
      <vt:lpstr>Continue</vt:lpstr>
      <vt:lpstr>Continue</vt:lpstr>
      <vt:lpstr>Comparison of the maximum allowable stress to different bolt sizes for optimum design</vt:lpstr>
      <vt:lpstr>#131 Motor casing boring.</vt:lpstr>
      <vt:lpstr>IGNITION CIRCUIT </vt:lpstr>
      <vt:lpstr>CHALLENGES</vt:lpstr>
      <vt:lpstr>NEXT WEEK’S OBJECTIVES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PROPULSION TEAM REPORT WEEK 5</dc:title>
  <dc:creator>nelly ndung'u</dc:creator>
  <cp:lastModifiedBy>Microsoft account</cp:lastModifiedBy>
  <cp:revision>35</cp:revision>
  <dcterms:created xsi:type="dcterms:W3CDTF">2024-02-22T06:50:01Z</dcterms:created>
  <dcterms:modified xsi:type="dcterms:W3CDTF">2024-03-28T12:21:11Z</dcterms:modified>
</cp:coreProperties>
</file>