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9" r:id="rId3"/>
    <p:sldId id="257" r:id="rId4"/>
    <p:sldId id="277" r:id="rId5"/>
    <p:sldId id="273" r:id="rId6"/>
    <p:sldId id="272" r:id="rId7"/>
    <p:sldId id="259" r:id="rId8"/>
    <p:sldId id="276" r:id="rId9"/>
    <p:sldId id="275" r:id="rId10"/>
    <p:sldId id="261" r:id="rId11"/>
    <p:sldId id="262" r:id="rId12"/>
    <p:sldId id="263" r:id="rId13"/>
    <p:sldId id="271" r:id="rId14"/>
    <p:sldId id="264" r:id="rId15"/>
    <p:sldId id="266" r:id="rId16"/>
    <p:sldId id="27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6321"/>
            <a:ext cx="12191999" cy="5852961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480060" y="524617"/>
            <a:ext cx="11349990" cy="3740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824171-BED1-E82E-2145-C432E8D5953D}"/>
              </a:ext>
            </a:extLst>
          </p:cNvPr>
          <p:cNvSpPr txBox="1"/>
          <p:nvPr userDrawn="1"/>
        </p:nvSpPr>
        <p:spPr>
          <a:xfrm>
            <a:off x="-63500" y="6519446"/>
            <a:ext cx="6159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Adobe Myungjo Std M" panose="02020600000000000000" pitchFamily="18" charset="-128"/>
              </a:rPr>
              <a:t>SOLID PROPULSION TEAM    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Adobe Myungjo Std M" panose="02020600000000000000" pitchFamily="18" charset="-128"/>
              </a:rPr>
              <a:t>WEEK 6 REPORT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B3AEAB-44A8-98A5-8E65-F13FB2053F4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85738" y="6489282"/>
            <a:ext cx="12552107" cy="30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75FC56-7316-4597-0A99-952E0E374CA8}"/>
              </a:ext>
            </a:extLst>
          </p:cNvPr>
          <p:cNvSpPr txBox="1"/>
          <p:nvPr userDrawn="1"/>
        </p:nvSpPr>
        <p:spPr>
          <a:xfrm>
            <a:off x="10662780" y="6556344"/>
            <a:ext cx="170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Black" panose="020F0502020204030204" pitchFamily="34" charset="0"/>
              </a:rPr>
              <a:t>01/03/2024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94C6E-0B25-CCAC-328D-64B9EF5B7B6A}"/>
              </a:ext>
            </a:extLst>
          </p:cNvPr>
          <p:cNvCxnSpPr/>
          <p:nvPr userDrawn="1"/>
        </p:nvCxnSpPr>
        <p:spPr>
          <a:xfrm>
            <a:off x="5854700" y="6299199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8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7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1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0213-B73A-4711-992D-440657AAF6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458E0C-3444-480B-8326-D9D30CAD7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4SawCWrPL2GLTEFuGG4h4JeNr9AABdcgp3iwnV6gs/edit?usp=drive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8292-FA0D-3FA9-5686-709EB22CA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INTERNSHIP 2024</a:t>
            </a:r>
            <a:br>
              <a:rPr lang="en-US" b="1" dirty="0"/>
            </a:br>
            <a:r>
              <a:rPr lang="en-US" b="1" dirty="0"/>
              <a:t>SOLID PROPULSION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078F2-1F7C-F447-9231-CDF7B3A8A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913" y="4780058"/>
            <a:ext cx="3903997" cy="1275644"/>
          </a:xfrm>
        </p:spPr>
        <p:txBody>
          <a:bodyPr>
            <a:normAutofit fontScale="47500" lnSpcReduction="200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sz="4200" b="1" dirty="0">
                <a:solidFill>
                  <a:schemeClr val="tx1"/>
                </a:solidFill>
              </a:rPr>
              <a:t>WEEK 6 PROGRESS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DB617-E9D7-1B25-DADF-4B2DE6FE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 MACHINING BULK HEADS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oup of circular objects on a wood surface&#10;&#10;Description automatically generated">
            <a:extLst>
              <a:ext uri="{FF2B5EF4-FFF2-40B4-BE49-F238E27FC236}">
                <a16:creationId xmlns:a16="http://schemas.microsoft.com/office/drawing/2014/main" id="{A1D42C53-E1B3-E9AE-FB07-A9B1433C6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9" y="591690"/>
            <a:ext cx="3693150" cy="4928120"/>
          </a:xfrm>
          <a:prstGeom prst="rect">
            <a:avLst/>
          </a:prstGeom>
        </p:spPr>
      </p:pic>
      <p:pic>
        <p:nvPicPr>
          <p:cNvPr id="9" name="Picture 8" descr="A person working on a machine&#10;&#10;Description automatically generated">
            <a:extLst>
              <a:ext uri="{FF2B5EF4-FFF2-40B4-BE49-F238E27FC236}">
                <a16:creationId xmlns:a16="http://schemas.microsoft.com/office/drawing/2014/main" id="{851BDF29-1A30-ED4C-8C89-E78DD8C6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51" y="740875"/>
            <a:ext cx="2957415" cy="2614143"/>
          </a:xfrm>
          <a:prstGeom prst="rect">
            <a:avLst/>
          </a:prstGeom>
        </p:spPr>
      </p:pic>
      <p:pic>
        <p:nvPicPr>
          <p:cNvPr id="5" name="Content Placeholder 4" descr="A row of silver objects on a wooden surface&#10;&#10;Description automatically generated">
            <a:extLst>
              <a:ext uri="{FF2B5EF4-FFF2-40B4-BE49-F238E27FC236}">
                <a16:creationId xmlns:a16="http://schemas.microsoft.com/office/drawing/2014/main" id="{BA8BDA50-3584-A391-52AD-956235FC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51" y="3430385"/>
            <a:ext cx="3687168" cy="1908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9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F26E-BEB3-E09B-9BBD-14E4BF95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637" y="-29028"/>
            <a:ext cx="9603275" cy="1049235"/>
          </a:xfrm>
        </p:spPr>
        <p:txBody>
          <a:bodyPr/>
          <a:lstStyle/>
          <a:p>
            <a:r>
              <a:rPr lang="en-US" dirty="0"/>
              <a:t> REDESIGNING CASTING MOULDS</a:t>
            </a:r>
          </a:p>
        </p:txBody>
      </p:sp>
      <p:pic>
        <p:nvPicPr>
          <p:cNvPr id="5" name="Content Placeholder 4" descr="A blueprint of a machine&#10;&#10;Description automatically generated with medium confidence">
            <a:extLst>
              <a:ext uri="{FF2B5EF4-FFF2-40B4-BE49-F238E27FC236}">
                <a16:creationId xmlns:a16="http://schemas.microsoft.com/office/drawing/2014/main" id="{791D7ACF-0031-9976-5FDF-C375BF4C0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111"/>
            <a:ext cx="7227016" cy="5446889"/>
          </a:xfrm>
        </p:spPr>
      </p:pic>
      <p:pic>
        <p:nvPicPr>
          <p:cNvPr id="11" name="Picture 10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DB79805B-5A6E-C145-00FD-8DD3B1DC7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9" y="1411111"/>
            <a:ext cx="4715976" cy="2890578"/>
          </a:xfrm>
          <a:prstGeom prst="rect">
            <a:avLst/>
          </a:prstGeom>
        </p:spPr>
      </p:pic>
      <p:pic>
        <p:nvPicPr>
          <p:cNvPr id="13" name="Picture 12" descr="A grey metal piece of metal&#10;&#10;Description automatically generated with medium confidence">
            <a:extLst>
              <a:ext uri="{FF2B5EF4-FFF2-40B4-BE49-F238E27FC236}">
                <a16:creationId xmlns:a16="http://schemas.microsoft.com/office/drawing/2014/main" id="{AB9831C5-27CB-5D84-FAA9-339AA7D68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9" y="4402667"/>
            <a:ext cx="3406464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A477-135A-19B6-F8A3-925EBF75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COOKING OF GRAINS</a:t>
            </a:r>
          </a:p>
        </p:txBody>
      </p:sp>
      <p:pic>
        <p:nvPicPr>
          <p:cNvPr id="5" name="Content Placeholder 4" descr="A collage of a person cooking&#10;&#10;Description automatically generated">
            <a:extLst>
              <a:ext uri="{FF2B5EF4-FFF2-40B4-BE49-F238E27FC236}">
                <a16:creationId xmlns:a16="http://schemas.microsoft.com/office/drawing/2014/main" id="{6A7F05E6-D7C1-9BE1-7027-B22B1E15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0" y="1546578"/>
            <a:ext cx="5490805" cy="3730171"/>
          </a:xfrm>
        </p:spPr>
      </p:pic>
      <p:pic>
        <p:nvPicPr>
          <p:cNvPr id="7" name="Picture 6" descr="A person sitting on a table next to a red bowl&#10;&#10;Description automatically generated">
            <a:extLst>
              <a:ext uri="{FF2B5EF4-FFF2-40B4-BE49-F238E27FC236}">
                <a16:creationId xmlns:a16="http://schemas.microsoft.com/office/drawing/2014/main" id="{30CD8A9F-7B8B-6FBF-35D4-18D355001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11" y="1546578"/>
            <a:ext cx="5344271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893A-F1C9-E93B-876C-6CD566BB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MATERIALS PROCUREMENT</a:t>
            </a:r>
          </a:p>
        </p:txBody>
      </p:sp>
      <p:pic>
        <p:nvPicPr>
          <p:cNvPr id="5" name="Content Placeholder 4" descr="A yellow box with white label next to a blue chisel&#10;&#10;Description automatically generated">
            <a:extLst>
              <a:ext uri="{FF2B5EF4-FFF2-40B4-BE49-F238E27FC236}">
                <a16:creationId xmlns:a16="http://schemas.microsoft.com/office/drawing/2014/main" id="{F9CABB79-3E48-C2E6-4B30-1703C941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1991" y="334352"/>
            <a:ext cx="3196317" cy="6743701"/>
          </a:xfrm>
        </p:spPr>
      </p:pic>
      <p:pic>
        <p:nvPicPr>
          <p:cNvPr id="7" name="Picture 6" descr="A black cylindrical object with a white tape&#10;&#10;Description automatically generated">
            <a:extLst>
              <a:ext uri="{FF2B5EF4-FFF2-40B4-BE49-F238E27FC236}">
                <a16:creationId xmlns:a16="http://schemas.microsoft.com/office/drawing/2014/main" id="{740A69A8-DF15-5BF3-93E7-B88C102D1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122"/>
            <a:ext cx="5143500" cy="5247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B3BBA-A818-B755-7F76-7DDFE795D255}"/>
              </a:ext>
            </a:extLst>
          </p:cNvPr>
          <p:cNvSpPr txBox="1"/>
          <p:nvPr/>
        </p:nvSpPr>
        <p:spPr>
          <a:xfrm>
            <a:off x="6486275" y="5397593"/>
            <a:ext cx="535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materials to be procured beginning of next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12CE7-40D1-98F8-855C-D7C877BEED13}"/>
              </a:ext>
            </a:extLst>
          </p:cNvPr>
          <p:cNvSpPr txBox="1"/>
          <p:nvPr/>
        </p:nvSpPr>
        <p:spPr>
          <a:xfrm>
            <a:off x="733778" y="831561"/>
            <a:ext cx="320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MILD STEEL SOLID SHAFT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C69A5-9A7C-A6AE-BC4C-BF163A8C21CF}"/>
              </a:ext>
            </a:extLst>
          </p:cNvPr>
          <p:cNvSpPr txBox="1"/>
          <p:nvPr/>
        </p:nvSpPr>
        <p:spPr>
          <a:xfrm>
            <a:off x="7513564" y="1631385"/>
            <a:ext cx="22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BORING TOOL</a:t>
            </a:r>
          </a:p>
        </p:txBody>
      </p:sp>
    </p:spTree>
    <p:extLst>
      <p:ext uri="{BB962C8B-B14F-4D97-AF65-F5344CB8AC3E}">
        <p14:creationId xmlns:p14="http://schemas.microsoft.com/office/powerpoint/2010/main" val="183357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04A-7A6E-EAF9-E984-65B48F28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NOZZLES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B89E-0248-537B-D5ED-BE2CA94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NOZZLES BEGAN FABRICATION</a:t>
            </a:r>
          </a:p>
        </p:txBody>
      </p:sp>
      <p:pic>
        <p:nvPicPr>
          <p:cNvPr id="5" name="Picture 4" descr="A group of people working in a factory&#10;&#10;Description automatically generated">
            <a:extLst>
              <a:ext uri="{FF2B5EF4-FFF2-40B4-BE49-F238E27FC236}">
                <a16:creationId xmlns:a16="http://schemas.microsoft.com/office/drawing/2014/main" id="{9D4E0107-A4A1-B96C-A5E4-AF4087B3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6322"/>
            <a:ext cx="4176889" cy="5455834"/>
          </a:xfrm>
          <a:prstGeom prst="rect">
            <a:avLst/>
          </a:prstGeom>
        </p:spPr>
      </p:pic>
      <p:pic>
        <p:nvPicPr>
          <p:cNvPr id="7" name="Picture 6" descr="A collage of a person working on a machine&#10;&#10;Description automatically generated">
            <a:extLst>
              <a:ext uri="{FF2B5EF4-FFF2-40B4-BE49-F238E27FC236}">
                <a16:creationId xmlns:a16="http://schemas.microsoft.com/office/drawing/2014/main" id="{BE782875-CE9D-F2AB-3DD1-7553E9ACD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114"/>
            <a:ext cx="5306165" cy="42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E54D-4BC8-09EC-1F29-6A8CD341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9F71-D153-EBE0-DD05-B422A1D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B0BBD3-1EA7-9FED-265D-AF71352A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87095"/>
              </p:ext>
            </p:extLst>
          </p:nvPr>
        </p:nvGraphicFramePr>
        <p:xfrm>
          <a:off x="1072444" y="1321364"/>
          <a:ext cx="8128000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16089">
                  <a:extLst>
                    <a:ext uri="{9D8B030D-6E8A-4147-A177-3AD203B41FA5}">
                      <a16:colId xmlns:a16="http://schemas.microsoft.com/office/drawing/2014/main" val="3541677420"/>
                    </a:ext>
                  </a:extLst>
                </a:gridCol>
                <a:gridCol w="7811911">
                  <a:extLst>
                    <a:ext uri="{9D8B030D-6E8A-4147-A177-3AD203B41FA5}">
                      <a16:colId xmlns:a16="http://schemas.microsoft.com/office/drawing/2014/main" val="126871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Complications in purchasing and transportation of the SCH40 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3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9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6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F50-8671-EE0F-A65E-5EB23C7B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WEEKS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372F3E-60EC-2548-C951-8DCCC303F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460901"/>
              </p:ext>
            </p:extLst>
          </p:nvPr>
        </p:nvGraphicFramePr>
        <p:xfrm>
          <a:off x="522534" y="939484"/>
          <a:ext cx="10447020" cy="453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32">
                  <a:extLst>
                    <a:ext uri="{9D8B030D-6E8A-4147-A177-3AD203B41FA5}">
                      <a16:colId xmlns:a16="http://schemas.microsoft.com/office/drawing/2014/main" val="1104828665"/>
                    </a:ext>
                  </a:extLst>
                </a:gridCol>
                <a:gridCol w="9506788">
                  <a:extLst>
                    <a:ext uri="{9D8B030D-6E8A-4147-A177-3AD203B41FA5}">
                      <a16:colId xmlns:a16="http://schemas.microsoft.com/office/drawing/2014/main" val="4066272359"/>
                    </a:ext>
                  </a:extLst>
                </a:gridCol>
              </a:tblGrid>
              <a:tr h="285356">
                <a:tc>
                  <a:txBody>
                    <a:bodyPr/>
                    <a:lstStyle/>
                    <a:p>
                      <a:r>
                        <a:rPr lang="en-US" sz="20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894"/>
                  </a:ext>
                </a:extLst>
              </a:tr>
              <a:tr h="54952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Nozzle fabrication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0554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Ignition circuit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6914"/>
                  </a:ext>
                </a:extLst>
              </a:tr>
              <a:tr h="60927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Research and redesign of the casting </a:t>
                      </a:r>
                      <a:r>
                        <a:rPr lang="en-US" sz="2000" dirty="0" err="1"/>
                        <a:t>mould</a:t>
                      </a:r>
                      <a:r>
                        <a:rPr lang="en-US" sz="2000" dirty="0"/>
                        <a:t>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7613"/>
                  </a:ext>
                </a:extLst>
              </a:tr>
              <a:tr h="598312">
                <a:tc>
                  <a:txBody>
                    <a:bodyPr/>
                    <a:lstStyle/>
                    <a:p>
                      <a:r>
                        <a:rPr lang="en-US" sz="20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Cooking of grains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6677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Machining of more bulkheads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0251"/>
                  </a:ext>
                </a:extLst>
              </a:tr>
              <a:tr h="564444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 stand repair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02280"/>
                  </a:ext>
                </a:extLst>
              </a:tr>
              <a:tr h="243784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 test integrating with the airframe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7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1D98-21C2-DE3F-0DC2-1B0D495EA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FC1A-494E-0ABA-E8DB-FFE9BD8E8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DD0C-2B06-98D1-4A37-67A20DAD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PROPULSION N3.5 GANTT CHART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4F6140-1BDF-2319-8AB8-ABFED097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508001"/>
            <a:ext cx="12159509" cy="42047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FC6B-154E-0A6A-1F54-94E7434D4E4E}"/>
              </a:ext>
            </a:extLst>
          </p:cNvPr>
          <p:cNvSpPr txBox="1"/>
          <p:nvPr/>
        </p:nvSpPr>
        <p:spPr>
          <a:xfrm>
            <a:off x="1451579" y="5080000"/>
            <a:ext cx="71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https://docs.google.com/spreadsheets/d/1VY4SawCWrPL2GLTEFuGG4h4JeNr9AABdcgp3iwnV6gs/edit?usp=drivesdk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2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9D70-3DA2-05EF-B51C-471E9C6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88" y="578557"/>
            <a:ext cx="3473978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solidFill>
                  <a:schemeClr val="tx1"/>
                </a:solidFill>
              </a:rPr>
              <a:t>SIXTH WEEK’S OBJECTIVES 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0301-A03F-9895-E395-A934F4D3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76" y="1895121"/>
            <a:ext cx="4557223" cy="4282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Analysis of the static test</a:t>
            </a:r>
          </a:p>
          <a:p>
            <a:r>
              <a:rPr lang="en-US" dirty="0">
                <a:solidFill>
                  <a:schemeClr val="tx1"/>
                </a:solidFill>
              </a:rPr>
              <a:t>Machining of nozzles </a:t>
            </a:r>
          </a:p>
          <a:p>
            <a:r>
              <a:rPr lang="en-US" dirty="0">
                <a:solidFill>
                  <a:schemeClr val="tx1"/>
                </a:solidFill>
              </a:rPr>
              <a:t>Machining of bulk heads</a:t>
            </a:r>
          </a:p>
          <a:p>
            <a:r>
              <a:rPr lang="en-US" dirty="0">
                <a:solidFill>
                  <a:schemeClr val="tx1"/>
                </a:solidFill>
              </a:rPr>
              <a:t>Purchase of Materials</a:t>
            </a:r>
          </a:p>
          <a:p>
            <a:r>
              <a:rPr lang="en-US" dirty="0">
                <a:solidFill>
                  <a:schemeClr val="tx1"/>
                </a:solidFill>
              </a:rPr>
              <a:t>Cooking grains</a:t>
            </a:r>
          </a:p>
          <a:p>
            <a:r>
              <a:rPr lang="en-US" dirty="0">
                <a:solidFill>
                  <a:schemeClr val="tx1"/>
                </a:solidFill>
              </a:rPr>
              <a:t>Design of casting tool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NC lathe processing">
            <a:extLst>
              <a:ext uri="{FF2B5EF4-FFF2-40B4-BE49-F238E27FC236}">
                <a16:creationId xmlns:a16="http://schemas.microsoft.com/office/drawing/2014/main" id="{623F14FB-CE01-BC89-A952-07ACB3E8B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2" r="9373" b="1"/>
          <a:stretch/>
        </p:blipFill>
        <p:spPr>
          <a:xfrm>
            <a:off x="5971822" y="803751"/>
            <a:ext cx="5614318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9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E27-014F-FA0C-0D10-55480152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C6D-313C-DFAA-1A4F-4D33AF8D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sz="3200" dirty="0"/>
              <a:t>Motor disassembly and assessment.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Static test analysis.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Redesigned casting </a:t>
            </a:r>
            <a:r>
              <a:rPr lang="en-US" sz="3200" dirty="0" err="1"/>
              <a:t>moulds</a:t>
            </a:r>
            <a:r>
              <a:rPr lang="en-US" sz="3200" dirty="0"/>
              <a:t>.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Cooked 3 grains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Procured some materials.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200" dirty="0"/>
              <a:t>Fabricated 4 nozzles.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200" dirty="0"/>
              <a:t>Reviewed compression </a:t>
            </a:r>
            <a:r>
              <a:rPr lang="en-US" sz="3200" dirty="0" err="1"/>
              <a:t>moulding</a:t>
            </a:r>
            <a:r>
              <a:rPr lang="en-US" sz="3200" dirty="0"/>
              <a:t> machine upgrade.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14C81-F037-DCD1-FA5E-72C14D73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4068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MOTOR ASSESSMENT</a:t>
            </a:r>
          </a:p>
        </p:txBody>
      </p:sp>
      <p:pic>
        <p:nvPicPr>
          <p:cNvPr id="11" name="Picture 10" descr="A close up of a metal pipe&#10;&#10;Description automatically generated">
            <a:extLst>
              <a:ext uri="{FF2B5EF4-FFF2-40B4-BE49-F238E27FC236}">
                <a16:creationId xmlns:a16="http://schemas.microsoft.com/office/drawing/2014/main" id="{87BC27E2-1C12-73DF-8E69-78F02DFB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" y="1289891"/>
            <a:ext cx="4079719" cy="2237590"/>
          </a:xfrm>
          <a:prstGeom prst="rect">
            <a:avLst/>
          </a:prstGeom>
        </p:spPr>
      </p:pic>
      <p:pic>
        <p:nvPicPr>
          <p:cNvPr id="7" name="Picture 6" descr="A hand holding a round object&#10;&#10;Description automatically generated">
            <a:extLst>
              <a:ext uri="{FF2B5EF4-FFF2-40B4-BE49-F238E27FC236}">
                <a16:creationId xmlns:a16="http://schemas.microsoft.com/office/drawing/2014/main" id="{14B8B0D9-A08A-FE34-D687-466E0F7DD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32" y="466123"/>
            <a:ext cx="2614125" cy="267933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pipe on a brown surface&#10;&#10;Description automatically generated">
            <a:extLst>
              <a:ext uri="{FF2B5EF4-FFF2-40B4-BE49-F238E27FC236}">
                <a16:creationId xmlns:a16="http://schemas.microsoft.com/office/drawing/2014/main" id="{3211AF3C-C0C7-3C0F-D360-026855DDE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" y="3527480"/>
            <a:ext cx="6455161" cy="2597933"/>
          </a:xfrm>
          <a:prstGeom prst="rect">
            <a:avLst/>
          </a:prstGeom>
        </p:spPr>
      </p:pic>
      <p:pic>
        <p:nvPicPr>
          <p:cNvPr id="5" name="Content Placeholder 4" descr="A group of black screws&#10;&#10;Description automatically generated">
            <a:extLst>
              <a:ext uri="{FF2B5EF4-FFF2-40B4-BE49-F238E27FC236}">
                <a16:creationId xmlns:a16="http://schemas.microsoft.com/office/drawing/2014/main" id="{C0EA7D7E-2EDB-10F9-4390-5902BAA74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67" y="3525787"/>
            <a:ext cx="2614427" cy="26793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26C436-1167-7CEC-3090-E1F7872C2395}"/>
              </a:ext>
            </a:extLst>
          </p:cNvPr>
          <p:cNvSpPr/>
          <p:nvPr/>
        </p:nvSpPr>
        <p:spPr>
          <a:xfrm>
            <a:off x="4419601" y="373161"/>
            <a:ext cx="1676399" cy="871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Nozzle O-rings destroyed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175B888-A785-E03B-28D6-298393B6DFA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887127" y="808927"/>
            <a:ext cx="1532474" cy="68661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66CE54-2260-4579-5E57-248A9E9AE73D}"/>
              </a:ext>
            </a:extLst>
          </p:cNvPr>
          <p:cNvSpPr/>
          <p:nvPr/>
        </p:nvSpPr>
        <p:spPr>
          <a:xfrm>
            <a:off x="6727995" y="349797"/>
            <a:ext cx="1543731" cy="871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Bulkhead O-rings intact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0A0BF73-4238-733A-F70C-895E1D4924E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71726" y="785563"/>
            <a:ext cx="1728350" cy="781657"/>
          </a:xfrm>
          <a:prstGeom prst="curvedConnector3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BCA7879-8052-BC4D-7112-45A1C73C214D}"/>
              </a:ext>
            </a:extLst>
          </p:cNvPr>
          <p:cNvSpPr/>
          <p:nvPr/>
        </p:nvSpPr>
        <p:spPr>
          <a:xfrm>
            <a:off x="6243638" y="2187813"/>
            <a:ext cx="2087330" cy="12411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metallic components intact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3047B2-0F5B-D11D-CA18-E0282EC7B850}"/>
              </a:ext>
            </a:extLst>
          </p:cNvPr>
          <p:cNvCxnSpPr>
            <a:cxnSpLocks/>
            <a:stCxn id="11" idx="3"/>
            <a:endCxn id="58" idx="1"/>
          </p:cNvCxnSpPr>
          <p:nvPr/>
        </p:nvCxnSpPr>
        <p:spPr>
          <a:xfrm>
            <a:off x="4122056" y="2408686"/>
            <a:ext cx="2121582" cy="399720"/>
          </a:xfrm>
          <a:prstGeom prst="curvedConnector3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D0B32DD-9E6A-EE07-E9B7-53720BC0FD99}"/>
              </a:ext>
            </a:extLst>
          </p:cNvPr>
          <p:cNvCxnSpPr>
            <a:stCxn id="9" idx="3"/>
            <a:endCxn id="58" idx="2"/>
          </p:cNvCxnSpPr>
          <p:nvPr/>
        </p:nvCxnSpPr>
        <p:spPr>
          <a:xfrm flipV="1">
            <a:off x="6497499" y="3428999"/>
            <a:ext cx="789804" cy="1397448"/>
          </a:xfrm>
          <a:prstGeom prst="curvedConnector2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F17A8CB-9FC0-94B5-6115-8A829900B5A6}"/>
              </a:ext>
            </a:extLst>
          </p:cNvPr>
          <p:cNvCxnSpPr>
            <a:stCxn id="58" idx="3"/>
            <a:endCxn id="7" idx="1"/>
          </p:cNvCxnSpPr>
          <p:nvPr/>
        </p:nvCxnSpPr>
        <p:spPr>
          <a:xfrm flipV="1">
            <a:off x="8330968" y="1805789"/>
            <a:ext cx="467164" cy="1002617"/>
          </a:xfrm>
          <a:prstGeom prst="curvedConnector3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CB58DCF-ECCD-B591-21E8-9551EF3FD6F3}"/>
              </a:ext>
            </a:extLst>
          </p:cNvPr>
          <p:cNvCxnSpPr>
            <a:stCxn id="58" idx="3"/>
            <a:endCxn id="5" idx="1"/>
          </p:cNvCxnSpPr>
          <p:nvPr/>
        </p:nvCxnSpPr>
        <p:spPr>
          <a:xfrm>
            <a:off x="8330968" y="2808406"/>
            <a:ext cx="622999" cy="2057047"/>
          </a:xfrm>
          <a:prstGeom prst="curvedConnector3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6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1B6B-C050-4396-E14E-3CA8D45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F13BD-E1A0-7451-4A79-E5BE2A898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Approximated burn time: 1.5 seconds</a:t>
                </a:r>
              </a:p>
              <a:p>
                <a:r>
                  <a:rPr lang="en-US" sz="1800" dirty="0"/>
                  <a:t>Data points: 30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Sampling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𝐵𝑢𝑟𝑛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𝑆𝑒𝑐𝑜𝑛𝑑𝑠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endParaRPr lang="en-US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= 0.05 Seconds</a:t>
                </a:r>
                <a:endParaRPr lang="en-US" sz="20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286000" lvl="5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F13BD-E1A0-7451-4A79-E5BE2A898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1161E3-309D-8BC2-1332-06760978354A}"/>
              </a:ext>
            </a:extLst>
          </p:cNvPr>
          <p:cNvSpPr txBox="1"/>
          <p:nvPr/>
        </p:nvSpPr>
        <p:spPr>
          <a:xfrm>
            <a:off x="6095999" y="1049235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FUTURE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code on the 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pressure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4D2E-E341-48A0-B0B0-B9024F17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STATIC TEST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627D1-E54C-55B2-9DD0-3E666E5B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666" y="834556"/>
                <a:ext cx="9603275" cy="34506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Burn time: 1.5 seconds.</a:t>
                </a:r>
              </a:p>
              <a:p>
                <a:r>
                  <a:rPr lang="en-US" dirty="0"/>
                  <a:t>Given thrust: 160kgf</a:t>
                </a:r>
              </a:p>
              <a:p>
                <a:r>
                  <a:rPr lang="en-US" dirty="0"/>
                  <a:t>The rocket motor based on the calculated impulse </a:t>
                </a:r>
              </a:p>
              <a:p>
                <a:pPr marL="0" indent="0">
                  <a:buNone/>
                </a:pPr>
                <a:r>
                  <a:rPr lang="en-US" dirty="0"/>
                  <a:t>   of 1220.74Ns lies within class J (640-1280Ns) of SRM</a:t>
                </a:r>
              </a:p>
              <a:p>
                <a:r>
                  <a:rPr lang="en-US" sz="2200" dirty="0"/>
                  <a:t>Total Impulse = Area under the graph</a:t>
                </a:r>
              </a:p>
              <a:p>
                <a:pPr lvl="3"/>
                <a:r>
                  <a:rPr lang="en-US" sz="2200" dirty="0"/>
                  <a:t>= </a:t>
                </a:r>
                <a:r>
                  <a:rPr lang="el-GR" sz="2300" dirty="0"/>
                  <a:t>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n-US" sz="2300" dirty="0"/>
                  <a:t>) =</a:t>
                </a:r>
              </a:p>
              <a:p>
                <a:pPr lvl="3"/>
                <a:r>
                  <a:rPr lang="en-US" sz="2400" dirty="0"/>
                  <a:t>=1220.74Ns</a:t>
                </a:r>
              </a:p>
              <a:p>
                <a:pPr lvl="3"/>
                <a:endParaRPr lang="en-US" sz="2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627D1-E54C-55B2-9DD0-3E666E5B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666" y="834556"/>
                <a:ext cx="9603275" cy="3450613"/>
              </a:xfrm>
              <a:blipFill>
                <a:blip r:embed="rId2"/>
                <a:stretch>
                  <a:fillRect l="-698" t="-883" b="-4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AD445CE-2102-0B7D-F135-EFD2B83EA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21" y="3172491"/>
            <a:ext cx="3308075" cy="5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7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7796-B148-8C76-2A28-43CAD37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THRUST CURVE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CAAB4D9-D9E6-6450-944B-F8E7976C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380"/>
            <a:ext cx="11475721" cy="5692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DB654-EC27-2639-21E0-ECA89F0BA4A1}"/>
              </a:ext>
            </a:extLst>
          </p:cNvPr>
          <p:cNvSpPr txBox="1"/>
          <p:nvPr/>
        </p:nvSpPr>
        <p:spPr>
          <a:xfrm>
            <a:off x="180622" y="2381956"/>
            <a:ext cx="212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IMPULSE = 2103.6Ns</a:t>
            </a:r>
          </a:p>
        </p:txBody>
      </p:sp>
    </p:spTree>
    <p:extLst>
      <p:ext uri="{BB962C8B-B14F-4D97-AF65-F5344CB8AC3E}">
        <p14:creationId xmlns:p14="http://schemas.microsoft.com/office/powerpoint/2010/main" val="20741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4C68-B504-A20E-2C9D-25C57964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r>
              <a:rPr lang="en-US" dirty="0" err="1"/>
              <a:t>STAtic</a:t>
            </a:r>
            <a:r>
              <a:rPr lang="en-US" dirty="0"/>
              <a:t> test analysis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70D152D-EAD1-3E9D-0695-F76625940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516"/>
            <a:ext cx="5372100" cy="5666683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812C98F3-4ADE-CD12-2985-9DDE1EDA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71" y="769516"/>
            <a:ext cx="5238750" cy="5666683"/>
          </a:xfrm>
          <a:prstGeom prst="rect">
            <a:avLst/>
          </a:prstGeom>
        </p:spPr>
      </p:pic>
      <p:pic>
        <p:nvPicPr>
          <p:cNvPr id="9" name="Picture 8" descr="A graph of a performance&#10;&#10;Description automatically generated">
            <a:extLst>
              <a:ext uri="{FF2B5EF4-FFF2-40B4-BE49-F238E27FC236}">
                <a16:creationId xmlns:a16="http://schemas.microsoft.com/office/drawing/2014/main" id="{E8E88722-C634-CE47-3B95-A5669E69B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4" y="-4063011"/>
            <a:ext cx="4895850" cy="3115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0E3B4-74EE-0A7C-68B7-FC93D9D54B1D}"/>
              </a:ext>
            </a:extLst>
          </p:cNvPr>
          <p:cNvSpPr txBox="1"/>
          <p:nvPr/>
        </p:nvSpPr>
        <p:spPr>
          <a:xfrm>
            <a:off x="1137146" y="1049235"/>
            <a:ext cx="27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OUR THRUST CURVE</a:t>
            </a:r>
          </a:p>
        </p:txBody>
      </p:sp>
    </p:spTree>
    <p:extLst>
      <p:ext uri="{BB962C8B-B14F-4D97-AF65-F5344CB8AC3E}">
        <p14:creationId xmlns:p14="http://schemas.microsoft.com/office/powerpoint/2010/main" val="41531323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619</TotalTime>
  <Words>297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Black</vt:lpstr>
      <vt:lpstr>Arial</vt:lpstr>
      <vt:lpstr>Arial Rounded MT Bold</vt:lpstr>
      <vt:lpstr>Cambria</vt:lpstr>
      <vt:lpstr>Cambria Math</vt:lpstr>
      <vt:lpstr>Gill Sans MT</vt:lpstr>
      <vt:lpstr>Gallery</vt:lpstr>
      <vt:lpstr>INTERNSHIP 2024 SOLID PROPULSION </vt:lpstr>
      <vt:lpstr>SOLID PROPULSION N3.5 GANTT CHART</vt:lpstr>
      <vt:lpstr>SIXTH WEEK’S OBJECTIVES </vt:lpstr>
      <vt:lpstr>TASKS COMPLETED</vt:lpstr>
      <vt:lpstr>MOTOR ASSESSMENT</vt:lpstr>
      <vt:lpstr>STATIC TEST ANALYSIS</vt:lpstr>
      <vt:lpstr>   STATIC TEST ANALYSIS</vt:lpstr>
      <vt:lpstr>SIMULATED THRUST CURVE</vt:lpstr>
      <vt:lpstr>STAtic test analysis</vt:lpstr>
      <vt:lpstr> MACHINING BULK HEADS</vt:lpstr>
      <vt:lpstr> REDESIGNING CASTING MOULDS</vt:lpstr>
      <vt:lpstr> COOKING OF GRAINS</vt:lpstr>
      <vt:lpstr> MATERIALS PROCUREMENT</vt:lpstr>
      <vt:lpstr> NOZZLES FABRICATION</vt:lpstr>
      <vt:lpstr>CHALLENGES</vt:lpstr>
      <vt:lpstr>NEXT WEEKS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2024 SOLID PROPULSION</dc:title>
  <dc:creator>martin kinyua</dc:creator>
  <cp:lastModifiedBy>martin kinyua</cp:lastModifiedBy>
  <cp:revision>4</cp:revision>
  <dcterms:created xsi:type="dcterms:W3CDTF">2024-02-29T21:10:04Z</dcterms:created>
  <dcterms:modified xsi:type="dcterms:W3CDTF">2024-03-01T10:58:03Z</dcterms:modified>
</cp:coreProperties>
</file>