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70" r:id="rId3"/>
    <p:sldId id="258" r:id="rId4"/>
    <p:sldId id="259" r:id="rId5"/>
    <p:sldId id="260" r:id="rId6"/>
    <p:sldId id="261" r:id="rId7"/>
    <p:sldId id="262" r:id="rId8"/>
    <p:sldId id="264" r:id="rId9"/>
    <p:sldId id="265" r:id="rId10"/>
    <p:sldId id="266" r:id="rId11"/>
    <p:sldId id="276" r:id="rId12"/>
    <p:sldId id="267" r:id="rId13"/>
    <p:sldId id="268" r:id="rId14"/>
    <p:sldId id="277" r:id="rId15"/>
    <p:sldId id="275" r:id="rId16"/>
    <p:sldId id="271" r:id="rId17"/>
    <p:sldId id="272" r:id="rId18"/>
    <p:sldId id="273" r:id="rId19"/>
    <p:sldId id="274" r:id="rId20"/>
    <p:sldId id="278" r:id="rId21"/>
    <p:sldId id="269" r:id="rId22"/>
  </p:sldIdLst>
  <p:sldSz cx="9144000" cy="5143500" type="screen16x9"/>
  <p:notesSz cx="6858000" cy="9144000"/>
  <p:embeddedFontLst>
    <p:embeddedFont>
      <p:font typeface="Old Standard TT" panose="020B0604020202020204" charset="0"/>
      <p:regular r:id="rId24"/>
      <p:bold r:id="rId25"/>
      <p:italic r:id="rId26"/>
    </p:embeddedFont>
    <p:embeddedFont>
      <p:font typeface="Trebuchet MS" panose="020B060302020202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6FFF42-83A7-4255-8FC6-75E328FAE2F2}">
  <a:tblStyle styleId="{DF6FFF42-83A7-4255-8FC6-75E328FAE2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1cb299e5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1cb299e57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1cb299e5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1cb299e5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1cb299e5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1cb299e5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21cb299e57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21cb299e57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21cb299e57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21cb299e57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1cb299e57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1cb299e57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1cb299e57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1cb299e57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1cb299e57_0_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1cb299e57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1cb299e57_0_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1cb299e57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1cb299e57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1cb299e57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29353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590111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9075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829551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63685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543246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41786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720085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55"/>
        <p:cNvGrpSpPr/>
        <p:nvPr/>
      </p:nvGrpSpPr>
      <p:grpSpPr>
        <a:xfrm>
          <a:off x="0" y="0"/>
          <a:ext cx="0" cy="0"/>
          <a:chOff x="0" y="0"/>
          <a:chExt cx="0" cy="0"/>
        </a:xfrm>
      </p:grpSpPr>
      <p:sp>
        <p:nvSpPr>
          <p:cNvPr id="75" name="Google Shape;7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6" name="Google Shape;76;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05771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68479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9294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81862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590092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09531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774210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17851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8044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2166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5" name="Date Placeholder 4"/>
          <p:cNvSpPr>
            <a:spLocks noGrp="1"/>
          </p:cNvSpPr>
          <p:nvPr>
            <p:ph type="dt" sz="half" idx="10"/>
          </p:nvPr>
        </p:nvSpPr>
        <p:spPr/>
        <p:txBody>
          <a:bodyPr/>
          <a:lstStyle/>
          <a:p>
            <a:fld id="{B61BEF0D-F0BB-DE4B-95CE-6DB70DBA9567}" type="datetimeFigureOut">
              <a:rPr lang="en-US" smtClean="0"/>
              <a:pPr/>
              <a:t>5/12/2022</a:t>
            </a:fld>
            <a:endParaRPr lang="en-US" dirty="0"/>
          </a:p>
        </p:txBody>
      </p:sp>
    </p:spTree>
    <p:extLst>
      <p:ext uri="{BB962C8B-B14F-4D97-AF65-F5344CB8AC3E}">
        <p14:creationId xmlns:p14="http://schemas.microsoft.com/office/powerpoint/2010/main" val="33745108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9552639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nakul3736/SE_Proje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sp useBgFill="1">
        <p:nvSpPr>
          <p:cNvPr id="101" name="Rectangle 8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8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00422" y="-6351"/>
            <a:ext cx="3572669" cy="5149850"/>
            <a:chOff x="67175" y="-8467"/>
            <a:chExt cx="4763558" cy="6866467"/>
          </a:xfrm>
        </p:grpSpPr>
        <p:cxnSp>
          <p:nvCxnSpPr>
            <p:cNvPr id="91" name="Straight Connector 9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3" name="Google Shape;83;p14"/>
          <p:cNvSpPr txBox="1"/>
          <p:nvPr/>
        </p:nvSpPr>
        <p:spPr>
          <a:xfrm>
            <a:off x="508001" y="962025"/>
            <a:ext cx="3822045" cy="3230361"/>
          </a:xfrm>
          <a:prstGeom prst="rect">
            <a:avLst/>
          </a:prstGeom>
        </p:spPr>
        <p:txBody>
          <a:bodyPr spcFirstLastPara="1" vert="horz" lIns="91440" tIns="45720" rIns="91440" bIns="45720" rtlCol="0" anchor="ctr" anchorCtr="0">
            <a:normAutofit/>
          </a:bodyPr>
          <a:lstStyle/>
          <a:p>
            <a:pPr marL="0" lvl="0" indent="0" algn="r">
              <a:lnSpc>
                <a:spcPct val="90000"/>
              </a:lnSpc>
              <a:spcBef>
                <a:spcPct val="0"/>
              </a:spcBef>
              <a:spcAft>
                <a:spcPts val="600"/>
              </a:spcAft>
            </a:pPr>
            <a:r>
              <a:rPr lang="en-US" sz="2600" dirty="0">
                <a:solidFill>
                  <a:schemeClr val="accent1"/>
                </a:solidFill>
                <a:latin typeface="+mj-lt"/>
                <a:ea typeface="+mj-ea"/>
                <a:cs typeface="+mj-cs"/>
                <a:sym typeface="Old Standard TT"/>
              </a:rPr>
              <a:t>Hotel Automation System</a:t>
            </a:r>
          </a:p>
          <a:p>
            <a:pPr marL="0" lvl="0" indent="0" algn="r">
              <a:lnSpc>
                <a:spcPct val="90000"/>
              </a:lnSpc>
              <a:spcBef>
                <a:spcPct val="0"/>
              </a:spcBef>
              <a:spcAft>
                <a:spcPts val="600"/>
              </a:spcAft>
            </a:pPr>
            <a:r>
              <a:rPr lang="en-US" sz="2600" dirty="0">
                <a:solidFill>
                  <a:schemeClr val="accent1"/>
                </a:solidFill>
                <a:latin typeface="+mj-lt"/>
                <a:ea typeface="+mj-ea"/>
                <a:cs typeface="+mj-cs"/>
                <a:sym typeface="Old Standard TT"/>
              </a:rPr>
              <a:t>        (Hotel Paradise) </a:t>
            </a:r>
          </a:p>
          <a:p>
            <a:pPr marL="0" lvl="0" indent="0" algn="r">
              <a:lnSpc>
                <a:spcPct val="90000"/>
              </a:lnSpc>
              <a:spcBef>
                <a:spcPct val="0"/>
              </a:spcBef>
              <a:spcAft>
                <a:spcPts val="600"/>
              </a:spcAft>
            </a:pPr>
            <a:endParaRPr lang="en-US" sz="2600" dirty="0">
              <a:solidFill>
                <a:schemeClr val="accent1"/>
              </a:solidFill>
              <a:latin typeface="+mj-lt"/>
              <a:ea typeface="+mj-ea"/>
              <a:cs typeface="+mj-cs"/>
              <a:sym typeface="Old Standard TT"/>
            </a:endParaRPr>
          </a:p>
          <a:p>
            <a:pPr marL="0" lvl="0" indent="0" algn="r">
              <a:lnSpc>
                <a:spcPct val="90000"/>
              </a:lnSpc>
              <a:spcBef>
                <a:spcPct val="0"/>
              </a:spcBef>
              <a:spcAft>
                <a:spcPts val="600"/>
              </a:spcAft>
            </a:pPr>
            <a:r>
              <a:rPr lang="en-US" sz="2600" dirty="0">
                <a:solidFill>
                  <a:schemeClr val="accent1"/>
                </a:solidFill>
                <a:latin typeface="+mj-lt"/>
                <a:ea typeface="+mj-ea"/>
                <a:cs typeface="+mj-cs"/>
              </a:rPr>
              <a:t>SE Final-Evaluation</a:t>
            </a:r>
          </a:p>
          <a:p>
            <a:pPr marL="0" lvl="0" indent="0" algn="r">
              <a:lnSpc>
                <a:spcPct val="90000"/>
              </a:lnSpc>
              <a:spcBef>
                <a:spcPct val="0"/>
              </a:spcBef>
              <a:spcAft>
                <a:spcPts val="600"/>
              </a:spcAft>
            </a:pPr>
            <a:r>
              <a:rPr lang="en-US" sz="2600" dirty="0">
                <a:solidFill>
                  <a:schemeClr val="accent1"/>
                </a:solidFill>
                <a:latin typeface="+mj-lt"/>
                <a:ea typeface="+mj-ea"/>
                <a:cs typeface="+mj-cs"/>
              </a:rPr>
              <a:t> Group-9</a:t>
            </a:r>
            <a:endParaRPr lang="en-US" sz="2600" dirty="0">
              <a:solidFill>
                <a:schemeClr val="accent1"/>
              </a:solidFill>
              <a:latin typeface="+mj-lt"/>
              <a:ea typeface="+mj-ea"/>
              <a:cs typeface="+mj-cs"/>
              <a:sym typeface="Old Standard TT"/>
            </a:endParaRPr>
          </a:p>
        </p:txBody>
      </p:sp>
      <p:sp>
        <p:nvSpPr>
          <p:cNvPr id="99" name="Freeform: Shape 9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2372" y="-6351"/>
            <a:ext cx="3806198" cy="5149851"/>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Google Shape;82;p14"/>
          <p:cNvSpPr txBox="1">
            <a:spLocks noGrp="1"/>
          </p:cNvSpPr>
          <p:nvPr>
            <p:ph type="subTitle" idx="1"/>
          </p:nvPr>
        </p:nvSpPr>
        <p:spPr>
          <a:xfrm>
            <a:off x="5475064" y="2077862"/>
            <a:ext cx="3655103" cy="822674"/>
          </a:xfrm>
          <a:prstGeom prst="rect">
            <a:avLst/>
          </a:prstGeom>
        </p:spPr>
        <p:txBody>
          <a:bodyPr spcFirstLastPara="1" vert="horz" lIns="91440" tIns="45720" rIns="91440" bIns="45720" rtlCol="0" anchor="ctr" anchorCtr="0">
            <a:noAutofit/>
          </a:bodyPr>
          <a:lstStyle/>
          <a:p>
            <a:pPr lvl="0" algn="l" defTabSz="457200">
              <a:lnSpc>
                <a:spcPct val="90000"/>
              </a:lnSpc>
              <a:spcBef>
                <a:spcPts val="1000"/>
              </a:spcBef>
            </a:pPr>
            <a:r>
              <a:rPr lang="en-US" sz="1400" dirty="0">
                <a:solidFill>
                  <a:srgbClr val="FFFFFF"/>
                </a:solidFill>
              </a:rPr>
              <a:t>Assigned by :- Prof Jayprakash Lalchandani</a:t>
            </a:r>
          </a:p>
          <a:p>
            <a:pPr lvl="0" algn="l" defTabSz="457200">
              <a:lnSpc>
                <a:spcPct val="90000"/>
              </a:lnSpc>
              <a:spcBef>
                <a:spcPts val="1000"/>
              </a:spcBef>
            </a:pPr>
            <a:r>
              <a:rPr lang="en-US" sz="1400" dirty="0">
                <a:solidFill>
                  <a:srgbClr val="FFFFFF"/>
                </a:solidFill>
              </a:rPr>
              <a:t>Mentor :- Mahir shah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481050" y="71438"/>
            <a:ext cx="7038900" cy="914100"/>
          </a:xfrm>
          <a:prstGeom prst="rect">
            <a:avLst/>
          </a:prstGeom>
        </p:spPr>
        <p:txBody>
          <a:bodyPr spcFirstLastPara="1" wrap="square" lIns="91425" tIns="91425" rIns="91425" bIns="91425" anchor="t" anchorCtr="0">
            <a:normAutofit/>
          </a:bodyPr>
          <a:lstStyle/>
          <a:p>
            <a:pPr marL="457200" lvl="0" indent="0" algn="ctr" rtl="0">
              <a:spcBef>
                <a:spcPts val="0"/>
              </a:spcBef>
              <a:spcAft>
                <a:spcPts val="0"/>
              </a:spcAft>
              <a:buNone/>
            </a:pPr>
            <a:r>
              <a:rPr lang="en-GB" sz="3200" b="1" u="sng" dirty="0"/>
              <a:t>Class Diagram</a:t>
            </a:r>
            <a:endParaRPr sz="3200" b="1" u="sng" dirty="0"/>
          </a:p>
        </p:txBody>
      </p:sp>
      <p:pic>
        <p:nvPicPr>
          <p:cNvPr id="148" name="Google Shape;148;p24"/>
          <p:cNvPicPr preferRelativeResize="0"/>
          <p:nvPr/>
        </p:nvPicPr>
        <p:blipFill rotWithShape="1">
          <a:blip r:embed="rId3"/>
          <a:srcRect l="9932" t="11890" r="1279" b="8645"/>
          <a:stretch/>
        </p:blipFill>
        <p:spPr>
          <a:xfrm>
            <a:off x="983442" y="914100"/>
            <a:ext cx="6938977" cy="3493294"/>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EE89-D038-4CC7-AF23-CA73E2EDAF2A}"/>
              </a:ext>
            </a:extLst>
          </p:cNvPr>
          <p:cNvSpPr>
            <a:spLocks noGrp="1"/>
          </p:cNvSpPr>
          <p:nvPr>
            <p:ph type="title"/>
          </p:nvPr>
        </p:nvSpPr>
        <p:spPr/>
        <p:txBody>
          <a:bodyPr/>
          <a:lstStyle/>
          <a:p>
            <a:r>
              <a:rPr lang="en-US" dirty="0"/>
              <a:t>Summary of Implementation</a:t>
            </a:r>
            <a:endParaRPr lang="en-IN" dirty="0"/>
          </a:p>
        </p:txBody>
      </p:sp>
      <p:graphicFrame>
        <p:nvGraphicFramePr>
          <p:cNvPr id="5" name="Table 5">
            <a:extLst>
              <a:ext uri="{FF2B5EF4-FFF2-40B4-BE49-F238E27FC236}">
                <a16:creationId xmlns:a16="http://schemas.microsoft.com/office/drawing/2014/main" id="{A7004C2B-7C75-4966-903D-F536E5964264}"/>
              </a:ext>
            </a:extLst>
          </p:cNvPr>
          <p:cNvGraphicFramePr>
            <a:graphicFrameLocks noGrp="1"/>
          </p:cNvGraphicFramePr>
          <p:nvPr>
            <p:ph idx="1"/>
            <p:extLst>
              <p:ext uri="{D42A27DB-BD31-4B8C-83A1-F6EECF244321}">
                <p14:modId xmlns:p14="http://schemas.microsoft.com/office/powerpoint/2010/main" val="3233511143"/>
              </p:ext>
            </p:extLst>
          </p:nvPr>
        </p:nvGraphicFramePr>
        <p:xfrm>
          <a:off x="508000" y="1620838"/>
          <a:ext cx="6446838" cy="1854200"/>
        </p:xfrm>
        <a:graphic>
          <a:graphicData uri="http://schemas.openxmlformats.org/drawingml/2006/table">
            <a:tbl>
              <a:tblPr firstRow="1" bandRow="1">
                <a:tableStyleId>{284E427A-3D55-4303-BF80-6455036E1DE7}</a:tableStyleId>
              </a:tblPr>
              <a:tblGrid>
                <a:gridCol w="3223419">
                  <a:extLst>
                    <a:ext uri="{9D8B030D-6E8A-4147-A177-3AD203B41FA5}">
                      <a16:colId xmlns:a16="http://schemas.microsoft.com/office/drawing/2014/main" val="2230452120"/>
                    </a:ext>
                  </a:extLst>
                </a:gridCol>
                <a:gridCol w="3223419">
                  <a:extLst>
                    <a:ext uri="{9D8B030D-6E8A-4147-A177-3AD203B41FA5}">
                      <a16:colId xmlns:a16="http://schemas.microsoft.com/office/drawing/2014/main" val="2680520751"/>
                    </a:ext>
                  </a:extLst>
                </a:gridCol>
              </a:tblGrid>
              <a:tr h="370840">
                <a:tc>
                  <a:txBody>
                    <a:bodyPr/>
                    <a:lstStyle/>
                    <a:p>
                      <a:r>
                        <a:rPr lang="en-US" dirty="0"/>
                        <a:t>                      Software</a:t>
                      </a:r>
                      <a:endParaRPr lang="en-IN" dirty="0"/>
                    </a:p>
                  </a:txBody>
                  <a:tcPr/>
                </a:tc>
                <a:tc>
                  <a:txBody>
                    <a:bodyPr/>
                    <a:lstStyle/>
                    <a:p>
                      <a:r>
                        <a:rPr lang="en-US" dirty="0"/>
                        <a:t>                       Version</a:t>
                      </a:r>
                      <a:endParaRPr lang="en-IN" dirty="0"/>
                    </a:p>
                  </a:txBody>
                  <a:tcPr/>
                </a:tc>
                <a:extLst>
                  <a:ext uri="{0D108BD9-81ED-4DB2-BD59-A6C34878D82A}">
                    <a16:rowId xmlns:a16="http://schemas.microsoft.com/office/drawing/2014/main" val="1150241778"/>
                  </a:ext>
                </a:extLst>
              </a:tr>
              <a:tr h="370840">
                <a:tc>
                  <a:txBody>
                    <a:bodyPr/>
                    <a:lstStyle/>
                    <a:p>
                      <a:r>
                        <a:rPr lang="en-US" dirty="0"/>
                        <a:t>                        PHP </a:t>
                      </a:r>
                      <a:endParaRPr lang="en-IN" dirty="0"/>
                    </a:p>
                  </a:txBody>
                  <a:tcPr/>
                </a:tc>
                <a:tc>
                  <a:txBody>
                    <a:bodyPr/>
                    <a:lstStyle/>
                    <a:p>
                      <a:r>
                        <a:rPr lang="en-US" dirty="0"/>
                        <a:t>                    7.4.12</a:t>
                      </a:r>
                      <a:endParaRPr lang="en-IN" dirty="0"/>
                    </a:p>
                  </a:txBody>
                  <a:tcPr/>
                </a:tc>
                <a:extLst>
                  <a:ext uri="{0D108BD9-81ED-4DB2-BD59-A6C34878D82A}">
                    <a16:rowId xmlns:a16="http://schemas.microsoft.com/office/drawing/2014/main" val="3891080090"/>
                  </a:ext>
                </a:extLst>
              </a:tr>
              <a:tr h="370840">
                <a:tc>
                  <a:txBody>
                    <a:bodyPr/>
                    <a:lstStyle/>
                    <a:p>
                      <a:r>
                        <a:rPr lang="en-US" dirty="0"/>
                        <a:t>                     JavaScript</a:t>
                      </a:r>
                      <a:endParaRPr lang="en-IN" dirty="0"/>
                    </a:p>
                  </a:txBody>
                  <a:tcPr/>
                </a:tc>
                <a:tc>
                  <a:txBody>
                    <a:bodyPr/>
                    <a:lstStyle/>
                    <a:p>
                      <a:r>
                        <a:rPr lang="en-US" dirty="0"/>
                        <a:t>             </a:t>
                      </a:r>
                      <a:r>
                        <a:rPr lang="en-IN" sz="1350" b="0" i="0" kern="1200" dirty="0">
                          <a:solidFill>
                            <a:schemeClr val="dk1"/>
                          </a:solidFill>
                          <a:effectLst/>
                          <a:latin typeface="+mn-lt"/>
                          <a:ea typeface="+mn-ea"/>
                          <a:cs typeface="+mn-cs"/>
                        </a:rPr>
                        <a:t>ECMAScript 5(1.8.5)</a:t>
                      </a:r>
                      <a:endParaRPr lang="en-IN" dirty="0"/>
                    </a:p>
                  </a:txBody>
                  <a:tcPr/>
                </a:tc>
                <a:extLst>
                  <a:ext uri="{0D108BD9-81ED-4DB2-BD59-A6C34878D82A}">
                    <a16:rowId xmlns:a16="http://schemas.microsoft.com/office/drawing/2014/main" val="4192532995"/>
                  </a:ext>
                </a:extLst>
              </a:tr>
              <a:tr h="370840">
                <a:tc>
                  <a:txBody>
                    <a:bodyPr/>
                    <a:lstStyle/>
                    <a:p>
                      <a:r>
                        <a:rPr lang="en-US" dirty="0"/>
                        <a:t>                       MySQL</a:t>
                      </a:r>
                      <a:endParaRPr lang="en-IN" dirty="0"/>
                    </a:p>
                  </a:txBody>
                  <a:tcPr/>
                </a:tc>
                <a:tc>
                  <a:txBody>
                    <a:bodyPr/>
                    <a:lstStyle/>
                    <a:p>
                      <a:r>
                        <a:rPr lang="en-US" dirty="0"/>
                        <a:t>                    8.0.19</a:t>
                      </a:r>
                      <a:endParaRPr lang="en-IN" dirty="0"/>
                    </a:p>
                  </a:txBody>
                  <a:tcPr/>
                </a:tc>
                <a:extLst>
                  <a:ext uri="{0D108BD9-81ED-4DB2-BD59-A6C34878D82A}">
                    <a16:rowId xmlns:a16="http://schemas.microsoft.com/office/drawing/2014/main" val="2846902979"/>
                  </a:ext>
                </a:extLst>
              </a:tr>
              <a:tr h="370840">
                <a:tc>
                  <a:txBody>
                    <a:bodyPr/>
                    <a:lstStyle/>
                    <a:p>
                      <a:r>
                        <a:rPr lang="en-US" dirty="0"/>
                        <a:t>                      Xammp</a:t>
                      </a:r>
                      <a:endParaRPr lang="en-IN" dirty="0"/>
                    </a:p>
                  </a:txBody>
                  <a:tcPr/>
                </a:tc>
                <a:tc>
                  <a:txBody>
                    <a:bodyPr/>
                    <a:lstStyle/>
                    <a:p>
                      <a:r>
                        <a:rPr lang="en-US" dirty="0"/>
                        <a:t>                    8.1.5</a:t>
                      </a:r>
                      <a:endParaRPr lang="en-IN" dirty="0"/>
                    </a:p>
                  </a:txBody>
                  <a:tcPr/>
                </a:tc>
                <a:extLst>
                  <a:ext uri="{0D108BD9-81ED-4DB2-BD59-A6C34878D82A}">
                    <a16:rowId xmlns:a16="http://schemas.microsoft.com/office/drawing/2014/main" val="2744035208"/>
                  </a:ext>
                </a:extLst>
              </a:tr>
            </a:tbl>
          </a:graphicData>
        </a:graphic>
      </p:graphicFrame>
    </p:spTree>
    <p:extLst>
      <p:ext uri="{BB962C8B-B14F-4D97-AF65-F5344CB8AC3E}">
        <p14:creationId xmlns:p14="http://schemas.microsoft.com/office/powerpoint/2010/main" val="48871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1288150" y="0"/>
            <a:ext cx="7038900" cy="914100"/>
          </a:xfrm>
          <a:prstGeom prst="rect">
            <a:avLst/>
          </a:prstGeom>
        </p:spPr>
        <p:txBody>
          <a:bodyPr spcFirstLastPara="1" wrap="square" lIns="91425" tIns="91425" rIns="91425" bIns="91425" anchor="t" anchorCtr="0">
            <a:normAutofit/>
          </a:bodyPr>
          <a:lstStyle/>
          <a:p>
            <a:pPr marL="457200" lvl="0" indent="0" algn="ctr" rtl="0">
              <a:spcBef>
                <a:spcPts val="0"/>
              </a:spcBef>
              <a:spcAft>
                <a:spcPts val="0"/>
              </a:spcAft>
              <a:buNone/>
            </a:pPr>
            <a:r>
              <a:rPr lang="en-GB" sz="3000" b="1" u="sng"/>
              <a:t>Deployment Diagram</a:t>
            </a:r>
            <a:endParaRPr sz="3000" b="1" u="sng"/>
          </a:p>
        </p:txBody>
      </p:sp>
      <p:pic>
        <p:nvPicPr>
          <p:cNvPr id="154" name="Google Shape;154;p25"/>
          <p:cNvPicPr preferRelativeResize="0"/>
          <p:nvPr/>
        </p:nvPicPr>
        <p:blipFill>
          <a:blip r:embed="rId3">
            <a:alphaModFix/>
          </a:blip>
          <a:stretch>
            <a:fillRect/>
          </a:stretch>
        </p:blipFill>
        <p:spPr>
          <a:xfrm>
            <a:off x="1677939" y="624839"/>
            <a:ext cx="6259324" cy="452682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662725" y="74775"/>
            <a:ext cx="7038900" cy="10035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GB"/>
              <a:t>Memberwise Contribution</a:t>
            </a:r>
          </a:p>
        </p:txBody>
      </p:sp>
      <p:sp>
        <p:nvSpPr>
          <p:cNvPr id="160" name="Google Shape;160;p26"/>
          <p:cNvSpPr txBox="1"/>
          <p:nvPr/>
        </p:nvSpPr>
        <p:spPr>
          <a:xfrm>
            <a:off x="1145875" y="1307850"/>
            <a:ext cx="53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graphicFrame>
        <p:nvGraphicFramePr>
          <p:cNvPr id="161" name="Google Shape;161;p26"/>
          <p:cNvGraphicFramePr/>
          <p:nvPr>
            <p:extLst>
              <p:ext uri="{D42A27DB-BD31-4B8C-83A1-F6EECF244321}">
                <p14:modId xmlns:p14="http://schemas.microsoft.com/office/powerpoint/2010/main" val="3171814268"/>
              </p:ext>
            </p:extLst>
          </p:nvPr>
        </p:nvGraphicFramePr>
        <p:xfrm>
          <a:off x="662725" y="713550"/>
          <a:ext cx="8033900" cy="3501130"/>
        </p:xfrm>
        <a:graphic>
          <a:graphicData uri="http://schemas.openxmlformats.org/drawingml/2006/table">
            <a:tbl>
              <a:tblPr>
                <a:noFill/>
                <a:tableStyleId>{DF6FFF42-83A7-4255-8FC6-75E328FAE2F2}</a:tableStyleId>
              </a:tblPr>
              <a:tblGrid>
                <a:gridCol w="982275">
                  <a:extLst>
                    <a:ext uri="{9D8B030D-6E8A-4147-A177-3AD203B41FA5}">
                      <a16:colId xmlns:a16="http://schemas.microsoft.com/office/drawing/2014/main" val="20000"/>
                    </a:ext>
                  </a:extLst>
                </a:gridCol>
                <a:gridCol w="7051625">
                  <a:extLst>
                    <a:ext uri="{9D8B030D-6E8A-4147-A177-3AD203B41FA5}">
                      <a16:colId xmlns:a16="http://schemas.microsoft.com/office/drawing/2014/main" val="20001"/>
                    </a:ext>
                  </a:extLst>
                </a:gridCol>
              </a:tblGrid>
              <a:tr h="666550">
                <a:tc>
                  <a:txBody>
                    <a:bodyPr/>
                    <a:lstStyle/>
                    <a:p>
                      <a:pPr marL="0" lvl="0" indent="0" algn="l" rtl="0">
                        <a:spcBef>
                          <a:spcPts val="0"/>
                        </a:spcBef>
                        <a:spcAft>
                          <a:spcPts val="0"/>
                        </a:spcAft>
                        <a:buNone/>
                      </a:pPr>
                      <a:r>
                        <a:rPr lang="en-GB" sz="2100"/>
                        <a:t>Name</a:t>
                      </a:r>
                      <a:endParaRPr sz="2100"/>
                    </a:p>
                  </a:txBody>
                  <a:tcPr marL="91425" marR="91425" marT="91425" marB="91425"/>
                </a:tc>
                <a:tc>
                  <a:txBody>
                    <a:bodyPr/>
                    <a:lstStyle/>
                    <a:p>
                      <a:pPr marL="0" lvl="0" indent="0" algn="l" rtl="0">
                        <a:spcBef>
                          <a:spcPts val="0"/>
                        </a:spcBef>
                        <a:spcAft>
                          <a:spcPts val="0"/>
                        </a:spcAft>
                        <a:buNone/>
                      </a:pPr>
                      <a:r>
                        <a:rPr lang="en-GB" sz="2200"/>
                        <a:t>Contribution</a:t>
                      </a:r>
                      <a:endParaRPr sz="2200"/>
                    </a:p>
                  </a:txBody>
                  <a:tcPr marL="91425" marR="91425" marT="91425" marB="91425"/>
                </a:tc>
                <a:extLst>
                  <a:ext uri="{0D108BD9-81ED-4DB2-BD59-A6C34878D82A}">
                    <a16:rowId xmlns:a16="http://schemas.microsoft.com/office/drawing/2014/main" val="10000"/>
                  </a:ext>
                </a:extLst>
              </a:tr>
              <a:tr h="829050">
                <a:tc>
                  <a:txBody>
                    <a:bodyPr/>
                    <a:lstStyle/>
                    <a:p>
                      <a:pPr marL="0" lvl="0" indent="0" algn="l" rtl="0">
                        <a:spcBef>
                          <a:spcPts val="0"/>
                        </a:spcBef>
                        <a:spcAft>
                          <a:spcPts val="0"/>
                        </a:spcAft>
                        <a:buNone/>
                      </a:pPr>
                      <a:r>
                        <a:rPr lang="en-GB"/>
                        <a:t>Nakul</a:t>
                      </a:r>
                      <a:endParaRPr/>
                    </a:p>
                    <a:p>
                      <a:pPr marL="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GB" dirty="0"/>
                        <a:t>Finalize the functionalities according to users.</a:t>
                      </a:r>
                      <a:endParaRPr dirty="0"/>
                    </a:p>
                    <a:p>
                      <a:pPr marL="457200" lvl="0" indent="-317500" algn="l" rtl="0">
                        <a:spcBef>
                          <a:spcPts val="0"/>
                        </a:spcBef>
                        <a:spcAft>
                          <a:spcPts val="0"/>
                        </a:spcAft>
                        <a:buSzPts val="1400"/>
                        <a:buChar char="●"/>
                      </a:pPr>
                      <a:r>
                        <a:rPr lang="en-GB" dirty="0"/>
                        <a:t>Decide the interface for customers and add few more functionalities and features.</a:t>
                      </a:r>
                      <a:endParaRPr dirty="0"/>
                    </a:p>
                    <a:p>
                      <a:pPr marL="457200" lvl="0" indent="-317500" algn="l" rtl="0">
                        <a:spcBef>
                          <a:spcPts val="0"/>
                        </a:spcBef>
                        <a:spcAft>
                          <a:spcPts val="0"/>
                        </a:spcAft>
                        <a:buSzPts val="1400"/>
                        <a:buChar char="●"/>
                      </a:pPr>
                      <a:r>
                        <a:rPr lang="en-GB" dirty="0"/>
                        <a:t>Structural and behavioural diagrams.</a:t>
                      </a:r>
                    </a:p>
                    <a:p>
                      <a:pPr marL="457200" lvl="0" indent="-317500" algn="l" rtl="0">
                        <a:spcBef>
                          <a:spcPts val="0"/>
                        </a:spcBef>
                        <a:spcAft>
                          <a:spcPts val="0"/>
                        </a:spcAft>
                        <a:buSzPts val="1400"/>
                        <a:buChar char="●"/>
                      </a:pPr>
                      <a:r>
                        <a:rPr lang="en-US" dirty="0"/>
                        <a:t>Create database for storing and managing data like customer login info, bill info.</a:t>
                      </a:r>
                    </a:p>
                    <a:p>
                      <a:pPr marL="457200" lvl="0" indent="-317500" algn="l" rtl="0">
                        <a:spcBef>
                          <a:spcPts val="0"/>
                        </a:spcBef>
                        <a:spcAft>
                          <a:spcPts val="0"/>
                        </a:spcAft>
                        <a:buSzPts val="1400"/>
                        <a:buChar char="●"/>
                      </a:pPr>
                      <a:r>
                        <a:rPr lang="en-US" dirty="0"/>
                        <a:t>Added different functionalities and web page design of the login page.</a:t>
                      </a:r>
                    </a:p>
                    <a:p>
                      <a:pPr marL="457200" lvl="0" indent="-317500" algn="l" rtl="0">
                        <a:spcBef>
                          <a:spcPts val="0"/>
                        </a:spcBef>
                        <a:spcAft>
                          <a:spcPts val="0"/>
                        </a:spcAft>
                        <a:buSzPts val="1400"/>
                        <a:buChar char="●"/>
                      </a:pPr>
                      <a:r>
                        <a:rPr lang="en-US" dirty="0"/>
                        <a:t>Review and test the website’s login page.</a:t>
                      </a:r>
                      <a:endParaRPr dirty="0"/>
                    </a:p>
                  </a:txBody>
                  <a:tcPr marL="91425" marR="91425" marT="91425" marB="91425"/>
                </a:tc>
                <a:extLst>
                  <a:ext uri="{0D108BD9-81ED-4DB2-BD59-A6C34878D82A}">
                    <a16:rowId xmlns:a16="http://schemas.microsoft.com/office/drawing/2014/main" val="10001"/>
                  </a:ext>
                </a:extLst>
              </a:tr>
              <a:tr h="799450">
                <a:tc>
                  <a:txBody>
                    <a:bodyPr/>
                    <a:lstStyle/>
                    <a:p>
                      <a:pPr marL="0" lvl="0" indent="0" algn="l" rtl="0">
                        <a:spcBef>
                          <a:spcPts val="0"/>
                        </a:spcBef>
                        <a:spcAft>
                          <a:spcPts val="0"/>
                        </a:spcAft>
                        <a:buNone/>
                      </a:pPr>
                      <a:r>
                        <a:rPr lang="en-GB"/>
                        <a:t>Shrey</a:t>
                      </a:r>
                      <a:endParaRPr/>
                    </a:p>
                  </a:txBody>
                  <a:tcPr marL="91425" marR="91425" marT="91425" marB="91425"/>
                </a:tc>
                <a:tc>
                  <a:txBody>
                    <a:bodyPr/>
                    <a:lstStyle/>
                    <a:p>
                      <a:pPr marL="457200" lvl="0" indent="-317500" algn="l" rtl="0">
                        <a:spcBef>
                          <a:spcPts val="0"/>
                        </a:spcBef>
                        <a:spcAft>
                          <a:spcPts val="0"/>
                        </a:spcAft>
                        <a:buSzPts val="1400"/>
                        <a:buChar char="●"/>
                      </a:pPr>
                      <a:r>
                        <a:rPr lang="en-GB" dirty="0"/>
                        <a:t>Finalize the parameters for data storage and authentication.</a:t>
                      </a:r>
                      <a:endParaRPr dirty="0"/>
                    </a:p>
                    <a:p>
                      <a:pPr marL="457200" lvl="0" indent="-317500" algn="l" rtl="0">
                        <a:spcBef>
                          <a:spcPts val="0"/>
                        </a:spcBef>
                        <a:spcAft>
                          <a:spcPts val="0"/>
                        </a:spcAft>
                        <a:buSzPts val="1400"/>
                        <a:buChar char="●"/>
                      </a:pPr>
                      <a:r>
                        <a:rPr lang="en-GB" dirty="0"/>
                        <a:t>Decide interface for staff members and helps in reading background information.</a:t>
                      </a:r>
                      <a:endParaRPr dirty="0"/>
                    </a:p>
                    <a:p>
                      <a:pPr marL="457200" lvl="0" indent="-317500" algn="l" rtl="0">
                        <a:spcBef>
                          <a:spcPts val="0"/>
                        </a:spcBef>
                        <a:spcAft>
                          <a:spcPts val="0"/>
                        </a:spcAft>
                        <a:buSzPts val="1400"/>
                        <a:buChar char="●"/>
                      </a:pPr>
                      <a:r>
                        <a:rPr lang="en-GB" dirty="0">
                          <a:solidFill>
                            <a:schemeClr val="dk1"/>
                          </a:solidFill>
                        </a:rPr>
                        <a:t>Structural and behavioural diagrams.</a:t>
                      </a:r>
                    </a:p>
                    <a:p>
                      <a:pPr marL="457200" lvl="0" indent="-317500" algn="l" rtl="0">
                        <a:spcBef>
                          <a:spcPts val="0"/>
                        </a:spcBef>
                        <a:spcAft>
                          <a:spcPts val="0"/>
                        </a:spcAft>
                        <a:buSzPts val="1400"/>
                        <a:buChar char="●"/>
                      </a:pPr>
                      <a:r>
                        <a:rPr lang="en-US" dirty="0"/>
                        <a:t>Start making the main/login webpage and connect to related database.</a:t>
                      </a:r>
                    </a:p>
                    <a:p>
                      <a:pPr marL="457200" lvl="0" indent="-317500" algn="l" rtl="0">
                        <a:spcBef>
                          <a:spcPts val="0"/>
                        </a:spcBef>
                        <a:spcAft>
                          <a:spcPts val="0"/>
                        </a:spcAft>
                        <a:buSzPts val="1400"/>
                        <a:buChar char="●"/>
                      </a:pPr>
                      <a:r>
                        <a:rPr lang="en-US" dirty="0"/>
                        <a:t>Added functionalities of manager in the respective page.</a:t>
                      </a:r>
                    </a:p>
                    <a:p>
                      <a:pPr marL="457200" lvl="0" indent="-317500" algn="l" rtl="0">
                        <a:spcBef>
                          <a:spcPts val="0"/>
                        </a:spcBef>
                        <a:spcAft>
                          <a:spcPts val="0"/>
                        </a:spcAft>
                        <a:buSzPts val="1400"/>
                        <a:buChar char="●"/>
                      </a:pPr>
                      <a:r>
                        <a:rPr lang="en-US" dirty="0"/>
                        <a:t>Review and test the manager page.</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C873F7-C7D4-4D39-9657-B341AEF3BE04}"/>
              </a:ext>
            </a:extLst>
          </p:cNvPr>
          <p:cNvGraphicFramePr>
            <a:graphicFrameLocks noGrp="1"/>
          </p:cNvGraphicFramePr>
          <p:nvPr>
            <p:ph idx="1"/>
            <p:extLst>
              <p:ext uri="{D42A27DB-BD31-4B8C-83A1-F6EECF244321}">
                <p14:modId xmlns:p14="http://schemas.microsoft.com/office/powerpoint/2010/main" val="4271473378"/>
              </p:ext>
            </p:extLst>
          </p:nvPr>
        </p:nvGraphicFramePr>
        <p:xfrm>
          <a:off x="414337" y="1245870"/>
          <a:ext cx="8457406" cy="2651760"/>
        </p:xfrm>
        <a:graphic>
          <a:graphicData uri="http://schemas.openxmlformats.org/drawingml/2006/table">
            <a:tbl>
              <a:tblPr firstRow="1" bandRow="1">
                <a:tableStyleId>{DF6FFF42-83A7-4255-8FC6-75E328FAE2F2}</a:tableStyleId>
              </a:tblPr>
              <a:tblGrid>
                <a:gridCol w="1200151">
                  <a:extLst>
                    <a:ext uri="{9D8B030D-6E8A-4147-A177-3AD203B41FA5}">
                      <a16:colId xmlns:a16="http://schemas.microsoft.com/office/drawing/2014/main" val="3168743524"/>
                    </a:ext>
                  </a:extLst>
                </a:gridCol>
                <a:gridCol w="7257255">
                  <a:extLst>
                    <a:ext uri="{9D8B030D-6E8A-4147-A177-3AD203B41FA5}">
                      <a16:colId xmlns:a16="http://schemas.microsoft.com/office/drawing/2014/main" val="1346087158"/>
                    </a:ext>
                  </a:extLst>
                </a:gridCol>
              </a:tblGrid>
              <a:tr h="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GB" dirty="0"/>
                        <a:t>Divyesh</a:t>
                      </a:r>
                    </a:p>
                    <a:p>
                      <a:endParaRPr lang="en-IN" dirty="0"/>
                    </a:p>
                  </a:txBody>
                  <a:tcPr/>
                </a:tc>
                <a:tc>
                  <a:txBody>
                    <a:bodyPr/>
                    <a:lstStyle/>
                    <a:p>
                      <a:pPr marL="457200" lvl="0" indent="-317500" algn="l" rtl="0">
                        <a:spcBef>
                          <a:spcPts val="0"/>
                        </a:spcBef>
                        <a:spcAft>
                          <a:spcPts val="0"/>
                        </a:spcAft>
                        <a:buSzPts val="1400"/>
                        <a:buChar char="●"/>
                      </a:pPr>
                      <a:r>
                        <a:rPr lang="en-US" dirty="0"/>
                        <a:t>Decides software needed for making website and database and to connect them.</a:t>
                      </a:r>
                    </a:p>
                    <a:p>
                      <a:pPr marL="457200" lvl="0" indent="-317500" algn="l" rtl="0">
                        <a:spcBef>
                          <a:spcPts val="0"/>
                        </a:spcBef>
                        <a:spcAft>
                          <a:spcPts val="0"/>
                        </a:spcAft>
                        <a:buSzPts val="1400"/>
                        <a:buChar char="●"/>
                      </a:pPr>
                      <a:r>
                        <a:rPr lang="en-US" dirty="0"/>
                        <a:t>Decide the interface for staff members and helps in documentations.</a:t>
                      </a:r>
                    </a:p>
                    <a:p>
                      <a:pPr marL="457200" lvl="0" indent="-317500" algn="l" rtl="0">
                        <a:spcBef>
                          <a:spcPts val="0"/>
                        </a:spcBef>
                        <a:spcAft>
                          <a:spcPts val="0"/>
                        </a:spcAft>
                        <a:buSzPts val="1400"/>
                        <a:buChar char="●"/>
                      </a:pPr>
                      <a:r>
                        <a:rPr lang="en-US" dirty="0">
                          <a:solidFill>
                            <a:schemeClr val="dk1"/>
                          </a:solidFill>
                        </a:rPr>
                        <a:t>Structural and behavioral diagrams.</a:t>
                      </a:r>
                    </a:p>
                    <a:p>
                      <a:pPr marL="457200" lvl="0" indent="-317500" algn="l" rtl="0">
                        <a:spcBef>
                          <a:spcPts val="0"/>
                        </a:spcBef>
                        <a:spcAft>
                          <a:spcPts val="0"/>
                        </a:spcAft>
                        <a:buSzPts val="1400"/>
                        <a:buChar char="●"/>
                      </a:pPr>
                      <a:r>
                        <a:rPr lang="en-US" dirty="0"/>
                        <a:t>Create database for storing and managing data like manager, and staff details, etc.</a:t>
                      </a:r>
                    </a:p>
                    <a:p>
                      <a:pPr marL="457200" lvl="0" indent="-317500" algn="l" rtl="0">
                        <a:spcBef>
                          <a:spcPts val="0"/>
                        </a:spcBef>
                        <a:spcAft>
                          <a:spcPts val="0"/>
                        </a:spcAft>
                        <a:buSzPts val="1400"/>
                        <a:buChar char="●"/>
                      </a:pPr>
                      <a:r>
                        <a:rPr lang="en-US" dirty="0"/>
                        <a:t>Added functionalities of staff in the respective page.</a:t>
                      </a:r>
                    </a:p>
                    <a:p>
                      <a:pPr marL="457200" lvl="0" indent="-317500" algn="l" rtl="0">
                        <a:spcBef>
                          <a:spcPts val="0"/>
                        </a:spcBef>
                        <a:spcAft>
                          <a:spcPts val="0"/>
                        </a:spcAft>
                        <a:buSzPts val="1400"/>
                        <a:buChar char="●"/>
                      </a:pPr>
                      <a:r>
                        <a:rPr lang="en-US" dirty="0"/>
                        <a:t>Review and test the staff’s page.</a:t>
                      </a:r>
                    </a:p>
                  </a:txBody>
                  <a:tcPr/>
                </a:tc>
                <a:extLst>
                  <a:ext uri="{0D108BD9-81ED-4DB2-BD59-A6C34878D82A}">
                    <a16:rowId xmlns:a16="http://schemas.microsoft.com/office/drawing/2014/main" val="1037716637"/>
                  </a:ext>
                </a:extLst>
              </a:tr>
              <a:tr h="370840">
                <a:tc>
                  <a:txBody>
                    <a:bodyPr/>
                    <a:lstStyle/>
                    <a:p>
                      <a:r>
                        <a:rPr lang="en-US" dirty="0"/>
                        <a:t>Soham</a:t>
                      </a:r>
                      <a:endParaRPr lang="en-IN" dirty="0"/>
                    </a:p>
                  </a:txBody>
                  <a:tcPr/>
                </a:tc>
                <a:tc>
                  <a:txBody>
                    <a:bodyPr/>
                    <a:lstStyle/>
                    <a:p>
                      <a:pPr marL="457200" lvl="0" indent="-317500" algn="l" rtl="0">
                        <a:spcBef>
                          <a:spcPts val="0"/>
                        </a:spcBef>
                        <a:spcAft>
                          <a:spcPts val="0"/>
                        </a:spcAft>
                        <a:buSzPts val="1400"/>
                        <a:buChar char="●"/>
                      </a:pPr>
                      <a:r>
                        <a:rPr lang="en-US" dirty="0"/>
                        <a:t>Decides the flow of website according to functionalities.</a:t>
                      </a:r>
                    </a:p>
                    <a:p>
                      <a:pPr marL="457200" lvl="0" indent="-317500" algn="l" rtl="0">
                        <a:spcBef>
                          <a:spcPts val="0"/>
                        </a:spcBef>
                        <a:spcAft>
                          <a:spcPts val="0"/>
                        </a:spcAft>
                        <a:buSzPts val="1400"/>
                        <a:buChar char="●"/>
                      </a:pPr>
                      <a:r>
                        <a:rPr lang="en-US" dirty="0"/>
                        <a:t>Decide the interface for manager and separate user stories from requirements.</a:t>
                      </a:r>
                    </a:p>
                    <a:p>
                      <a:pPr marL="457200" lvl="0" indent="-317500" algn="l" rtl="0">
                        <a:spcBef>
                          <a:spcPts val="0"/>
                        </a:spcBef>
                        <a:spcAft>
                          <a:spcPts val="0"/>
                        </a:spcAft>
                        <a:buSzPts val="1400"/>
                        <a:buChar char="●"/>
                      </a:pPr>
                      <a:r>
                        <a:rPr lang="en-US" dirty="0">
                          <a:solidFill>
                            <a:schemeClr val="dk1"/>
                          </a:solidFill>
                        </a:rPr>
                        <a:t>Structural and </a:t>
                      </a:r>
                      <a:r>
                        <a:rPr lang="en-US" dirty="0" err="1">
                          <a:solidFill>
                            <a:schemeClr val="dk1"/>
                          </a:solidFill>
                        </a:rPr>
                        <a:t>behavioural</a:t>
                      </a:r>
                      <a:r>
                        <a:rPr lang="en-US" dirty="0">
                          <a:solidFill>
                            <a:schemeClr val="dk1"/>
                          </a:solidFill>
                        </a:rPr>
                        <a:t> diagrams.</a:t>
                      </a:r>
                    </a:p>
                    <a:p>
                      <a:pPr marL="457200" lvl="0" indent="-317500" algn="l" rtl="0">
                        <a:spcBef>
                          <a:spcPts val="0"/>
                        </a:spcBef>
                        <a:spcAft>
                          <a:spcPts val="0"/>
                        </a:spcAft>
                        <a:buSzPts val="1400"/>
                        <a:buChar char="●"/>
                      </a:pPr>
                      <a:r>
                        <a:rPr lang="en-US" dirty="0"/>
                        <a:t>Start making the main/login webpage and connect to related database.</a:t>
                      </a:r>
                    </a:p>
                    <a:p>
                      <a:pPr marL="457200" lvl="0" indent="-317500" algn="l" rtl="0">
                        <a:spcBef>
                          <a:spcPts val="0"/>
                        </a:spcBef>
                        <a:spcAft>
                          <a:spcPts val="0"/>
                        </a:spcAft>
                        <a:buSzPts val="1400"/>
                        <a:buChar char="●"/>
                      </a:pPr>
                      <a:r>
                        <a:rPr lang="en-US" dirty="0"/>
                        <a:t>Added functionalities of customer in the respective page.</a:t>
                      </a:r>
                    </a:p>
                    <a:p>
                      <a:pPr marL="457200" lvl="0" indent="-317500" algn="l" rtl="0">
                        <a:spcBef>
                          <a:spcPts val="0"/>
                        </a:spcBef>
                        <a:spcAft>
                          <a:spcPts val="0"/>
                        </a:spcAft>
                        <a:buSzPts val="1400"/>
                        <a:buChar char="●"/>
                      </a:pPr>
                      <a:r>
                        <a:rPr lang="en-US" dirty="0"/>
                        <a:t>Review and test the customer’s page.</a:t>
                      </a:r>
                    </a:p>
                  </a:txBody>
                  <a:tcPr/>
                </a:tc>
                <a:extLst>
                  <a:ext uri="{0D108BD9-81ED-4DB2-BD59-A6C34878D82A}">
                    <a16:rowId xmlns:a16="http://schemas.microsoft.com/office/drawing/2014/main" val="1726918378"/>
                  </a:ext>
                </a:extLst>
              </a:tr>
            </a:tbl>
          </a:graphicData>
        </a:graphic>
      </p:graphicFrame>
    </p:spTree>
    <p:extLst>
      <p:ext uri="{BB962C8B-B14F-4D97-AF65-F5344CB8AC3E}">
        <p14:creationId xmlns:p14="http://schemas.microsoft.com/office/powerpoint/2010/main" val="55411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B408-93F8-4EB1-B12D-E2395BB94365}"/>
              </a:ext>
            </a:extLst>
          </p:cNvPr>
          <p:cNvSpPr>
            <a:spLocks noGrp="1"/>
          </p:cNvSpPr>
          <p:nvPr>
            <p:ph type="title"/>
          </p:nvPr>
        </p:nvSpPr>
        <p:spPr>
          <a:xfrm>
            <a:off x="440250" y="115144"/>
            <a:ext cx="7038900" cy="577800"/>
          </a:xfrm>
        </p:spPr>
        <p:txBody>
          <a:bodyPr/>
          <a:lstStyle/>
          <a:p>
            <a:r>
              <a:rPr lang="en-US" dirty="0">
                <a:solidFill>
                  <a:schemeClr val="tx1"/>
                </a:solidFill>
              </a:rPr>
              <a:t>Gantt Chart for entire project</a:t>
            </a:r>
            <a:endParaRPr lang="en-IN" dirty="0">
              <a:solidFill>
                <a:schemeClr val="tx1"/>
              </a:solidFill>
            </a:endParaRPr>
          </a:p>
        </p:txBody>
      </p:sp>
      <p:pic>
        <p:nvPicPr>
          <p:cNvPr id="4" name="Picture 3">
            <a:extLst>
              <a:ext uri="{FF2B5EF4-FFF2-40B4-BE49-F238E27FC236}">
                <a16:creationId xmlns:a16="http://schemas.microsoft.com/office/drawing/2014/main" id="{E9AA07E1-1C48-42BA-9091-B1572ED39F25}"/>
              </a:ext>
            </a:extLst>
          </p:cNvPr>
          <p:cNvPicPr>
            <a:picLocks noChangeAspect="1"/>
          </p:cNvPicPr>
          <p:nvPr/>
        </p:nvPicPr>
        <p:blipFill>
          <a:blip r:embed="rId2"/>
          <a:stretch>
            <a:fillRect/>
          </a:stretch>
        </p:blipFill>
        <p:spPr>
          <a:xfrm>
            <a:off x="564356" y="792957"/>
            <a:ext cx="7186612" cy="3934670"/>
          </a:xfrm>
          <a:prstGeom prst="rect">
            <a:avLst/>
          </a:prstGeom>
        </p:spPr>
      </p:pic>
    </p:spTree>
    <p:extLst>
      <p:ext uri="{BB962C8B-B14F-4D97-AF65-F5344CB8AC3E}">
        <p14:creationId xmlns:p14="http://schemas.microsoft.com/office/powerpoint/2010/main" val="34208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C884-A2EF-4ABD-B9F6-217BAA06F844}"/>
              </a:ext>
            </a:extLst>
          </p:cNvPr>
          <p:cNvSpPr>
            <a:spLocks noGrp="1"/>
          </p:cNvSpPr>
          <p:nvPr>
            <p:ph type="title"/>
          </p:nvPr>
        </p:nvSpPr>
        <p:spPr/>
        <p:txBody>
          <a:bodyPr/>
          <a:lstStyle/>
          <a:p>
            <a:r>
              <a:rPr lang="en-US" dirty="0"/>
              <a:t>UI/UX Navigation</a:t>
            </a:r>
            <a:endParaRPr lang="en-IN" dirty="0"/>
          </a:p>
        </p:txBody>
      </p:sp>
      <p:pic>
        <p:nvPicPr>
          <p:cNvPr id="8" name="Content Placeholder 7">
            <a:extLst>
              <a:ext uri="{FF2B5EF4-FFF2-40B4-BE49-F238E27FC236}">
                <a16:creationId xmlns:a16="http://schemas.microsoft.com/office/drawing/2014/main" id="{C20D3E1B-AEA5-4BF1-8DCE-34C1D91DD65D}"/>
              </a:ext>
            </a:extLst>
          </p:cNvPr>
          <p:cNvPicPr>
            <a:picLocks noGrp="1" noChangeAspect="1"/>
          </p:cNvPicPr>
          <p:nvPr>
            <p:ph sz="half" idx="1"/>
          </p:nvPr>
        </p:nvPicPr>
        <p:blipFill>
          <a:blip r:embed="rId2"/>
          <a:stretch>
            <a:fillRect/>
          </a:stretch>
        </p:blipFill>
        <p:spPr>
          <a:xfrm>
            <a:off x="200416" y="1258867"/>
            <a:ext cx="4496844" cy="2843408"/>
          </a:xfrm>
        </p:spPr>
      </p:pic>
      <p:sp>
        <p:nvSpPr>
          <p:cNvPr id="6" name="Content Placeholder 5">
            <a:extLst>
              <a:ext uri="{FF2B5EF4-FFF2-40B4-BE49-F238E27FC236}">
                <a16:creationId xmlns:a16="http://schemas.microsoft.com/office/drawing/2014/main" id="{FC1F2CF2-643E-4CC3-9803-EA277FEE8703}"/>
              </a:ext>
            </a:extLst>
          </p:cNvPr>
          <p:cNvSpPr>
            <a:spLocks noGrp="1"/>
          </p:cNvSpPr>
          <p:nvPr>
            <p:ph sz="half" idx="2"/>
          </p:nvPr>
        </p:nvSpPr>
        <p:spPr>
          <a:xfrm>
            <a:off x="4756929" y="1258866"/>
            <a:ext cx="3138026" cy="3427433"/>
          </a:xfrm>
        </p:spPr>
        <p:txBody>
          <a:bodyPr>
            <a:normAutofit fontScale="77500" lnSpcReduction="20000"/>
          </a:bodyPr>
          <a:lstStyle/>
          <a:p>
            <a:r>
              <a:rPr lang="en-US" dirty="0"/>
              <a:t>So, this is the admin/manager page, and after logging in it he can avail features available on the left panel of page[red box].</a:t>
            </a:r>
          </a:p>
          <a:p>
            <a:r>
              <a:rPr lang="en-US" dirty="0"/>
              <a:t>He can logout from this page from the button provided in the top panel[blue box].</a:t>
            </a:r>
          </a:p>
          <a:p>
            <a:r>
              <a:rPr lang="en-US" dirty="0"/>
              <a:t>Redirection from one functional page to another can be done.</a:t>
            </a:r>
          </a:p>
          <a:p>
            <a:r>
              <a:rPr lang="en-US" dirty="0"/>
              <a:t>By clicking on the features the manager will be redirected to perform that function:</a:t>
            </a:r>
          </a:p>
          <a:p>
            <a:pPr marL="0" indent="0">
              <a:buNone/>
            </a:pPr>
            <a:r>
              <a:rPr lang="en-US" dirty="0"/>
              <a:t>1. Booked :  booked room details</a:t>
            </a:r>
          </a:p>
          <a:p>
            <a:pPr marL="0" indent="0">
              <a:buNone/>
            </a:pPr>
            <a:r>
              <a:rPr lang="en-US" dirty="0"/>
              <a:t>2. Check in : Guest who are currently checked in</a:t>
            </a:r>
          </a:p>
          <a:p>
            <a:pPr marL="0" indent="0">
              <a:buNone/>
            </a:pPr>
            <a:r>
              <a:rPr lang="en-US" dirty="0"/>
              <a:t>3. Check out : Guest who have checked out and are currently checked in</a:t>
            </a:r>
          </a:p>
          <a:p>
            <a:pPr marL="0" indent="0">
              <a:buNone/>
            </a:pPr>
            <a:r>
              <a:rPr lang="en-US" dirty="0"/>
              <a:t>4. Room category list : List of room with their details</a:t>
            </a:r>
          </a:p>
          <a:p>
            <a:pPr marL="0" indent="0">
              <a:buNone/>
            </a:pPr>
            <a:r>
              <a:rPr lang="en-US" dirty="0"/>
              <a:t>5. Rooms : Room wise details</a:t>
            </a:r>
          </a:p>
          <a:p>
            <a:pPr marL="0" indent="0">
              <a:buNone/>
            </a:pPr>
            <a:r>
              <a:rPr lang="en-US" dirty="0"/>
              <a:t>6. Users : Details of admin users</a:t>
            </a:r>
          </a:p>
          <a:p>
            <a:pPr marL="0" indent="0">
              <a:buNone/>
            </a:pPr>
            <a:endParaRPr lang="en-IN" dirty="0"/>
          </a:p>
        </p:txBody>
      </p:sp>
    </p:spTree>
    <p:extLst>
      <p:ext uri="{BB962C8B-B14F-4D97-AF65-F5344CB8AC3E}">
        <p14:creationId xmlns:p14="http://schemas.microsoft.com/office/powerpoint/2010/main" val="49135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EE65-7CED-4717-BC2E-3B7CD5B855A7}"/>
              </a:ext>
            </a:extLst>
          </p:cNvPr>
          <p:cNvSpPr>
            <a:spLocks noGrp="1"/>
          </p:cNvSpPr>
          <p:nvPr>
            <p:ph type="title"/>
          </p:nvPr>
        </p:nvSpPr>
        <p:spPr/>
        <p:txBody>
          <a:bodyPr>
            <a:normAutofit/>
          </a:bodyPr>
          <a:lstStyle/>
          <a:p>
            <a:r>
              <a:rPr lang="en-US" sz="1400" dirty="0"/>
              <a:t>The first image is home page for users/guest and second is for room booking.</a:t>
            </a:r>
            <a:br>
              <a:rPr lang="en-US" sz="1400" dirty="0"/>
            </a:br>
            <a:r>
              <a:rPr lang="en-US" sz="1400" dirty="0"/>
              <a:t>We can redirect from one to another using options in above options in top bar of webpage.</a:t>
            </a:r>
            <a:br>
              <a:rPr lang="en-US" sz="1400" dirty="0"/>
            </a:br>
            <a:r>
              <a:rPr lang="en-US" sz="1400" dirty="0"/>
              <a:t>Even there is last page containing details of our group.</a:t>
            </a:r>
            <a:endParaRPr lang="en-IN" sz="1400" dirty="0"/>
          </a:p>
        </p:txBody>
      </p:sp>
      <p:pic>
        <p:nvPicPr>
          <p:cNvPr id="6" name="Content Placeholder 5">
            <a:extLst>
              <a:ext uri="{FF2B5EF4-FFF2-40B4-BE49-F238E27FC236}">
                <a16:creationId xmlns:a16="http://schemas.microsoft.com/office/drawing/2014/main" id="{0956D97C-3505-493D-93D9-E5415C9ECEB6}"/>
              </a:ext>
            </a:extLst>
          </p:cNvPr>
          <p:cNvPicPr>
            <a:picLocks noGrp="1" noChangeAspect="1"/>
          </p:cNvPicPr>
          <p:nvPr>
            <p:ph sz="half" idx="1"/>
          </p:nvPr>
        </p:nvPicPr>
        <p:blipFill>
          <a:blip r:embed="rId2"/>
          <a:stretch>
            <a:fillRect/>
          </a:stretch>
        </p:blipFill>
        <p:spPr>
          <a:xfrm>
            <a:off x="508000" y="2022954"/>
            <a:ext cx="3310601" cy="2292262"/>
          </a:xfrm>
        </p:spPr>
      </p:pic>
      <p:pic>
        <p:nvPicPr>
          <p:cNvPr id="8" name="Content Placeholder 7">
            <a:extLst>
              <a:ext uri="{FF2B5EF4-FFF2-40B4-BE49-F238E27FC236}">
                <a16:creationId xmlns:a16="http://schemas.microsoft.com/office/drawing/2014/main" id="{096DC742-BA99-4166-B3F7-8A3A4E1A557A}"/>
              </a:ext>
            </a:extLst>
          </p:cNvPr>
          <p:cNvPicPr>
            <a:picLocks noGrp="1" noChangeAspect="1"/>
          </p:cNvPicPr>
          <p:nvPr>
            <p:ph sz="half" idx="2"/>
          </p:nvPr>
        </p:nvPicPr>
        <p:blipFill>
          <a:blip r:embed="rId3"/>
          <a:stretch>
            <a:fillRect/>
          </a:stretch>
        </p:blipFill>
        <p:spPr>
          <a:xfrm>
            <a:off x="4081649" y="2022954"/>
            <a:ext cx="3678950" cy="2198317"/>
          </a:xfrm>
        </p:spPr>
      </p:pic>
    </p:spTree>
    <p:extLst>
      <p:ext uri="{BB962C8B-B14F-4D97-AF65-F5344CB8AC3E}">
        <p14:creationId xmlns:p14="http://schemas.microsoft.com/office/powerpoint/2010/main" val="2268548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3C6D-907C-4ABF-8FFD-544074484900}"/>
              </a:ext>
            </a:extLst>
          </p:cNvPr>
          <p:cNvSpPr>
            <a:spLocks noGrp="1"/>
          </p:cNvSpPr>
          <p:nvPr>
            <p:ph type="title"/>
          </p:nvPr>
        </p:nvSpPr>
        <p:spPr>
          <a:xfrm>
            <a:off x="508001" y="194154"/>
            <a:ext cx="6447501" cy="526093"/>
          </a:xfrm>
        </p:spPr>
        <p:txBody>
          <a:bodyPr>
            <a:normAutofit fontScale="90000"/>
          </a:bodyPr>
          <a:lstStyle/>
          <a:p>
            <a:r>
              <a:rPr lang="en-US" dirty="0"/>
              <a:t>Summary of Test Plan</a:t>
            </a:r>
            <a:br>
              <a:rPr lang="en-US" dirty="0"/>
            </a:br>
            <a:br>
              <a:rPr lang="en-US" dirty="0"/>
            </a:br>
            <a:r>
              <a:rPr lang="en-US" sz="2000" dirty="0"/>
              <a:t>Unit Test</a:t>
            </a:r>
            <a:endParaRPr lang="en-IN" sz="2000" dirty="0"/>
          </a:p>
        </p:txBody>
      </p:sp>
      <p:graphicFrame>
        <p:nvGraphicFramePr>
          <p:cNvPr id="4" name="Table 4">
            <a:extLst>
              <a:ext uri="{FF2B5EF4-FFF2-40B4-BE49-F238E27FC236}">
                <a16:creationId xmlns:a16="http://schemas.microsoft.com/office/drawing/2014/main" id="{8B5EAF59-150B-4D5D-9264-F95C3948147D}"/>
              </a:ext>
            </a:extLst>
          </p:cNvPr>
          <p:cNvGraphicFramePr>
            <a:graphicFrameLocks noGrp="1"/>
          </p:cNvGraphicFramePr>
          <p:nvPr>
            <p:ph idx="1"/>
            <p:extLst>
              <p:ext uri="{D42A27DB-BD31-4B8C-83A1-F6EECF244321}">
                <p14:modId xmlns:p14="http://schemas.microsoft.com/office/powerpoint/2010/main" val="731862193"/>
              </p:ext>
            </p:extLst>
          </p:nvPr>
        </p:nvGraphicFramePr>
        <p:xfrm>
          <a:off x="609840" y="1414463"/>
          <a:ext cx="6409956" cy="3472326"/>
        </p:xfrm>
        <a:graphic>
          <a:graphicData uri="http://schemas.openxmlformats.org/drawingml/2006/table">
            <a:tbl>
              <a:tblPr firstRow="1" bandRow="1">
                <a:tableStyleId>{284E427A-3D55-4303-BF80-6455036E1DE7}</a:tableStyleId>
              </a:tblPr>
              <a:tblGrid>
                <a:gridCol w="2136652">
                  <a:extLst>
                    <a:ext uri="{9D8B030D-6E8A-4147-A177-3AD203B41FA5}">
                      <a16:colId xmlns:a16="http://schemas.microsoft.com/office/drawing/2014/main" val="2840112214"/>
                    </a:ext>
                  </a:extLst>
                </a:gridCol>
                <a:gridCol w="2136652">
                  <a:extLst>
                    <a:ext uri="{9D8B030D-6E8A-4147-A177-3AD203B41FA5}">
                      <a16:colId xmlns:a16="http://schemas.microsoft.com/office/drawing/2014/main" val="1187052336"/>
                    </a:ext>
                  </a:extLst>
                </a:gridCol>
                <a:gridCol w="2136652">
                  <a:extLst>
                    <a:ext uri="{9D8B030D-6E8A-4147-A177-3AD203B41FA5}">
                      <a16:colId xmlns:a16="http://schemas.microsoft.com/office/drawing/2014/main" val="968218989"/>
                    </a:ext>
                  </a:extLst>
                </a:gridCol>
              </a:tblGrid>
              <a:tr h="348126">
                <a:tc>
                  <a:txBody>
                    <a:bodyPr/>
                    <a:lstStyle/>
                    <a:p>
                      <a:pPr algn="ctr"/>
                      <a:r>
                        <a:rPr lang="en-US" dirty="0"/>
                        <a:t>Test</a:t>
                      </a:r>
                      <a:endParaRPr lang="en-IN" dirty="0"/>
                    </a:p>
                  </a:txBody>
                  <a:tcPr/>
                </a:tc>
                <a:tc>
                  <a:txBody>
                    <a:bodyPr/>
                    <a:lstStyle/>
                    <a:p>
                      <a:pPr algn="ctr"/>
                      <a:r>
                        <a:rPr lang="en-US" dirty="0"/>
                        <a:t>Use Case Derivation</a:t>
                      </a:r>
                      <a:endParaRPr lang="en-IN" dirty="0"/>
                    </a:p>
                  </a:txBody>
                  <a:tcPr/>
                </a:tc>
                <a:tc>
                  <a:txBody>
                    <a:bodyPr/>
                    <a:lstStyle/>
                    <a:p>
                      <a:pPr algn="ctr"/>
                      <a:r>
                        <a:rPr lang="en-US" dirty="0"/>
                        <a:t>Test Result</a:t>
                      </a:r>
                      <a:endParaRPr lang="en-IN" dirty="0"/>
                    </a:p>
                  </a:txBody>
                  <a:tcPr/>
                </a:tc>
                <a:extLst>
                  <a:ext uri="{0D108BD9-81ED-4DB2-BD59-A6C34878D82A}">
                    <a16:rowId xmlns:a16="http://schemas.microsoft.com/office/drawing/2014/main" val="1410974562"/>
                  </a:ext>
                </a:extLst>
              </a:tr>
              <a:tr h="370840">
                <a:tc>
                  <a:txBody>
                    <a:bodyPr/>
                    <a:lstStyle/>
                    <a:p>
                      <a:r>
                        <a:rPr lang="en-US" dirty="0"/>
                        <a:t>Generate hotel occupancy report</a:t>
                      </a:r>
                      <a:endParaRPr lang="en-IN" dirty="0"/>
                    </a:p>
                  </a:txBody>
                  <a:tcPr/>
                </a:tc>
                <a:tc>
                  <a:txBody>
                    <a:bodyPr/>
                    <a:lstStyle/>
                    <a:p>
                      <a:r>
                        <a:rPr lang="en-US" dirty="0"/>
                        <a:t>Report use case</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546226499"/>
                  </a:ext>
                </a:extLst>
              </a:tr>
              <a:tr h="370840">
                <a:tc>
                  <a:txBody>
                    <a:bodyPr/>
                    <a:lstStyle/>
                    <a:p>
                      <a:r>
                        <a:rPr lang="en-US" dirty="0"/>
                        <a:t>Add new Customer</a:t>
                      </a:r>
                      <a:endParaRPr lang="en-IN" dirty="0"/>
                    </a:p>
                  </a:txBody>
                  <a:tcPr/>
                </a:tc>
                <a:tc>
                  <a:txBody>
                    <a:bodyPr/>
                    <a:lstStyle/>
                    <a:p>
                      <a:r>
                        <a:rPr lang="en-US" dirty="0"/>
                        <a:t>User profile use case</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Passed</a:t>
                      </a:r>
                      <a:endParaRPr lang="en-IN" dirty="0"/>
                    </a:p>
                  </a:txBody>
                  <a:tcPr/>
                </a:tc>
                <a:extLst>
                  <a:ext uri="{0D108BD9-81ED-4DB2-BD59-A6C34878D82A}">
                    <a16:rowId xmlns:a16="http://schemas.microsoft.com/office/drawing/2014/main" val="468798430"/>
                  </a:ext>
                </a:extLst>
              </a:tr>
              <a:tr h="370840">
                <a:tc>
                  <a:txBody>
                    <a:bodyPr/>
                    <a:lstStyle/>
                    <a:p>
                      <a:r>
                        <a:rPr lang="en-US" dirty="0"/>
                        <a:t>Find a room</a:t>
                      </a:r>
                      <a:endParaRPr lang="en-IN" dirty="0"/>
                    </a:p>
                  </a:txBody>
                  <a:tcPr/>
                </a:tc>
                <a:tc>
                  <a:txBody>
                    <a:bodyPr/>
                    <a:lstStyle/>
                    <a:p>
                      <a:r>
                        <a:rPr lang="en-US" dirty="0"/>
                        <a:t>hotel Use case</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Passed</a:t>
                      </a:r>
                      <a:endParaRPr lang="en-IN" dirty="0"/>
                    </a:p>
                  </a:txBody>
                  <a:tcPr/>
                </a:tc>
                <a:extLst>
                  <a:ext uri="{0D108BD9-81ED-4DB2-BD59-A6C34878D82A}">
                    <a16:rowId xmlns:a16="http://schemas.microsoft.com/office/drawing/2014/main" val="1138475287"/>
                  </a:ext>
                </a:extLst>
              </a:tr>
              <a:tr h="370840">
                <a:tc>
                  <a:txBody>
                    <a:bodyPr/>
                    <a:lstStyle/>
                    <a:p>
                      <a:r>
                        <a:rPr lang="en-US" dirty="0"/>
                        <a:t>Make Reservation</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Make Reservation use case</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Passed</a:t>
                      </a:r>
                      <a:endParaRPr lang="en-IN" dirty="0"/>
                    </a:p>
                  </a:txBody>
                  <a:tcPr/>
                </a:tc>
                <a:extLst>
                  <a:ext uri="{0D108BD9-81ED-4DB2-BD59-A6C34878D82A}">
                    <a16:rowId xmlns:a16="http://schemas.microsoft.com/office/drawing/2014/main" val="2413234082"/>
                  </a:ext>
                </a:extLst>
              </a:tr>
              <a:tr h="370840">
                <a:tc>
                  <a:txBody>
                    <a:bodyPr/>
                    <a:lstStyle/>
                    <a:p>
                      <a:r>
                        <a:rPr lang="en-US" dirty="0"/>
                        <a:t>Cancel Reservation</a:t>
                      </a:r>
                      <a:endParaRPr lang="en-IN" dirty="0"/>
                    </a:p>
                  </a:txBody>
                  <a:tcPr/>
                </a:tc>
                <a:tc>
                  <a:txBody>
                    <a:bodyPr/>
                    <a:lstStyle/>
                    <a:p>
                      <a:r>
                        <a:rPr lang="en-US" dirty="0"/>
                        <a:t>Make Reservation use case</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Passed</a:t>
                      </a:r>
                      <a:endParaRPr lang="en-IN" dirty="0"/>
                    </a:p>
                  </a:txBody>
                  <a:tcPr/>
                </a:tc>
                <a:extLst>
                  <a:ext uri="{0D108BD9-81ED-4DB2-BD59-A6C34878D82A}">
                    <a16:rowId xmlns:a16="http://schemas.microsoft.com/office/drawing/2014/main" val="2291360935"/>
                  </a:ext>
                </a:extLst>
              </a:tr>
              <a:tr h="370840">
                <a:tc>
                  <a:txBody>
                    <a:bodyPr/>
                    <a:lstStyle/>
                    <a:p>
                      <a:r>
                        <a:rPr lang="en-US" dirty="0"/>
                        <a:t>Generate Bill</a:t>
                      </a:r>
                      <a:endParaRPr lang="en-IN" dirty="0"/>
                    </a:p>
                  </a:txBody>
                  <a:tcPr/>
                </a:tc>
                <a:tc>
                  <a:txBody>
                    <a:bodyPr/>
                    <a:lstStyle/>
                    <a:p>
                      <a:r>
                        <a:rPr lang="en-US" dirty="0"/>
                        <a:t>Make Payment use case</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Passed</a:t>
                      </a:r>
                      <a:endParaRPr lang="en-IN" dirty="0"/>
                    </a:p>
                  </a:txBody>
                  <a:tcPr/>
                </a:tc>
                <a:extLst>
                  <a:ext uri="{0D108BD9-81ED-4DB2-BD59-A6C34878D82A}">
                    <a16:rowId xmlns:a16="http://schemas.microsoft.com/office/drawing/2014/main" val="1239388790"/>
                  </a:ext>
                </a:extLst>
              </a:tr>
              <a:tr h="370840">
                <a:tc>
                  <a:txBody>
                    <a:bodyPr/>
                    <a:lstStyle/>
                    <a:p>
                      <a:r>
                        <a:rPr lang="en-US" dirty="0"/>
                        <a:t>Make payment at check out</a:t>
                      </a:r>
                      <a:endParaRPr lang="en-IN" dirty="0"/>
                    </a:p>
                  </a:txBody>
                  <a:tcPr/>
                </a:tc>
                <a:tc>
                  <a:txBody>
                    <a:bodyPr/>
                    <a:lstStyle/>
                    <a:p>
                      <a:r>
                        <a:rPr lang="en-US" dirty="0"/>
                        <a:t>Check Out Use Case</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Passed</a:t>
                      </a:r>
                      <a:endParaRPr lang="en-IN" dirty="0"/>
                    </a:p>
                  </a:txBody>
                  <a:tcPr/>
                </a:tc>
                <a:extLst>
                  <a:ext uri="{0D108BD9-81ED-4DB2-BD59-A6C34878D82A}">
                    <a16:rowId xmlns:a16="http://schemas.microsoft.com/office/drawing/2014/main" val="3926582736"/>
                  </a:ext>
                </a:extLst>
              </a:tr>
            </a:tbl>
          </a:graphicData>
        </a:graphic>
      </p:graphicFrame>
    </p:spTree>
    <p:extLst>
      <p:ext uri="{BB962C8B-B14F-4D97-AF65-F5344CB8AC3E}">
        <p14:creationId xmlns:p14="http://schemas.microsoft.com/office/powerpoint/2010/main" val="2132560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54FF-0646-400F-8253-3B58D891513E}"/>
              </a:ext>
            </a:extLst>
          </p:cNvPr>
          <p:cNvSpPr>
            <a:spLocks noGrp="1"/>
          </p:cNvSpPr>
          <p:nvPr>
            <p:ph type="title"/>
          </p:nvPr>
        </p:nvSpPr>
        <p:spPr>
          <a:xfrm>
            <a:off x="507337" y="328613"/>
            <a:ext cx="6447501" cy="990600"/>
          </a:xfrm>
        </p:spPr>
        <p:txBody>
          <a:bodyPr>
            <a:normAutofit/>
          </a:bodyPr>
          <a:lstStyle/>
          <a:p>
            <a:r>
              <a:rPr lang="en-US" sz="2400" dirty="0"/>
              <a:t>Integration</a:t>
            </a:r>
            <a:r>
              <a:rPr lang="en-US" sz="2000" dirty="0"/>
              <a:t> Test</a:t>
            </a:r>
            <a:endParaRPr lang="en-IN" sz="2000" dirty="0"/>
          </a:p>
        </p:txBody>
      </p:sp>
      <p:graphicFrame>
        <p:nvGraphicFramePr>
          <p:cNvPr id="4" name="Table 4">
            <a:extLst>
              <a:ext uri="{FF2B5EF4-FFF2-40B4-BE49-F238E27FC236}">
                <a16:creationId xmlns:a16="http://schemas.microsoft.com/office/drawing/2014/main" id="{1FF8CCF2-BF91-4C80-8705-DCE4C047625E}"/>
              </a:ext>
            </a:extLst>
          </p:cNvPr>
          <p:cNvGraphicFramePr>
            <a:graphicFrameLocks noGrp="1"/>
          </p:cNvGraphicFramePr>
          <p:nvPr>
            <p:ph idx="1"/>
            <p:extLst>
              <p:ext uri="{D42A27DB-BD31-4B8C-83A1-F6EECF244321}">
                <p14:modId xmlns:p14="http://schemas.microsoft.com/office/powerpoint/2010/main" val="2490348792"/>
              </p:ext>
            </p:extLst>
          </p:nvPr>
        </p:nvGraphicFramePr>
        <p:xfrm>
          <a:off x="450850" y="1435100"/>
          <a:ext cx="6446838" cy="2588260"/>
        </p:xfrm>
        <a:graphic>
          <a:graphicData uri="http://schemas.openxmlformats.org/drawingml/2006/table">
            <a:tbl>
              <a:tblPr firstRow="1" bandRow="1">
                <a:tableStyleId>{284E427A-3D55-4303-BF80-6455036E1DE7}</a:tableStyleId>
              </a:tblPr>
              <a:tblGrid>
                <a:gridCol w="2148946">
                  <a:extLst>
                    <a:ext uri="{9D8B030D-6E8A-4147-A177-3AD203B41FA5}">
                      <a16:colId xmlns:a16="http://schemas.microsoft.com/office/drawing/2014/main" val="1706756981"/>
                    </a:ext>
                  </a:extLst>
                </a:gridCol>
                <a:gridCol w="2148946">
                  <a:extLst>
                    <a:ext uri="{9D8B030D-6E8A-4147-A177-3AD203B41FA5}">
                      <a16:colId xmlns:a16="http://schemas.microsoft.com/office/drawing/2014/main" val="3496998066"/>
                    </a:ext>
                  </a:extLst>
                </a:gridCol>
                <a:gridCol w="2148946">
                  <a:extLst>
                    <a:ext uri="{9D8B030D-6E8A-4147-A177-3AD203B41FA5}">
                      <a16:colId xmlns:a16="http://schemas.microsoft.com/office/drawing/2014/main" val="1373038758"/>
                    </a:ext>
                  </a:extLst>
                </a:gridCol>
              </a:tblGrid>
              <a:tr h="370840">
                <a:tc>
                  <a:txBody>
                    <a:bodyPr/>
                    <a:lstStyle/>
                    <a:p>
                      <a:pPr algn="ctr"/>
                      <a:r>
                        <a:rPr lang="en-US" dirty="0"/>
                        <a:t>Test</a:t>
                      </a:r>
                      <a:endParaRPr lang="en-IN" dirty="0"/>
                    </a:p>
                  </a:txBody>
                  <a:tcPr/>
                </a:tc>
                <a:tc>
                  <a:txBody>
                    <a:bodyPr/>
                    <a:lstStyle/>
                    <a:p>
                      <a:pPr algn="ctr"/>
                      <a:r>
                        <a:rPr lang="en-US" dirty="0"/>
                        <a:t>Use Case Description</a:t>
                      </a:r>
                      <a:endParaRPr lang="en-IN" dirty="0"/>
                    </a:p>
                  </a:txBody>
                  <a:tcPr/>
                </a:tc>
                <a:tc>
                  <a:txBody>
                    <a:bodyPr/>
                    <a:lstStyle/>
                    <a:p>
                      <a:pPr algn="ctr"/>
                      <a:r>
                        <a:rPr lang="en-US" dirty="0"/>
                        <a:t>Test Result</a:t>
                      </a:r>
                      <a:endParaRPr lang="en-IN" dirty="0"/>
                    </a:p>
                  </a:txBody>
                  <a:tcPr/>
                </a:tc>
                <a:extLst>
                  <a:ext uri="{0D108BD9-81ED-4DB2-BD59-A6C34878D82A}">
                    <a16:rowId xmlns:a16="http://schemas.microsoft.com/office/drawing/2014/main" val="576042328"/>
                  </a:ext>
                </a:extLst>
              </a:tr>
              <a:tr h="370840">
                <a:tc>
                  <a:txBody>
                    <a:bodyPr/>
                    <a:lstStyle/>
                    <a:p>
                      <a:r>
                        <a:rPr lang="en-US" dirty="0"/>
                        <a:t>Make reservation, check in and check out as per reservation </a:t>
                      </a:r>
                      <a:endParaRPr lang="en-IN" dirty="0"/>
                    </a:p>
                  </a:txBody>
                  <a:tcPr/>
                </a:tc>
                <a:tc>
                  <a:txBody>
                    <a:bodyPr/>
                    <a:lstStyle/>
                    <a:p>
                      <a:r>
                        <a:rPr lang="en-US" dirty="0"/>
                        <a:t>Reservation use case, check in use case,</a:t>
                      </a:r>
                    </a:p>
                    <a:p>
                      <a:r>
                        <a:rPr lang="en-US" dirty="0"/>
                        <a:t>Check out use case</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961307599"/>
                  </a:ext>
                </a:extLst>
              </a:tr>
              <a:tr h="370840">
                <a:tc>
                  <a:txBody>
                    <a:bodyPr/>
                    <a:lstStyle/>
                    <a:p>
                      <a:r>
                        <a:rPr lang="en-US" dirty="0"/>
                        <a:t>Manager View Report on hotel occupancy</a:t>
                      </a:r>
                      <a:endParaRPr lang="en-IN" dirty="0"/>
                    </a:p>
                  </a:txBody>
                  <a:tcPr/>
                </a:tc>
                <a:tc>
                  <a:txBody>
                    <a:bodyPr/>
                    <a:lstStyle/>
                    <a:p>
                      <a:r>
                        <a:rPr lang="en-US" dirty="0"/>
                        <a:t>Generate use case</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2717209468"/>
                  </a:ext>
                </a:extLst>
              </a:tr>
              <a:tr h="370840">
                <a:tc>
                  <a:txBody>
                    <a:bodyPr/>
                    <a:lstStyle/>
                    <a:p>
                      <a:r>
                        <a:rPr lang="en-US" dirty="0"/>
                        <a:t>Manager check room availability</a:t>
                      </a:r>
                      <a:endParaRPr lang="en-IN" dirty="0"/>
                    </a:p>
                  </a:txBody>
                  <a:tcPr/>
                </a:tc>
                <a:tc>
                  <a:txBody>
                    <a:bodyPr/>
                    <a:lstStyle/>
                    <a:p>
                      <a:r>
                        <a:rPr lang="en-US" dirty="0"/>
                        <a:t>Room use case</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950695845"/>
                  </a:ext>
                </a:extLst>
              </a:tr>
              <a:tr h="370840">
                <a:tc>
                  <a:txBody>
                    <a:bodyPr/>
                    <a:lstStyle/>
                    <a:p>
                      <a:r>
                        <a:rPr lang="en-US" dirty="0"/>
                        <a:t>View customer record</a:t>
                      </a:r>
                      <a:endParaRPr lang="en-IN" dirty="0"/>
                    </a:p>
                  </a:txBody>
                  <a:tcPr/>
                </a:tc>
                <a:tc>
                  <a:txBody>
                    <a:bodyPr/>
                    <a:lstStyle/>
                    <a:p>
                      <a:r>
                        <a:rPr lang="en-US" dirty="0"/>
                        <a:t>Customer record use case</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822755981"/>
                  </a:ext>
                </a:extLst>
              </a:tr>
            </a:tbl>
          </a:graphicData>
        </a:graphic>
      </p:graphicFrame>
    </p:spTree>
    <p:extLst>
      <p:ext uri="{BB962C8B-B14F-4D97-AF65-F5344CB8AC3E}">
        <p14:creationId xmlns:p14="http://schemas.microsoft.com/office/powerpoint/2010/main" val="297997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0" cy="5149850"/>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034" y="0"/>
            <a:ext cx="4078966" cy="51434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6" name="Straight Connector 25">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08607" y="0"/>
            <a:ext cx="645472" cy="51434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090307" y="2612571"/>
            <a:ext cx="5053693" cy="2530928"/>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72C5957B-9E30-4A8E-A291-DDB746D6AFEF}"/>
              </a:ext>
            </a:extLst>
          </p:cNvPr>
          <p:cNvSpPr>
            <a:spLocks noGrp="1"/>
          </p:cNvSpPr>
          <p:nvPr>
            <p:ph type="body" idx="1"/>
          </p:nvPr>
        </p:nvSpPr>
        <p:spPr>
          <a:xfrm>
            <a:off x="5650990" y="1419225"/>
            <a:ext cx="2569084" cy="2305050"/>
          </a:xfrm>
        </p:spPr>
        <p:txBody>
          <a:bodyPr vert="horz" lIns="91440" tIns="45720" rIns="91440" bIns="45720" rtlCol="0" anchor="ctr">
            <a:normAutofit/>
          </a:bodyPr>
          <a:lstStyle/>
          <a:p>
            <a:pPr defTabSz="457200">
              <a:spcBef>
                <a:spcPts val="1000"/>
              </a:spcBef>
            </a:pPr>
            <a:r>
              <a:rPr lang="en-US">
                <a:solidFill>
                  <a:srgbClr val="FFFFFF"/>
                </a:solidFill>
              </a:rPr>
              <a:t>Nakul Patel – 201901043</a:t>
            </a:r>
          </a:p>
          <a:p>
            <a:pPr defTabSz="457200">
              <a:spcBef>
                <a:spcPts val="1000"/>
              </a:spcBef>
            </a:pPr>
            <a:r>
              <a:rPr lang="en-US">
                <a:solidFill>
                  <a:srgbClr val="FFFFFF"/>
                </a:solidFill>
              </a:rPr>
              <a:t>Shrey Mavani – 201901224</a:t>
            </a:r>
          </a:p>
          <a:p>
            <a:pPr defTabSz="457200">
              <a:spcBef>
                <a:spcPts val="1000"/>
              </a:spcBef>
            </a:pPr>
            <a:r>
              <a:rPr lang="en-US">
                <a:solidFill>
                  <a:srgbClr val="FFFFFF"/>
                </a:solidFill>
              </a:rPr>
              <a:t>Divyesh Patel – 201901259</a:t>
            </a:r>
          </a:p>
          <a:p>
            <a:pPr defTabSz="457200">
              <a:spcBef>
                <a:spcPts val="1000"/>
              </a:spcBef>
            </a:pPr>
            <a:r>
              <a:rPr lang="en-US">
                <a:solidFill>
                  <a:srgbClr val="FFFFFF"/>
                </a:solidFill>
              </a:rPr>
              <a:t>Soham Patel - 201901274</a:t>
            </a:r>
          </a:p>
        </p:txBody>
      </p:sp>
      <p:sp>
        <p:nvSpPr>
          <p:cNvPr id="30" name="Isosceles Triangle 29">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12053" y="0"/>
            <a:ext cx="631947" cy="4249615"/>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A19416A-90AA-494D-A357-6C42FD601531}"/>
              </a:ext>
            </a:extLst>
          </p:cNvPr>
          <p:cNvSpPr>
            <a:spLocks noGrp="1"/>
          </p:cNvSpPr>
          <p:nvPr>
            <p:ph type="title"/>
          </p:nvPr>
        </p:nvSpPr>
        <p:spPr>
          <a:xfrm>
            <a:off x="622300" y="640896"/>
            <a:ext cx="4349749" cy="3861708"/>
          </a:xfrm>
        </p:spPr>
        <p:txBody>
          <a:bodyPr vert="horz" lIns="91440" tIns="45720" rIns="91440" bIns="45720" rtlCol="0" anchor="ctr">
            <a:normAutofit/>
          </a:bodyPr>
          <a:lstStyle/>
          <a:p>
            <a:pPr algn="r" defTabSz="457200"/>
            <a:r>
              <a:rPr lang="en-US" sz="4500"/>
              <a:t>Group Members:</a:t>
            </a:r>
          </a:p>
        </p:txBody>
      </p:sp>
    </p:spTree>
    <p:extLst>
      <p:ext uri="{BB962C8B-B14F-4D97-AF65-F5344CB8AC3E}">
        <p14:creationId xmlns:p14="http://schemas.microsoft.com/office/powerpoint/2010/main" val="101679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53F0-F4F9-46F6-936D-5A82D4B4FA0E}"/>
              </a:ext>
            </a:extLst>
          </p:cNvPr>
          <p:cNvSpPr>
            <a:spLocks noGrp="1"/>
          </p:cNvSpPr>
          <p:nvPr>
            <p:ph type="title"/>
          </p:nvPr>
        </p:nvSpPr>
        <p:spPr>
          <a:xfrm>
            <a:off x="508001" y="457200"/>
            <a:ext cx="6447501" cy="528638"/>
          </a:xfrm>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713D7EFC-7A11-4056-BF04-E9E4BCAB546D}"/>
              </a:ext>
            </a:extLst>
          </p:cNvPr>
          <p:cNvSpPr>
            <a:spLocks noGrp="1"/>
          </p:cNvSpPr>
          <p:nvPr>
            <p:ph idx="1"/>
          </p:nvPr>
        </p:nvSpPr>
        <p:spPr/>
        <p:txBody>
          <a:bodyPr/>
          <a:lstStyle/>
          <a:p>
            <a:r>
              <a:rPr lang="en-IN" dirty="0">
                <a:solidFill>
                  <a:schemeClr val="tx1"/>
                </a:solidFill>
                <a:hlinkClick r:id="rId2">
                  <a:extLst>
                    <a:ext uri="{A12FA001-AC4F-418D-AE19-62706E023703}">
                      <ahyp:hlinkClr xmlns:ahyp="http://schemas.microsoft.com/office/drawing/2018/hyperlinkcolor" val="tx"/>
                    </a:ext>
                  </a:extLst>
                </a:hlinkClick>
              </a:rPr>
              <a:t>https://github.com/nakul3736/SE_Project</a:t>
            </a:r>
            <a:endParaRPr lang="en-IN" dirty="0">
              <a:solidFill>
                <a:schemeClr val="tx1"/>
              </a:solidFill>
            </a:endParaRPr>
          </a:p>
        </p:txBody>
      </p:sp>
    </p:spTree>
    <p:extLst>
      <p:ext uri="{BB962C8B-B14F-4D97-AF65-F5344CB8AC3E}">
        <p14:creationId xmlns:p14="http://schemas.microsoft.com/office/powerpoint/2010/main" val="2914339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5"/>
        <p:cNvGrpSpPr/>
        <p:nvPr/>
      </p:nvGrpSpPr>
      <p:grpSpPr>
        <a:xfrm>
          <a:off x="0" y="0"/>
          <a:ext cx="0" cy="0"/>
          <a:chOff x="0" y="0"/>
          <a:chExt cx="0" cy="0"/>
        </a:xfrm>
      </p:grpSpPr>
      <p:grpSp>
        <p:nvGrpSpPr>
          <p:cNvPr id="229" name="Group 10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0" cy="5149850"/>
            <a:chOff x="0" y="-8467"/>
            <a:chExt cx="12192000" cy="6866467"/>
          </a:xfrm>
        </p:grpSpPr>
        <p:sp>
          <p:nvSpPr>
            <p:cNvPr id="10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9" name="Straight Connector 10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Isosceles Triangle 1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0" name="Rectangle 1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1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2" name="Straight Connector 1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2"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3" name="Isosceles Triangle 173">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4" name="Isosceles Triangle 174">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66" name="Google Shape;166;p27"/>
          <p:cNvSpPr txBox="1">
            <a:spLocks noGrp="1"/>
          </p:cNvSpPr>
          <p:nvPr>
            <p:ph type="title"/>
          </p:nvPr>
        </p:nvSpPr>
        <p:spPr>
          <a:xfrm>
            <a:off x="1942534" y="1526333"/>
            <a:ext cx="3648739" cy="1234727"/>
          </a:xfrm>
          <a:prstGeom prst="rect">
            <a:avLst/>
          </a:prstGeom>
        </p:spPr>
        <p:txBody>
          <a:bodyPr spcFirstLastPara="1" vert="horz" lIns="91440" tIns="45720" rIns="91440" bIns="45720" rtlCol="0" anchor="b" anchorCtr="0">
            <a:normAutofit/>
          </a:bodyPr>
          <a:lstStyle/>
          <a:p>
            <a:pPr marL="0" lvl="0" indent="0" algn="r" defTabSz="457200">
              <a:spcBef>
                <a:spcPct val="0"/>
              </a:spcBef>
              <a:spcAft>
                <a:spcPts val="0"/>
              </a:spcAft>
            </a:pPr>
            <a:r>
              <a:rPr lang="en-US" sz="5400" dirty="0"/>
              <a:t>Thank you!</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1"/>
        <p:cNvGrpSpPr/>
        <p:nvPr/>
      </p:nvGrpSpPr>
      <p:grpSpPr>
        <a:xfrm>
          <a:off x="0" y="0"/>
          <a:ext cx="0" cy="0"/>
          <a:chOff x="0" y="0"/>
          <a:chExt cx="0" cy="0"/>
        </a:xfrm>
      </p:grpSpPr>
      <p:grpSp>
        <p:nvGrpSpPr>
          <p:cNvPr id="134" name="Group 133">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0" cy="5149850"/>
            <a:chOff x="0" y="-8467"/>
            <a:chExt cx="12192000" cy="6866467"/>
          </a:xfrm>
        </p:grpSpPr>
        <p:sp>
          <p:nvSpPr>
            <p:cNvPr id="135"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6" name="Straight Connector 135">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46" name="Rectangle 145">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2761059"/>
            <a:ext cx="3572668"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52"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Isosceles Triangle 155">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Freeform: Shape 161">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6350"/>
            <a:ext cx="6881785" cy="5149850"/>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16"/>
          <p:cNvSpPr txBox="1">
            <a:spLocks noGrp="1"/>
          </p:cNvSpPr>
          <p:nvPr>
            <p:ph type="title"/>
          </p:nvPr>
        </p:nvSpPr>
        <p:spPr>
          <a:xfrm>
            <a:off x="3314352" y="765653"/>
            <a:ext cx="5220569" cy="3585911"/>
          </a:xfrm>
        </p:spPr>
        <p:txBody>
          <a:bodyPr spcFirstLastPara="1" vert="horz" lIns="91440" tIns="45720" rIns="91440" bIns="45720" rtlCol="0" anchor="b" anchorCtr="0">
            <a:normAutofit fontScale="90000"/>
          </a:bodyPr>
          <a:lstStyle/>
          <a:p>
            <a:pPr marL="0" lvl="0" indent="0" defTabSz="457200">
              <a:lnSpc>
                <a:spcPct val="90000"/>
              </a:lnSpc>
              <a:spcBef>
                <a:spcPct val="0"/>
              </a:spcBef>
              <a:spcAft>
                <a:spcPts val="0"/>
              </a:spcAft>
            </a:pPr>
            <a:r>
              <a:rPr lang="en-US" sz="2000" b="1" dirty="0">
                <a:solidFill>
                  <a:srgbClr val="FFFFFF"/>
                </a:solidFill>
              </a:rPr>
              <a:t>Functional Summary</a:t>
            </a:r>
          </a:p>
          <a:p>
            <a:pPr marL="0" lvl="0" indent="0" defTabSz="457200">
              <a:lnSpc>
                <a:spcPct val="90000"/>
              </a:lnSpc>
              <a:spcBef>
                <a:spcPct val="0"/>
              </a:spcBef>
              <a:spcAft>
                <a:spcPts val="0"/>
              </a:spcAft>
            </a:pPr>
            <a:endParaRPr lang="en-US" sz="1100" dirty="0">
              <a:solidFill>
                <a:srgbClr val="FFFFFF"/>
              </a:solidFill>
            </a:endParaRPr>
          </a:p>
          <a:p>
            <a:pPr marL="0" lvl="0" indent="0" defTabSz="457200">
              <a:lnSpc>
                <a:spcPct val="90000"/>
              </a:lnSpc>
              <a:spcBef>
                <a:spcPct val="0"/>
              </a:spcBef>
              <a:spcAft>
                <a:spcPts val="0"/>
              </a:spcAft>
            </a:pPr>
            <a:r>
              <a:rPr lang="en-US" sz="1800" b="1" dirty="0">
                <a:solidFill>
                  <a:srgbClr val="FFFFFF"/>
                </a:solidFill>
              </a:rPr>
              <a:t>Customer:</a:t>
            </a:r>
            <a:br>
              <a:rPr lang="en-US" sz="1800" b="1" dirty="0">
                <a:solidFill>
                  <a:srgbClr val="FFFFFF"/>
                </a:solidFill>
              </a:rPr>
            </a:br>
            <a:endParaRPr lang="en-US" sz="1800" b="1" dirty="0">
              <a:solidFill>
                <a:srgbClr val="FFFFFF"/>
              </a:solidFill>
            </a:endParaRPr>
          </a:p>
          <a:p>
            <a:pPr marL="457200" lvl="0" indent="-355600" defTabSz="457200">
              <a:lnSpc>
                <a:spcPct val="90000"/>
              </a:lnSpc>
              <a:spcBef>
                <a:spcPct val="0"/>
              </a:spcBef>
              <a:spcAft>
                <a:spcPts val="0"/>
              </a:spcAft>
              <a:buSzPts val="2000"/>
              <a:buFont typeface="Arial" panose="020B0604020202020204" pitchFamily="34" charset="0"/>
              <a:buChar char="•"/>
            </a:pPr>
            <a:r>
              <a:rPr lang="en-US" sz="1600" dirty="0">
                <a:solidFill>
                  <a:srgbClr val="FFFFFF"/>
                </a:solidFill>
              </a:rPr>
              <a:t>Can book/cancel room online from website.</a:t>
            </a:r>
            <a:br>
              <a:rPr lang="en-US" sz="1600" dirty="0">
                <a:solidFill>
                  <a:srgbClr val="FFFFFF"/>
                </a:solidFill>
              </a:rPr>
            </a:br>
            <a:endParaRPr lang="en-US" sz="1600" dirty="0">
              <a:solidFill>
                <a:srgbClr val="FFFFFF"/>
              </a:solidFill>
            </a:endParaRPr>
          </a:p>
          <a:p>
            <a:pPr marL="457200" lvl="0" indent="-355600" defTabSz="457200">
              <a:lnSpc>
                <a:spcPct val="90000"/>
              </a:lnSpc>
              <a:spcBef>
                <a:spcPct val="0"/>
              </a:spcBef>
              <a:spcAft>
                <a:spcPts val="0"/>
              </a:spcAft>
              <a:buSzPts val="2000"/>
              <a:buFont typeface="Arial" panose="020B0604020202020204" pitchFamily="34" charset="0"/>
              <a:buChar char="•"/>
            </a:pPr>
            <a:r>
              <a:rPr lang="en-US" sz="1600" dirty="0">
                <a:solidFill>
                  <a:srgbClr val="FFFFFF"/>
                </a:solidFill>
              </a:rPr>
              <a:t>Can order food online from their room using website.</a:t>
            </a:r>
            <a:br>
              <a:rPr lang="en-US" sz="1600" dirty="0">
                <a:solidFill>
                  <a:srgbClr val="FFFFFF"/>
                </a:solidFill>
              </a:rPr>
            </a:br>
            <a:endParaRPr lang="en-US" sz="1600" dirty="0">
              <a:solidFill>
                <a:srgbClr val="FFFFFF"/>
              </a:solidFill>
            </a:endParaRPr>
          </a:p>
          <a:p>
            <a:pPr marL="457200" lvl="0" indent="-355600" defTabSz="457200">
              <a:lnSpc>
                <a:spcPct val="90000"/>
              </a:lnSpc>
              <a:spcBef>
                <a:spcPct val="0"/>
              </a:spcBef>
              <a:spcAft>
                <a:spcPts val="0"/>
              </a:spcAft>
              <a:buSzPts val="2000"/>
              <a:buFont typeface="Arial" panose="020B0604020202020204" pitchFamily="34" charset="0"/>
              <a:buChar char="•"/>
            </a:pPr>
            <a:r>
              <a:rPr lang="en-US" sz="1600" dirty="0">
                <a:solidFill>
                  <a:srgbClr val="FFFFFF"/>
                </a:solidFill>
              </a:rPr>
              <a:t>Can even book taxi services and other service provided by the hotel.</a:t>
            </a:r>
            <a:br>
              <a:rPr lang="en-US" sz="1600" dirty="0">
                <a:solidFill>
                  <a:srgbClr val="FFFFFF"/>
                </a:solidFill>
              </a:rPr>
            </a:br>
            <a:endParaRPr lang="en-US" sz="1600" dirty="0">
              <a:solidFill>
                <a:srgbClr val="FFFFFF"/>
              </a:solidFill>
            </a:endParaRPr>
          </a:p>
          <a:p>
            <a:pPr marL="457200" lvl="0" indent="-355600" defTabSz="457200">
              <a:lnSpc>
                <a:spcPct val="90000"/>
              </a:lnSpc>
              <a:spcBef>
                <a:spcPct val="0"/>
              </a:spcBef>
              <a:spcAft>
                <a:spcPts val="0"/>
              </a:spcAft>
              <a:buSzPts val="2000"/>
              <a:buFont typeface="Arial" panose="020B0604020202020204" pitchFamily="34" charset="0"/>
              <a:buChar char="•"/>
            </a:pPr>
            <a:r>
              <a:rPr lang="en-US" sz="1600" dirty="0">
                <a:solidFill>
                  <a:srgbClr val="FFFFFF"/>
                </a:solidFill>
              </a:rPr>
              <a:t>Different payment options will be provided to the customer for the payment.</a:t>
            </a:r>
            <a:br>
              <a:rPr lang="en-US" sz="1600" dirty="0">
                <a:solidFill>
                  <a:srgbClr val="FFFFFF"/>
                </a:solidFill>
              </a:rPr>
            </a:br>
            <a:endParaRPr lang="en-US" sz="1600" dirty="0">
              <a:solidFill>
                <a:srgbClr val="FFFFFF"/>
              </a:solidFill>
            </a:endParaRPr>
          </a:p>
          <a:p>
            <a:pPr marL="457200" lvl="0" indent="-355600" defTabSz="457200">
              <a:lnSpc>
                <a:spcPct val="90000"/>
              </a:lnSpc>
              <a:spcBef>
                <a:spcPct val="0"/>
              </a:spcBef>
              <a:spcAft>
                <a:spcPts val="0"/>
              </a:spcAft>
              <a:buSzPts val="2000"/>
              <a:buFont typeface="Arial" panose="020B0604020202020204" pitchFamily="34" charset="0"/>
              <a:buChar char="•"/>
            </a:pPr>
            <a:r>
              <a:rPr lang="en-US" sz="1600" dirty="0">
                <a:solidFill>
                  <a:srgbClr val="FFFFFF"/>
                </a:solidFill>
              </a:rPr>
              <a:t>Can search and be navigated by the website inside the hotel.</a:t>
            </a:r>
            <a:br>
              <a:rPr lang="en-US" sz="1600" dirty="0">
                <a:solidFill>
                  <a:srgbClr val="FFFFFF"/>
                </a:solidFill>
              </a:rPr>
            </a:br>
            <a:endParaRPr lang="en-US" sz="1600" dirty="0">
              <a:solidFill>
                <a:srgbClr val="FFFFFF"/>
              </a:solidFill>
            </a:endParaRPr>
          </a:p>
          <a:p>
            <a:pPr marL="457200" lvl="0" indent="-355600" defTabSz="457200">
              <a:lnSpc>
                <a:spcPct val="90000"/>
              </a:lnSpc>
              <a:spcBef>
                <a:spcPct val="0"/>
              </a:spcBef>
              <a:spcAft>
                <a:spcPts val="0"/>
              </a:spcAft>
              <a:buSzPts val="2000"/>
              <a:buFont typeface="Arial" panose="020B0604020202020204" pitchFamily="34" charset="0"/>
              <a:buChar char="•"/>
            </a:pPr>
            <a:r>
              <a:rPr lang="en-US" sz="1600" dirty="0">
                <a:solidFill>
                  <a:srgbClr val="FFFFFF"/>
                </a:solidFill>
              </a:rPr>
              <a:t>Extra discount will be given to the regular customers.</a:t>
            </a:r>
          </a:p>
        </p:txBody>
      </p:sp>
      <p:sp>
        <p:nvSpPr>
          <p:cNvPr id="164" name="Isosceles Triangle 163">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46922" y="2453615"/>
            <a:ext cx="165495"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02"/>
                                        </p:tgtEl>
                                        <p:attrNameLst>
                                          <p:attrName>style.visibility</p:attrName>
                                        </p:attrNameLst>
                                      </p:cBhvr>
                                      <p:to>
                                        <p:strVal val="visible"/>
                                      </p:to>
                                    </p:set>
                                    <p:animEffect transition="in" filter="fade">
                                      <p:cBhvr>
                                        <p:cTn id="7" dur="4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grpSp>
        <p:nvGrpSpPr>
          <p:cNvPr id="150" name="Group 149">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51" name="Straight Connector 15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3"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Isosceles Triangle 154">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Isosceles Triangle 158">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62" name="Rectangle 16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4" name="Rectangle 16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3484"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68234" y="2761059"/>
            <a:ext cx="3572668"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1926"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400"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4" name="Isosceles Triangle 17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068"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694"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8" name="Isosceles Triangle 17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568"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0" name="Freeform: Shape 17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223" y="-6350"/>
            <a:ext cx="4495777" cy="5149850"/>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Google Shape;107;p17"/>
          <p:cNvSpPr txBox="1">
            <a:spLocks noGrp="1"/>
          </p:cNvSpPr>
          <p:nvPr>
            <p:ph type="title"/>
          </p:nvPr>
        </p:nvSpPr>
        <p:spPr>
          <a:xfrm>
            <a:off x="5386292" y="457200"/>
            <a:ext cx="3384742" cy="1670797"/>
          </a:xfrm>
          <a:prstGeom prst="rect">
            <a:avLst/>
          </a:prstGeom>
        </p:spPr>
        <p:txBody>
          <a:bodyPr spcFirstLastPara="1" vert="horz" lIns="91440" tIns="45720" rIns="91440" bIns="45720" rtlCol="0" anchor="ctr" anchorCtr="0">
            <a:normAutofit fontScale="90000"/>
          </a:bodyPr>
          <a:lstStyle/>
          <a:p>
            <a:pPr marL="0" lvl="0" indent="0" defTabSz="457200">
              <a:lnSpc>
                <a:spcPct val="90000"/>
              </a:lnSpc>
              <a:spcBef>
                <a:spcPct val="0"/>
              </a:spcBef>
              <a:spcAft>
                <a:spcPts val="0"/>
              </a:spcAft>
              <a:buSzPts val="990"/>
            </a:pPr>
            <a:r>
              <a:rPr lang="en-US" sz="1200" b="1" dirty="0">
                <a:solidFill>
                  <a:srgbClr val="FFFFFF"/>
                </a:solidFill>
              </a:rPr>
              <a:t>Staff</a:t>
            </a:r>
          </a:p>
          <a:p>
            <a:pPr marL="457200" lvl="0" indent="-344170" defTabSz="457200">
              <a:lnSpc>
                <a:spcPct val="90000"/>
              </a:lnSpc>
              <a:spcBef>
                <a:spcPct val="0"/>
              </a:spcBef>
              <a:spcAft>
                <a:spcPts val="0"/>
              </a:spcAft>
              <a:buSzPts val="1820"/>
            </a:pPr>
            <a:br>
              <a:rPr lang="en-US" sz="1200" dirty="0">
                <a:solidFill>
                  <a:srgbClr val="FFFFFF"/>
                </a:solidFill>
              </a:rPr>
            </a:br>
            <a:r>
              <a:rPr lang="en-US" sz="1200" dirty="0">
                <a:solidFill>
                  <a:srgbClr val="FFFFFF"/>
                </a:solidFill>
              </a:rPr>
              <a:t>Can book rooms.(from reception table)</a:t>
            </a:r>
            <a:br>
              <a:rPr lang="en-US" sz="1200" dirty="0">
                <a:solidFill>
                  <a:srgbClr val="FFFFFF"/>
                </a:solidFill>
              </a:rPr>
            </a:br>
            <a:br>
              <a:rPr lang="en-US" sz="1200" dirty="0">
                <a:solidFill>
                  <a:srgbClr val="FFFFFF"/>
                </a:solidFill>
              </a:rPr>
            </a:br>
            <a:r>
              <a:rPr lang="en-US" sz="1200" dirty="0">
                <a:solidFill>
                  <a:srgbClr val="FFFFFF"/>
                </a:solidFill>
              </a:rPr>
              <a:t>Can be able to check credentials of arriving customer.</a:t>
            </a:r>
            <a:br>
              <a:rPr lang="en-US" sz="1200" dirty="0">
                <a:solidFill>
                  <a:srgbClr val="FFFFFF"/>
                </a:solidFill>
              </a:rPr>
            </a:br>
            <a:br>
              <a:rPr lang="en-US" sz="1200" dirty="0">
                <a:solidFill>
                  <a:srgbClr val="FFFFFF"/>
                </a:solidFill>
              </a:rPr>
            </a:br>
            <a:r>
              <a:rPr lang="en-US" sz="1200" dirty="0">
                <a:solidFill>
                  <a:srgbClr val="FFFFFF"/>
                </a:solidFill>
              </a:rPr>
              <a:t>Can update room status onto database.</a:t>
            </a:r>
          </a:p>
          <a:p>
            <a:pPr marL="457200" lvl="0" indent="-344170" defTabSz="457200">
              <a:lnSpc>
                <a:spcPct val="90000"/>
              </a:lnSpc>
              <a:spcBef>
                <a:spcPct val="0"/>
              </a:spcBef>
              <a:spcAft>
                <a:spcPts val="0"/>
              </a:spcAft>
              <a:buSzPts val="1820"/>
            </a:pPr>
            <a:br>
              <a:rPr lang="en-US" sz="1200" dirty="0">
                <a:solidFill>
                  <a:srgbClr val="FFFFFF"/>
                </a:solidFill>
              </a:rPr>
            </a:br>
            <a:r>
              <a:rPr lang="en-US" sz="1200" dirty="0">
                <a:solidFill>
                  <a:srgbClr val="FFFFFF"/>
                </a:solidFill>
              </a:rPr>
              <a:t>Can generate bill and collect payment.</a:t>
            </a:r>
          </a:p>
        </p:txBody>
      </p:sp>
      <p:pic>
        <p:nvPicPr>
          <p:cNvPr id="147" name="Graphic 146" descr="Database">
            <a:extLst>
              <a:ext uri="{FF2B5EF4-FFF2-40B4-BE49-F238E27FC236}">
                <a16:creationId xmlns:a16="http://schemas.microsoft.com/office/drawing/2014/main" id="{CC1924F4-AEC5-D811-AFED-669B3B3A87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938" y="1158797"/>
            <a:ext cx="2892580" cy="2892580"/>
          </a:xfrm>
          <a:prstGeom prst="rect">
            <a:avLst/>
          </a:prstGeom>
        </p:spPr>
      </p:pic>
      <p:sp>
        <p:nvSpPr>
          <p:cNvPr id="108" name="Google Shape;108;p17"/>
          <p:cNvSpPr txBox="1"/>
          <p:nvPr/>
        </p:nvSpPr>
        <p:spPr>
          <a:xfrm>
            <a:off x="5386293" y="2127996"/>
            <a:ext cx="3384741" cy="2488454"/>
          </a:xfrm>
          <a:prstGeom prst="rect">
            <a:avLst/>
          </a:prstGeom>
        </p:spPr>
        <p:txBody>
          <a:bodyPr spcFirstLastPara="1" vert="horz" lIns="91440" tIns="45720" rIns="91440" bIns="45720" rtlCol="0" anchor="t" anchorCtr="0">
            <a:normAutofit/>
          </a:bodyPr>
          <a:lstStyle/>
          <a:p>
            <a:pPr marL="0" lvl="0" indent="0">
              <a:lnSpc>
                <a:spcPct val="90000"/>
              </a:lnSpc>
              <a:spcBef>
                <a:spcPts val="1000"/>
              </a:spcBef>
              <a:buClr>
                <a:schemeClr val="accent1"/>
              </a:buClr>
              <a:buSzPct val="80000"/>
              <a:buFont typeface="Wingdings 3" charset="2"/>
              <a:buChar char=""/>
            </a:pPr>
            <a:r>
              <a:rPr lang="en-US" sz="1100" b="1">
                <a:solidFill>
                  <a:srgbClr val="FFFFFF"/>
                </a:solidFill>
                <a:sym typeface="Old Standard TT"/>
              </a:rPr>
              <a:t>Manager</a:t>
            </a:r>
          </a:p>
          <a:p>
            <a:pPr marL="457200" lvl="0" indent="-342900">
              <a:lnSpc>
                <a:spcPct val="90000"/>
              </a:lnSpc>
              <a:spcBef>
                <a:spcPts val="1000"/>
              </a:spcBef>
              <a:buClr>
                <a:schemeClr val="accent1"/>
              </a:buClr>
              <a:buSzPct val="80000"/>
              <a:buFont typeface="Wingdings 3" charset="2"/>
              <a:buChar char=""/>
            </a:pPr>
            <a:r>
              <a:rPr lang="en-US" sz="1100">
                <a:solidFill>
                  <a:srgbClr val="FFFFFF"/>
                </a:solidFill>
                <a:sym typeface="Old Standard TT"/>
              </a:rPr>
              <a:t>View statistical data of all rooms booked according to filtered month and year.</a:t>
            </a:r>
          </a:p>
          <a:p>
            <a:pPr marL="457200" lvl="0" indent="-342900">
              <a:lnSpc>
                <a:spcPct val="90000"/>
              </a:lnSpc>
              <a:spcBef>
                <a:spcPts val="1000"/>
              </a:spcBef>
              <a:buClr>
                <a:schemeClr val="accent1"/>
              </a:buClr>
              <a:buSzPct val="80000"/>
              <a:buFont typeface="Wingdings 3" charset="2"/>
              <a:buChar char=""/>
            </a:pPr>
            <a:r>
              <a:rPr lang="en-US" sz="1100">
                <a:solidFill>
                  <a:srgbClr val="FFFFFF"/>
                </a:solidFill>
                <a:sym typeface="Old Standard TT"/>
              </a:rPr>
              <a:t>Can view information of guest, staff member, rooms and even can change prices.</a:t>
            </a:r>
          </a:p>
          <a:p>
            <a:pPr marL="457200" lvl="0" indent="-342900">
              <a:lnSpc>
                <a:spcPct val="90000"/>
              </a:lnSpc>
              <a:spcBef>
                <a:spcPts val="1000"/>
              </a:spcBef>
              <a:buClr>
                <a:schemeClr val="accent1"/>
              </a:buClr>
              <a:buSzPct val="80000"/>
              <a:buFont typeface="Wingdings 3" charset="2"/>
              <a:buChar char=""/>
            </a:pPr>
            <a:r>
              <a:rPr lang="en-US" sz="1100">
                <a:solidFill>
                  <a:srgbClr val="FFFFFF"/>
                </a:solidFill>
                <a:sym typeface="Old Standard TT"/>
              </a:rPr>
              <a:t>Can give access to receptionist for viewing and editing current rooms booked.</a:t>
            </a:r>
          </a:p>
          <a:p>
            <a:pPr marL="457200" lvl="0" indent="-342900">
              <a:lnSpc>
                <a:spcPct val="90000"/>
              </a:lnSpc>
              <a:spcBef>
                <a:spcPts val="1000"/>
              </a:spcBef>
              <a:buClr>
                <a:schemeClr val="accent1"/>
              </a:buClr>
              <a:buSzPct val="80000"/>
              <a:buFont typeface="Wingdings 3" charset="2"/>
              <a:buChar char=""/>
            </a:pPr>
            <a:r>
              <a:rPr lang="en-US" sz="1100">
                <a:solidFill>
                  <a:srgbClr val="FFFFFF"/>
                </a:solidFill>
                <a:sym typeface="Old Standard TT"/>
              </a:rPr>
              <a:t>Can edit the food menu and give access to catering manager for editing also.</a:t>
            </a:r>
          </a:p>
          <a:p>
            <a:pPr marL="0" lvl="0" indent="0">
              <a:lnSpc>
                <a:spcPct val="90000"/>
              </a:lnSpc>
              <a:spcBef>
                <a:spcPts val="1000"/>
              </a:spcBef>
              <a:buClr>
                <a:schemeClr val="accent1"/>
              </a:buClr>
              <a:buSzPct val="80000"/>
              <a:buFont typeface="Wingdings 3" charset="2"/>
              <a:buChar char=""/>
            </a:pPr>
            <a:endParaRPr lang="en-US" sz="1100">
              <a:solidFill>
                <a:srgbClr val="FFFFFF"/>
              </a:solidFill>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988375" y="-7480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600" b="1" u="sng" dirty="0"/>
              <a:t>Context diagram(DFD-0)</a:t>
            </a:r>
            <a:endParaRPr sz="2600" b="1" u="sng" dirty="0"/>
          </a:p>
        </p:txBody>
      </p:sp>
      <p:pic>
        <p:nvPicPr>
          <p:cNvPr id="114" name="Google Shape;114;p18"/>
          <p:cNvPicPr preferRelativeResize="0"/>
          <p:nvPr/>
        </p:nvPicPr>
        <p:blipFill>
          <a:blip r:embed="rId3"/>
          <a:srcRect/>
          <a:stretch/>
        </p:blipFill>
        <p:spPr>
          <a:xfrm>
            <a:off x="550326" y="944724"/>
            <a:ext cx="8193874" cy="3766666"/>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1052550" y="8760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GB"/>
              <a:t>Top Level Use Case Diagram</a:t>
            </a:r>
            <a:endParaRPr/>
          </a:p>
        </p:txBody>
      </p:sp>
      <p:pic>
        <p:nvPicPr>
          <p:cNvPr id="120" name="Google Shape;120;p19"/>
          <p:cNvPicPr preferRelativeResize="0"/>
          <p:nvPr/>
        </p:nvPicPr>
        <p:blipFill>
          <a:blip r:embed="rId3"/>
          <a:srcRect/>
          <a:stretch/>
        </p:blipFill>
        <p:spPr>
          <a:xfrm>
            <a:off x="840650" y="710675"/>
            <a:ext cx="6087258" cy="4104213"/>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GB"/>
              <a:t>Sequence Diagram</a:t>
            </a:r>
            <a:endParaRPr/>
          </a:p>
        </p:txBody>
      </p:sp>
      <p:pic>
        <p:nvPicPr>
          <p:cNvPr id="126" name="Google Shape;126;p20"/>
          <p:cNvPicPr preferRelativeResize="0"/>
          <p:nvPr/>
        </p:nvPicPr>
        <p:blipFill>
          <a:blip r:embed="rId3"/>
          <a:srcRect/>
          <a:stretch/>
        </p:blipFill>
        <p:spPr>
          <a:xfrm>
            <a:off x="921851" y="1063656"/>
            <a:ext cx="5992944" cy="353085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GB"/>
              <a:t>Activity Diagram</a:t>
            </a:r>
            <a:endParaRPr/>
          </a:p>
        </p:txBody>
      </p:sp>
      <p:pic>
        <p:nvPicPr>
          <p:cNvPr id="3" name="Picture 2">
            <a:extLst>
              <a:ext uri="{FF2B5EF4-FFF2-40B4-BE49-F238E27FC236}">
                <a16:creationId xmlns:a16="http://schemas.microsoft.com/office/drawing/2014/main" id="{682C7959-7466-4B1F-80BB-28CB4D1CF580}"/>
              </a:ext>
            </a:extLst>
          </p:cNvPr>
          <p:cNvPicPr>
            <a:picLocks noChangeAspect="1"/>
          </p:cNvPicPr>
          <p:nvPr/>
        </p:nvPicPr>
        <p:blipFill>
          <a:blip r:embed="rId3"/>
          <a:srcRect/>
          <a:stretch/>
        </p:blipFill>
        <p:spPr>
          <a:xfrm>
            <a:off x="366180" y="1084499"/>
            <a:ext cx="7066726" cy="3344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0"/>
        <p:cNvGrpSpPr/>
        <p:nvPr/>
      </p:nvGrpSpPr>
      <p:grpSpPr>
        <a:xfrm>
          <a:off x="0" y="0"/>
          <a:ext cx="0" cy="0"/>
          <a:chOff x="0" y="0"/>
          <a:chExt cx="0" cy="0"/>
        </a:xfrm>
      </p:grpSpPr>
      <p:grpSp>
        <p:nvGrpSpPr>
          <p:cNvPr id="83" name="Group 82">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4" name="Straight Connector 83">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6"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5" name="Rectangle 9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7" name="Rectangle 9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2761059"/>
            <a:ext cx="3572669"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Isosceles Triangle 11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2692400"/>
            <a:ext cx="1362870"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Freeform: Shape 112">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6350"/>
            <a:ext cx="5332385" cy="51498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Google Shape;141;p23"/>
          <p:cNvSpPr txBox="1">
            <a:spLocks noGrp="1"/>
          </p:cNvSpPr>
          <p:nvPr>
            <p:ph type="title"/>
          </p:nvPr>
        </p:nvSpPr>
        <p:spPr>
          <a:xfrm>
            <a:off x="271213" y="457200"/>
            <a:ext cx="2882531" cy="4159250"/>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300" b="1" u="sng" dirty="0">
                <a:solidFill>
                  <a:schemeClr val="tx1">
                    <a:lumMod val="85000"/>
                    <a:lumOff val="15000"/>
                  </a:schemeClr>
                </a:solidFill>
              </a:rPr>
              <a:t>Tools and Technologies</a:t>
            </a:r>
          </a:p>
        </p:txBody>
      </p:sp>
      <p:sp>
        <p:nvSpPr>
          <p:cNvPr id="142" name="Google Shape;142;p23"/>
          <p:cNvSpPr txBox="1"/>
          <p:nvPr/>
        </p:nvSpPr>
        <p:spPr>
          <a:xfrm>
            <a:off x="4587063" y="457200"/>
            <a:ext cx="4133472" cy="4159250"/>
          </a:xfrm>
          <a:prstGeom prst="rect">
            <a:avLst/>
          </a:prstGeom>
        </p:spPr>
        <p:txBody>
          <a:bodyPr spcFirstLastPara="1" vert="horz" lIns="91440" tIns="45720" rIns="91440" bIns="45720" rtlCol="0" anchor="ctr" anchorCtr="0">
            <a:normAutofit fontScale="92500" lnSpcReduction="20000"/>
          </a:bodyPr>
          <a:lstStyle/>
          <a:p>
            <a:pPr marL="0" lvl="0" indent="0">
              <a:lnSpc>
                <a:spcPct val="90000"/>
              </a:lnSpc>
              <a:spcBef>
                <a:spcPts val="1000"/>
              </a:spcBef>
              <a:buClr>
                <a:schemeClr val="accent1"/>
              </a:buClr>
              <a:buSzPct val="80000"/>
              <a:buFont typeface="Wingdings 3" charset="2"/>
              <a:buChar char=""/>
            </a:pPr>
            <a:endParaRPr lang="en-US" sz="1100" dirty="0">
              <a:solidFill>
                <a:srgbClr val="FFFFFF"/>
              </a:solidFill>
              <a:sym typeface="Old Standard TT"/>
            </a:endParaRPr>
          </a:p>
          <a:p>
            <a:pPr marL="0" lvl="0" indent="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Technologies: </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HTML</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CSS</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Java-Script</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PHP</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RDBMS</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Cloud services</a:t>
            </a:r>
          </a:p>
          <a:p>
            <a:pPr marL="0" lvl="0" indent="0">
              <a:lnSpc>
                <a:spcPct val="90000"/>
              </a:lnSpc>
              <a:spcBef>
                <a:spcPts val="1000"/>
              </a:spcBef>
              <a:buClr>
                <a:schemeClr val="accent1"/>
              </a:buClr>
              <a:buSzPct val="80000"/>
              <a:buFont typeface="Wingdings 3" charset="2"/>
              <a:buChar char=""/>
            </a:pPr>
            <a:endParaRPr lang="en-US" sz="1400" dirty="0">
              <a:solidFill>
                <a:srgbClr val="FFFFFF"/>
              </a:solidFill>
              <a:sym typeface="Old Standard TT"/>
            </a:endParaRPr>
          </a:p>
          <a:p>
            <a:pPr marL="0" lvl="0" indent="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Tools:</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Notepad++ and VScode</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PostgreSQL (for database)</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Xampp (to connect database)</a:t>
            </a:r>
          </a:p>
          <a:p>
            <a:pPr marL="457200" lvl="0" indent="-317500">
              <a:lnSpc>
                <a:spcPct val="90000"/>
              </a:lnSpc>
              <a:spcBef>
                <a:spcPts val="1000"/>
              </a:spcBef>
              <a:buClr>
                <a:schemeClr val="accent1"/>
              </a:buClr>
              <a:buSzPct val="80000"/>
              <a:buFont typeface="Wingdings 3" charset="2"/>
              <a:buChar char=""/>
            </a:pPr>
            <a:r>
              <a:rPr lang="en-US" sz="1400" dirty="0">
                <a:solidFill>
                  <a:srgbClr val="FFFFFF"/>
                </a:solidFill>
                <a:sym typeface="Old Standard TT"/>
              </a:rPr>
              <a:t>Azure App Service (for deployment of website) or Heroku</a:t>
            </a:r>
          </a:p>
          <a:p>
            <a:pPr marL="0" lvl="0" indent="0">
              <a:lnSpc>
                <a:spcPct val="90000"/>
              </a:lnSpc>
              <a:spcBef>
                <a:spcPts val="1000"/>
              </a:spcBef>
              <a:buClr>
                <a:schemeClr val="accent1"/>
              </a:buClr>
              <a:buSzPct val="80000"/>
              <a:buFont typeface="Wingdings 3" charset="2"/>
              <a:buChar char=""/>
            </a:pPr>
            <a:endParaRPr lang="en-US" sz="1100" dirty="0">
              <a:solidFill>
                <a:srgbClr val="FFFFFF"/>
              </a:solidFill>
              <a:sym typeface="Old Standard TT"/>
            </a:endParaRP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614</TotalTime>
  <Words>872</Words>
  <Application>Microsoft Office PowerPoint</Application>
  <PresentationFormat>On-screen Show (16:9)</PresentationFormat>
  <Paragraphs>150</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Trebuchet MS</vt:lpstr>
      <vt:lpstr>Arial</vt:lpstr>
      <vt:lpstr>Wingdings 3</vt:lpstr>
      <vt:lpstr>Old Standard TT</vt:lpstr>
      <vt:lpstr>Facet</vt:lpstr>
      <vt:lpstr>PowerPoint Presentation</vt:lpstr>
      <vt:lpstr>Group Members:</vt:lpstr>
      <vt:lpstr>Functional Summary  Customer:  Can book/cancel room online from website.  Can order food online from their room using website.  Can even book taxi services and other service provided by the hotel.  Different payment options will be provided to the customer for the payment.  Can search and be navigated by the website inside the hotel.  Extra discount will be given to the regular customers.</vt:lpstr>
      <vt:lpstr>Staff  Can book rooms.(from reception table)  Can be able to check credentials of arriving customer.  Can update room status onto database.  Can generate bill and collect payment.</vt:lpstr>
      <vt:lpstr>Context diagram(DFD-0)</vt:lpstr>
      <vt:lpstr>Top Level Use Case Diagram</vt:lpstr>
      <vt:lpstr>Sequence Diagram</vt:lpstr>
      <vt:lpstr>Activity Diagram</vt:lpstr>
      <vt:lpstr>Tools and Technologies</vt:lpstr>
      <vt:lpstr>Class Diagram</vt:lpstr>
      <vt:lpstr>Summary of Implementation</vt:lpstr>
      <vt:lpstr>Deployment Diagram</vt:lpstr>
      <vt:lpstr>Memberwise Contribution</vt:lpstr>
      <vt:lpstr>PowerPoint Presentation</vt:lpstr>
      <vt:lpstr>Gantt Chart for entire project</vt:lpstr>
      <vt:lpstr>UI/UX Navigation</vt:lpstr>
      <vt:lpstr>The first image is home page for users/guest and second is for room booking. We can redirect from one to another using options in above options in top bar of webpage. Even there is last page containing details of our group.</vt:lpstr>
      <vt:lpstr>Summary of Test Plan  Unit Test</vt:lpstr>
      <vt:lpstr>Integration Test</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Nakul Patel</cp:lastModifiedBy>
  <cp:revision>20</cp:revision>
  <dcterms:modified xsi:type="dcterms:W3CDTF">2022-05-12T17:58:01Z</dcterms:modified>
</cp:coreProperties>
</file>