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56" r:id="rId2"/>
    <p:sldId id="260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80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9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0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C63B81-D699-F641-8EED-A1FAB495E985}" type="datetimeFigureOut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6499031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64992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384349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3C0B03-A7B9-7E4E-9E60-25ACCDECFBD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2677" y="4883209"/>
            <a:ext cx="6477000" cy="1029798"/>
          </a:xfrm>
        </p:spPr>
        <p:txBody>
          <a:bodyPr/>
          <a:lstStyle/>
          <a:p>
            <a:pPr algn="ctr"/>
            <a:r>
              <a:rPr lang="en-US" dirty="0" smtClean="0"/>
              <a:t>Rapid access 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Paradigm Shift in Public Transportation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61" y="166512"/>
            <a:ext cx="3265598" cy="48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1953"/>
            <a:ext cx="8153400" cy="9906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062553"/>
            <a:ext cx="8153400" cy="5386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application loses connectivity, the application shall display an error message. </a:t>
            </a:r>
          </a:p>
          <a:p>
            <a:r>
              <a:rPr lang="en-US" dirty="0"/>
              <a:t>The application shall retrieve the users location at intervals of 120 ± 10 seconds. </a:t>
            </a:r>
          </a:p>
          <a:p>
            <a:r>
              <a:rPr lang="en-US" dirty="0"/>
              <a:t>If the user is within 150 feet of a train-stops geo-location coordinates, the train-stops name, ticket price, and incoming train information shall be displayed on the user interface. </a:t>
            </a:r>
          </a:p>
          <a:p>
            <a:r>
              <a:rPr lang="en-US" dirty="0"/>
              <a:t>If train stop information is being displayed on the applications user interface, the application shall update the train stops incoming train information at intervals of 30 ± 5 seconds.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4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7430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Level of Service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 descr="Screen Shot 2013-10-01 at 6.5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5" y="1192131"/>
            <a:ext cx="8695765" cy="42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3" name="Picture 12" descr="Screen Shot 2013-10-01 at 6.5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4" y="660856"/>
            <a:ext cx="8791729" cy="50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 descr="Screen Shot 2013-10-01 at 6.5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" y="829309"/>
            <a:ext cx="8823516" cy="52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9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9" name="Picture 8" descr="Screen Shot 2013-10-01 at 6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8" y="1036236"/>
            <a:ext cx="8292298" cy="48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5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Risks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7430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7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2586874"/>
              </p:ext>
            </p:extLst>
          </p:nvPr>
        </p:nvGraphicFramePr>
        <p:xfrm>
          <a:off x="405436" y="1153258"/>
          <a:ext cx="8085554" cy="5167654"/>
        </p:xfrm>
        <a:graphic>
          <a:graphicData uri="http://schemas.openxmlformats.org/drawingml/2006/table">
            <a:tbl>
              <a:tblPr/>
              <a:tblGrid>
                <a:gridCol w="1761283"/>
                <a:gridCol w="3093393"/>
                <a:gridCol w="3230878"/>
              </a:tblGrid>
              <a:tr h="227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-3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Description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Risk Mitigation Actions</a:t>
                      </a:r>
                    </a:p>
                  </a:txBody>
                  <a:tcPr marL="84371" marR="84371" marT="42185" marB="42185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5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Unsecured platform might be easily exploited or                   manipulated, costing the client lost revenue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Data encryption</a:t>
                      </a:r>
                    </a:p>
                  </a:txBody>
                  <a:tcPr marL="0" marR="0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Partnership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 Metro might not be willing to implement  our system, or allow us to test compatibility with their system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Proof of Concept and further talks with Metro authorities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  <a:endParaRPr kumimoji="0" lang="en-US" sz="1300" b="0" i="1" u="none" strike="noStrike" cap="none" normalizeH="0" baseline="27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Possibility of technical malfunctions might cause boarding delays and other inefficiencies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Back-up system and expectations management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Estimation</a:t>
                      </a:r>
                      <a:endParaRPr kumimoji="0" lang="en-US" sz="1600" b="0" i="0" u="none" strike="noStrike" cap="none" normalizeH="0" baseline="27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estimated mount of work might not be completed in two semesters, or another developer might implement the system first.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 management and updated timelines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 may change after the platform has been implemented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Updates and Documentation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People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Team members might lack necessary expertise in certain development requirements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Identify team strengths and weaknesses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Compatibility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Cross-platform consistency issues may arise if different devices have different browser characteristics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Run beta tests on multiple popular platforms (iPhone, Android)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4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Organizational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Team roles might not </a:t>
                      </a: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fit </a:t>
                      </a: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specific project requirements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00395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-3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Dynamically change team member roles</a:t>
                      </a:r>
                    </a:p>
                  </a:txBody>
                  <a:tcPr marL="84371" marR="84371" marT="42185" marB="4218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Risks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471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30" y="2677655"/>
            <a:ext cx="8153400" cy="990600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Account Creation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6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129" y="1219062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2715711"/>
              </p:ext>
            </p:extLst>
          </p:nvPr>
        </p:nvGraphicFramePr>
        <p:xfrm>
          <a:off x="405436" y="1600200"/>
          <a:ext cx="8477250" cy="350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25"/>
                <a:gridCol w="423862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Member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Role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Andrew </a:t>
                      </a:r>
                      <a:r>
                        <a:rPr lang="en-US" sz="2200" dirty="0" err="1" smtClean="0"/>
                        <a:t>Borba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Prototyper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Lizz Brooks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Project Manager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Jorge Go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Feasibility Analyst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Katherine Hu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Lifecycle Planner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/>
                        <a:t>Nakul</a:t>
                      </a:r>
                      <a:r>
                        <a:rPr lang="en-US" sz="2200" dirty="0" smtClean="0"/>
                        <a:t> Joshi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Software Architect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Ian </a:t>
                      </a:r>
                      <a:r>
                        <a:rPr lang="en-US" sz="2200" dirty="0" err="1" smtClean="0"/>
                        <a:t>Malave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Requirements Engineer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Rishi </a:t>
                      </a:r>
                      <a:r>
                        <a:rPr lang="en-US" sz="2200" dirty="0" err="1" smtClean="0"/>
                        <a:t>Mukhopadyay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Operational Concept Engineer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80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Basis of rapid access authentication system</a:t>
            </a:r>
          </a:p>
          <a:p>
            <a:pPr lvl="1"/>
            <a:r>
              <a:rPr lang="en-US" dirty="0" smtClean="0"/>
              <a:t>Electronic tickets and credits are stored via account identifiers</a:t>
            </a:r>
          </a:p>
          <a:p>
            <a:r>
              <a:rPr lang="en-US" dirty="0" smtClean="0"/>
              <a:t>User account malfunction will cause the rest of the system to malfunction.</a:t>
            </a:r>
          </a:p>
          <a:p>
            <a:r>
              <a:rPr lang="en-US" dirty="0" smtClean="0"/>
              <a:t>Essential to integration with the current tap card system.</a:t>
            </a:r>
          </a:p>
          <a:p>
            <a:r>
              <a:rPr lang="en-US" dirty="0" smtClean="0"/>
              <a:t>Authentication security is essential for protection of personal information.</a:t>
            </a:r>
          </a:p>
          <a:p>
            <a:pPr lvl="1"/>
            <a:r>
              <a:rPr lang="en-US" dirty="0" smtClean="0"/>
              <a:t>Credit Card Payment and Authentication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5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8041"/>
            <a:ext cx="8153400" cy="9906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" r="516"/>
          <a:stretch/>
        </p:blipFill>
        <p:spPr>
          <a:xfrm>
            <a:off x="2694439" y="1219200"/>
            <a:ext cx="3319381" cy="5025787"/>
          </a:xfrm>
        </p:spPr>
      </p:pic>
    </p:spTree>
    <p:extLst>
      <p:ext uri="{BB962C8B-B14F-4D97-AF65-F5344CB8AC3E}">
        <p14:creationId xmlns:p14="http://schemas.microsoft.com/office/powerpoint/2010/main" val="412046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8041"/>
            <a:ext cx="8153400" cy="990600"/>
          </a:xfrm>
        </p:spPr>
        <p:txBody>
          <a:bodyPr/>
          <a:lstStyle/>
          <a:p>
            <a:r>
              <a:rPr lang="en-US" dirty="0" smtClean="0"/>
              <a:t>Create an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7" y="1757449"/>
            <a:ext cx="2786765" cy="41714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29" y="1757449"/>
            <a:ext cx="2783870" cy="41714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316" y="1757449"/>
            <a:ext cx="2783869" cy="41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Credit Card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23" y="1598144"/>
            <a:ext cx="2935627" cy="439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50" y="1598144"/>
            <a:ext cx="2935626" cy="439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Balance &amp; Tickets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28" y="1219200"/>
            <a:ext cx="3393344" cy="508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Edit/Delete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87" y="1219200"/>
            <a:ext cx="3404746" cy="5101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56" y="1219200"/>
            <a:ext cx="3404746" cy="5101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1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55" y="1219200"/>
            <a:ext cx="3385290" cy="5072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7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30" y="2677655"/>
            <a:ext cx="8153400" cy="990600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QR 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8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Based Rationale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948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method of communication between smartphone and metro officials/turnstiles. </a:t>
            </a:r>
          </a:p>
          <a:p>
            <a:r>
              <a:rPr lang="en-US" dirty="0" smtClean="0"/>
              <a:t>Failure of QR code generation will cause the rest of the system to become non functional.</a:t>
            </a:r>
          </a:p>
          <a:p>
            <a:r>
              <a:rPr lang="en-US" dirty="0" smtClean="0"/>
              <a:t>Security risks</a:t>
            </a:r>
          </a:p>
          <a:p>
            <a:pPr lvl="1"/>
            <a:r>
              <a:rPr lang="en-US" dirty="0" smtClean="0"/>
              <a:t>Risk of duplication and production of counterfeit tickets.</a:t>
            </a:r>
          </a:p>
          <a:p>
            <a:pPr lvl="1"/>
            <a:r>
              <a:rPr lang="en-US" dirty="0" smtClean="0"/>
              <a:t>Potential for compromise of personal information through “hacked” QR codes.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30" y="136912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QR Code Prototype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Prototype</a:t>
            </a: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Screen Shot 2013-10-01 at 1.5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153428"/>
            <a:ext cx="3234901" cy="4884981"/>
          </a:xfrm>
          <a:prstGeom prst="rect">
            <a:avLst/>
          </a:prstGeom>
        </p:spPr>
      </p:pic>
      <p:pic>
        <p:nvPicPr>
          <p:cNvPr id="11" name="Picture 10" descr="Screen Shot 2013-10-01 at 1.5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47" y="1153428"/>
            <a:ext cx="3555630" cy="53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9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3252"/>
            <a:ext cx="8153400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66957"/>
            <a:ext cx="8153400" cy="449580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Project Requirements</a:t>
            </a:r>
          </a:p>
          <a:p>
            <a:endParaRPr lang="en-US" dirty="0" smtClean="0"/>
          </a:p>
          <a:p>
            <a:r>
              <a:rPr lang="en-US" dirty="0" smtClean="0"/>
              <a:t>Risk Analysis</a:t>
            </a:r>
          </a:p>
          <a:p>
            <a:endParaRPr lang="en-US" dirty="0" smtClean="0"/>
          </a:p>
          <a:p>
            <a:r>
              <a:rPr lang="en-US" dirty="0" smtClean="0"/>
              <a:t>Prototype of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129" y="1219062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6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52" y="2780334"/>
            <a:ext cx="8153400" cy="1197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 We will take questions at this time.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6" y="262238"/>
            <a:ext cx="8153400" cy="990600"/>
          </a:xfrm>
        </p:spPr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1226" y="2623879"/>
            <a:ext cx="8153400" cy="1483794"/>
          </a:xfrm>
        </p:spPr>
        <p:txBody>
          <a:bodyPr>
            <a:normAutofit fontScale="775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500" dirty="0"/>
              <a:t>Create a mobile application for the LA metro which would allow riders to view schedules, purchase tickets, add funds to account, and use their device to board </a:t>
            </a:r>
            <a:r>
              <a:rPr lang="en-US" sz="3500" dirty="0" smtClean="0"/>
              <a:t>the metro train.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129" y="1219062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Prototype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9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Key </a:t>
            </a:r>
            <a:r>
              <a:rPr lang="en-US" b="1" dirty="0"/>
              <a:t>Partners: </a:t>
            </a:r>
          </a:p>
          <a:p>
            <a:pPr lvl="1"/>
            <a:r>
              <a:rPr lang="en-US" dirty="0"/>
              <a:t>LA </a:t>
            </a:r>
            <a:r>
              <a:rPr lang="en-US" dirty="0" smtClean="0"/>
              <a:t>Metro</a:t>
            </a:r>
            <a:endParaRPr lang="en-US" b="1" dirty="0" smtClean="0"/>
          </a:p>
          <a:p>
            <a:r>
              <a:rPr lang="en-US" b="1" dirty="0" smtClean="0"/>
              <a:t>Key </a:t>
            </a:r>
            <a:r>
              <a:rPr lang="en-US" b="1" dirty="0"/>
              <a:t>Activities: </a:t>
            </a:r>
          </a:p>
          <a:p>
            <a:pPr lvl="1"/>
            <a:r>
              <a:rPr lang="en-US" dirty="0"/>
              <a:t>Software Design and Development</a:t>
            </a:r>
          </a:p>
          <a:p>
            <a:pPr lvl="1"/>
            <a:r>
              <a:rPr lang="en-US" dirty="0"/>
              <a:t>Integration with Metro Infrastructure</a:t>
            </a:r>
          </a:p>
          <a:p>
            <a:pPr lvl="1"/>
            <a:r>
              <a:rPr lang="en-US" dirty="0"/>
              <a:t>Marketing of </a:t>
            </a:r>
            <a:r>
              <a:rPr lang="en-US" dirty="0" smtClean="0"/>
              <a:t>Application</a:t>
            </a:r>
            <a:endParaRPr lang="en-US" b="1" dirty="0" smtClean="0"/>
          </a:p>
          <a:p>
            <a:r>
              <a:rPr lang="en-US" b="1" dirty="0" smtClean="0"/>
              <a:t>Key </a:t>
            </a:r>
            <a:r>
              <a:rPr lang="en-US" b="1" dirty="0"/>
              <a:t>Resources: </a:t>
            </a:r>
          </a:p>
          <a:p>
            <a:pPr lvl="1"/>
            <a:r>
              <a:rPr lang="en-US" dirty="0"/>
              <a:t>Development Team</a:t>
            </a:r>
          </a:p>
          <a:p>
            <a:pPr lvl="1"/>
            <a:r>
              <a:rPr lang="en-US" dirty="0" err="1"/>
              <a:t>PhoneGap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NFC Technology</a:t>
            </a:r>
          </a:p>
          <a:p>
            <a:pPr lvl="1"/>
            <a:r>
              <a:rPr lang="en-US" dirty="0"/>
              <a:t>QR Technology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Requirements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9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430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Customer Convenience</a:t>
            </a:r>
            <a:r>
              <a:rPr lang="en-US" b="1" dirty="0"/>
              <a:t>-</a:t>
            </a:r>
            <a:r>
              <a:rPr lang="en-US" dirty="0"/>
              <a:t> Increase ways to purchase tickets and interact with the LA Metro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Technological Advancement</a:t>
            </a:r>
            <a:r>
              <a:rPr lang="en-US" b="1" dirty="0"/>
              <a:t>- </a:t>
            </a:r>
            <a:r>
              <a:rPr lang="en-US" dirty="0" smtClean="0"/>
              <a:t>Enhance </a:t>
            </a:r>
            <a:r>
              <a:rPr lang="en-US" dirty="0"/>
              <a:t>current TAP card system by incorporating the use of mobile devices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Reduce </a:t>
            </a:r>
            <a:r>
              <a:rPr lang="en-US" b="1" dirty="0"/>
              <a:t>Resource Consumption- </a:t>
            </a:r>
            <a:r>
              <a:rPr lang="en-US" dirty="0"/>
              <a:t>Save time and resources while creating a more user friendly interface with expanded payment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75F55"/>
                </a:solidFill>
              </a:rPr>
              <a:t>Overview</a:t>
            </a:r>
            <a:endParaRPr lang="en-US" sz="1400" b="1" dirty="0">
              <a:solidFill>
                <a:srgbClr val="775F5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Requirements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4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Overview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7430" y="2703570"/>
            <a:ext cx="8153400" cy="9906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Capability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430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The application shall be compatible with the </a:t>
            </a:r>
            <a:r>
              <a:rPr lang="en-US" dirty="0" err="1"/>
              <a:t>iOS</a:t>
            </a:r>
            <a:r>
              <a:rPr lang="en-US" dirty="0"/>
              <a:t> and Android mobile platforms.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application shall support a web interface for mobile devices on other platforms.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Overview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713" y="6451650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Requirements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6331" y="6450236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Risks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7631" y="6448747"/>
            <a:ext cx="143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Prototype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062553"/>
            <a:ext cx="8153400" cy="5386194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is a users first-time opening the application, the application shall prompt the user to enter an email address, password, and credit card information. </a:t>
            </a:r>
          </a:p>
          <a:p>
            <a:pPr lvl="1"/>
            <a:r>
              <a:rPr lang="en-US" dirty="0"/>
              <a:t>If the account is created successfully, the application shall send a confirmation to the users stored email address. </a:t>
            </a:r>
          </a:p>
          <a:p>
            <a:pPr lvl="1"/>
            <a:r>
              <a:rPr lang="en-US" dirty="0"/>
              <a:t>If the account creation is not successful, the application shall display an error message that prompts the user to reenter their information and will not be logged in. 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returning user opens the application, it shall prompt the user to enter their log-in information. </a:t>
            </a:r>
          </a:p>
          <a:p>
            <a:pPr lvl="1"/>
            <a:r>
              <a:rPr lang="en-US" dirty="0"/>
              <a:t>If the log-in attempt fails, the application will display an error message that prompts the user to reenter their log-in information. </a:t>
            </a:r>
            <a:endParaRPr lang="en-US" dirty="0" smtClean="0"/>
          </a:p>
          <a:p>
            <a:pPr lvl="1"/>
            <a:r>
              <a:rPr lang="en-US" dirty="0"/>
              <a:t>If the log-in attempt succeeds, the user will be shown a transit management screen.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3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282</TotalTime>
  <Words>895</Words>
  <Application>Microsoft Macintosh PowerPoint</Application>
  <PresentationFormat>On-screen Show (4:3)</PresentationFormat>
  <Paragraphs>242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Rapid access pass</vt:lpstr>
      <vt:lpstr>Our Team</vt:lpstr>
      <vt:lpstr>Agenda</vt:lpstr>
      <vt:lpstr>Project Summary</vt:lpstr>
      <vt:lpstr>Project Overview</vt:lpstr>
      <vt:lpstr>Project Goals</vt:lpstr>
      <vt:lpstr>Capability Requirements</vt:lpstr>
      <vt:lpstr>Platform</vt:lpstr>
      <vt:lpstr>User Accounts</vt:lpstr>
      <vt:lpstr>Usage</vt:lpstr>
      <vt:lpstr>Level of Service Requirements</vt:lpstr>
      <vt:lpstr>PowerPoint Presentation</vt:lpstr>
      <vt:lpstr>PowerPoint Presentation</vt:lpstr>
      <vt:lpstr>PowerPoint Presentation</vt:lpstr>
      <vt:lpstr>PowerPoint Presentation</vt:lpstr>
      <vt:lpstr>Risks</vt:lpstr>
      <vt:lpstr>Project Risks</vt:lpstr>
      <vt:lpstr>Prototype</vt:lpstr>
      <vt:lpstr>Account Creation Process</vt:lpstr>
      <vt:lpstr>Rationale for Prototype</vt:lpstr>
      <vt:lpstr>Login</vt:lpstr>
      <vt:lpstr>Create an Account</vt:lpstr>
      <vt:lpstr>Store Credit Card Information</vt:lpstr>
      <vt:lpstr>View Balance &amp; Tickets</vt:lpstr>
      <vt:lpstr>Edit/Delete Account</vt:lpstr>
      <vt:lpstr>Log Out</vt:lpstr>
      <vt:lpstr>QR Code Generation</vt:lpstr>
      <vt:lpstr>Risk Based Rationale</vt:lpstr>
      <vt:lpstr>QR Code Prototype</vt:lpstr>
      <vt:lpstr>Thank You! We will take questions at this time.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access pass</dc:title>
  <dc:creator>Rishi Mukhopadhyay</dc:creator>
  <cp:lastModifiedBy>Rishi Mukhopadhyay</cp:lastModifiedBy>
  <cp:revision>12</cp:revision>
  <dcterms:created xsi:type="dcterms:W3CDTF">2013-10-01T12:55:49Z</dcterms:created>
  <dcterms:modified xsi:type="dcterms:W3CDTF">2013-10-01T22:44:52Z</dcterms:modified>
</cp:coreProperties>
</file>