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7" autoAdjust="0"/>
  </p:normalViewPr>
  <p:slideViewPr>
    <p:cSldViewPr snapToGrid="0" snapToObjects="1">
      <p:cViewPr varScale="1">
        <p:scale>
          <a:sx n="124" d="100"/>
          <a:sy n="124" d="100"/>
        </p:scale>
        <p:origin x="-12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4FC09-769D-754E-9619-9522381ED3C6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B7668-4600-6742-A3E7-4012734E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7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Far ahead of its time</a:t>
            </a:r>
          </a:p>
          <a:p>
            <a:r>
              <a:rPr lang="en-US" dirty="0" smtClean="0"/>
              <a:t>Built before the pocket calculator</a:t>
            </a:r>
          </a:p>
          <a:p>
            <a:r>
              <a:rPr lang="en-US" dirty="0" smtClean="0"/>
              <a:t>Designed by hand, with slide rule, on graph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B7668-4600-6742-A3E7-4012734E6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9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Skunk</a:t>
            </a:r>
            <a:r>
              <a:rPr lang="en-US" baseline="0" dirty="0" smtClean="0"/>
              <a:t> works, undercover</a:t>
            </a:r>
          </a:p>
          <a:p>
            <a:r>
              <a:rPr lang="en-US" baseline="0" dirty="0" smtClean="0"/>
              <a:t>Legendary engineer Kelly Johnson</a:t>
            </a:r>
          </a:p>
          <a:p>
            <a:r>
              <a:rPr lang="en-US" baseline="0" dirty="0" smtClean="0"/>
              <a:t>Already made U2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B7668-4600-6742-A3E7-4012734E6E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2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power</a:t>
            </a:r>
            <a:r>
              <a:rPr lang="en-US" baseline="0" dirty="0" smtClean="0"/>
              <a:t> a small cruise 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B7668-4600-6742-A3E7-4012734E6E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06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CIA/third world country shadow companies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B7668-4600-6742-A3E7-4012734E6E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1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11/14/13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History, characteristics, and features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Lockheed SR-71 “Blackbird”</a:t>
            </a:r>
            <a:endParaRPr lang="en-US" dirty="0"/>
          </a:p>
        </p:txBody>
      </p:sp>
      <p:pic>
        <p:nvPicPr>
          <p:cNvPr id="7" name="Picture 6" descr="sr7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16" y="3886200"/>
            <a:ext cx="4974167" cy="198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3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6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5600" y="1600200"/>
            <a:ext cx="2965036" cy="3844235"/>
          </a:xfrm>
        </p:spPr>
        <p:txBody>
          <a:bodyPr>
            <a:normAutofit/>
          </a:bodyPr>
          <a:lstStyle/>
          <a:p>
            <a:r>
              <a:rPr lang="en-US" dirty="0" smtClean="0"/>
              <a:t>Three variants built: A/B/C</a:t>
            </a:r>
          </a:p>
          <a:p>
            <a:r>
              <a:rPr lang="en-US" dirty="0" smtClean="0"/>
              <a:t>Length: 32.7 m</a:t>
            </a:r>
          </a:p>
          <a:p>
            <a:r>
              <a:rPr lang="en-US" dirty="0" smtClean="0"/>
              <a:t>Wingspan: 16.9 m</a:t>
            </a:r>
          </a:p>
          <a:p>
            <a:r>
              <a:rPr lang="en-US" dirty="0" smtClean="0"/>
              <a:t>Top speed: Mach 3.3</a:t>
            </a:r>
          </a:p>
          <a:p>
            <a:r>
              <a:rPr lang="en-US" dirty="0" smtClean="0"/>
              <a:t>Altitude ceiling: 24,000 </a:t>
            </a:r>
            <a:r>
              <a:rPr lang="en-US" dirty="0" smtClean="0"/>
              <a:t>m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vie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45" y="856825"/>
            <a:ext cx="5298660" cy="4055279"/>
          </a:xfrm>
          <a:prstGeom prst="rect">
            <a:avLst/>
          </a:prstGeom>
          <a:pattFill prst="dashVert">
            <a:fgClr>
              <a:schemeClr val="tx1"/>
            </a:fgClr>
            <a:bgClr>
              <a:prstClr val="white"/>
            </a:bgClr>
          </a:pattFill>
        </p:spPr>
      </p:pic>
    </p:spTree>
    <p:extLst>
      <p:ext uri="{BB962C8B-B14F-4D97-AF65-F5344CB8AC3E}">
        <p14:creationId xmlns:p14="http://schemas.microsoft.com/office/powerpoint/2010/main" val="402024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442983"/>
            <a:ext cx="7924800" cy="4114800"/>
          </a:xfrm>
        </p:spPr>
        <p:txBody>
          <a:bodyPr/>
          <a:lstStyle/>
          <a:p>
            <a:r>
              <a:rPr lang="en-US" dirty="0" smtClean="0"/>
              <a:t>1957: First Pratt and Whitney J58 tests</a:t>
            </a:r>
          </a:p>
          <a:p>
            <a:r>
              <a:rPr lang="en-US" dirty="0" smtClean="0"/>
              <a:t>1960: U2 downing incident</a:t>
            </a:r>
          </a:p>
          <a:p>
            <a:r>
              <a:rPr lang="en-US" dirty="0" smtClean="0"/>
              <a:t>1962: Skunk Works at Lockheed signs contract for six SR-71 craft</a:t>
            </a:r>
          </a:p>
          <a:p>
            <a:r>
              <a:rPr lang="en-US" dirty="0" smtClean="0"/>
              <a:t>1964: Public announcement and first flight</a:t>
            </a:r>
          </a:p>
          <a:p>
            <a:r>
              <a:rPr lang="en-US" dirty="0" smtClean="0"/>
              <a:t>1989: Termination of SR-71 program</a:t>
            </a:r>
          </a:p>
          <a:p>
            <a:r>
              <a:rPr lang="en-US" dirty="0" smtClean="0"/>
              <a:t>1994: Congress orders reactivation of three SR-71s</a:t>
            </a:r>
          </a:p>
          <a:p>
            <a:r>
              <a:rPr lang="en-US" dirty="0" smtClean="0"/>
              <a:t>1995: Lockheed restores Blackbirds</a:t>
            </a:r>
          </a:p>
          <a:p>
            <a:r>
              <a:rPr lang="en-US" dirty="0" smtClean="0"/>
              <a:t>1999: Last flights</a:t>
            </a:r>
          </a:p>
        </p:txBody>
      </p:sp>
      <p:pic>
        <p:nvPicPr>
          <p:cNvPr id="4" name="Picture 3" descr="Skunk_works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40" y="2674864"/>
            <a:ext cx="1436513" cy="143651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6628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10208" y="2174461"/>
            <a:ext cx="7924800" cy="2784061"/>
          </a:xfrm>
        </p:spPr>
        <p:txBody>
          <a:bodyPr>
            <a:normAutofit/>
          </a:bodyPr>
          <a:lstStyle/>
          <a:p>
            <a:r>
              <a:rPr lang="en-US" dirty="0" smtClean="0"/>
              <a:t>Twin Pratt &amp; Whitney J58-P4 </a:t>
            </a:r>
            <a:r>
              <a:rPr lang="en-US" dirty="0" smtClean="0"/>
              <a:t>powerplants</a:t>
            </a:r>
          </a:p>
          <a:p>
            <a:r>
              <a:rPr lang="en-US" dirty="0" smtClean="0"/>
              <a:t>Total force </a:t>
            </a:r>
            <a:r>
              <a:rPr lang="en-US" dirty="0" smtClean="0"/>
              <a:t>of 300 </a:t>
            </a:r>
            <a:r>
              <a:rPr lang="en-US" dirty="0" smtClean="0"/>
              <a:t>kilonewtons</a:t>
            </a:r>
          </a:p>
          <a:p>
            <a:r>
              <a:rPr lang="en-US" dirty="0" smtClean="0"/>
              <a:t>Conventional turbojets cannot withstand the temperatures needed for high speeds</a:t>
            </a:r>
            <a:endParaRPr lang="en-US" dirty="0" smtClean="0"/>
          </a:p>
          <a:p>
            <a:r>
              <a:rPr lang="en-US" dirty="0" smtClean="0"/>
              <a:t>Problem solved by putting a t</a:t>
            </a:r>
            <a:r>
              <a:rPr lang="en-US" dirty="0" smtClean="0"/>
              <a:t>urbojet </a:t>
            </a:r>
            <a:r>
              <a:rPr lang="en-US" dirty="0" smtClean="0"/>
              <a:t>inside a ramjet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3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Subsonic Mode</a:t>
            </a:r>
            <a:endParaRPr lang="en-US" dirty="0"/>
          </a:p>
        </p:txBody>
      </p:sp>
      <p:pic>
        <p:nvPicPr>
          <p:cNvPr id="4" name="Picture 3" descr="mach0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13000"/>
            <a:ext cx="8229600" cy="20193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8096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Supersonic mode</a:t>
            </a:r>
            <a:endParaRPr lang="en-US" dirty="0"/>
          </a:p>
        </p:txBody>
      </p:sp>
      <p:pic>
        <p:nvPicPr>
          <p:cNvPr id="4" name="Picture 3" descr="mach3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349500"/>
            <a:ext cx="8458200" cy="21463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9617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538895"/>
            <a:ext cx="4183270" cy="2309191"/>
          </a:xfrm>
        </p:spPr>
        <p:txBody>
          <a:bodyPr/>
          <a:lstStyle/>
          <a:p>
            <a:r>
              <a:rPr lang="en-US" dirty="0" smtClean="0"/>
              <a:t>All-titanium body</a:t>
            </a:r>
          </a:p>
          <a:p>
            <a:r>
              <a:rPr lang="en-US" dirty="0" smtClean="0"/>
              <a:t>Rutile ore sourced from the USSR</a:t>
            </a:r>
          </a:p>
          <a:p>
            <a:r>
              <a:rPr lang="en-US" dirty="0" smtClean="0"/>
              <a:t>Custom-built titanium tooling</a:t>
            </a:r>
          </a:p>
          <a:p>
            <a:r>
              <a:rPr lang="en-US" dirty="0" smtClean="0"/>
              <a:t>Loose on takeoff</a:t>
            </a:r>
          </a:p>
          <a:p>
            <a:r>
              <a:rPr lang="en-US" dirty="0" smtClean="0"/>
              <a:t>Leaked fuel on the runway and had to refuel in-flight</a:t>
            </a:r>
            <a:endParaRPr lang="en-US" dirty="0"/>
          </a:p>
        </p:txBody>
      </p:sp>
      <p:pic>
        <p:nvPicPr>
          <p:cNvPr id="4" name="Picture 3" descr="6-84-con-from-kc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390" y="795130"/>
            <a:ext cx="2996184" cy="4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5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449431" cy="2132496"/>
          </a:xfrm>
        </p:spPr>
        <p:txBody>
          <a:bodyPr>
            <a:normAutofit/>
          </a:bodyPr>
          <a:lstStyle/>
          <a:p>
            <a:r>
              <a:rPr lang="en-US" dirty="0" smtClean="0"/>
              <a:t>Shape optimized for low radar cross-section</a:t>
            </a:r>
          </a:p>
          <a:p>
            <a:r>
              <a:rPr lang="en-US" dirty="0" smtClean="0"/>
              <a:t>High altitude flight</a:t>
            </a:r>
          </a:p>
          <a:p>
            <a:r>
              <a:rPr lang="en-US" dirty="0" smtClean="0"/>
              <a:t>High speed allowed easy escape from interceptors</a:t>
            </a:r>
            <a:endParaRPr lang="en-US" dirty="0"/>
          </a:p>
        </p:txBody>
      </p:sp>
      <p:pic>
        <p:nvPicPr>
          <p:cNvPr id="4" name="Picture 3" descr="5_8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336" y="2222692"/>
            <a:ext cx="4057926" cy="30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4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318643"/>
          </a:xfrm>
        </p:spPr>
        <p:txBody>
          <a:bodyPr/>
          <a:lstStyle/>
          <a:p>
            <a:r>
              <a:rPr lang="en-US" dirty="0" smtClean="0"/>
              <a:t>Highly successful program with zero losses to the enemy</a:t>
            </a:r>
          </a:p>
          <a:p>
            <a:r>
              <a:rPr lang="en-US" dirty="0" smtClean="0"/>
              <a:t>Many technologies developed for the Blackbird are in use on aircraft today</a:t>
            </a:r>
          </a:p>
          <a:p>
            <a:r>
              <a:rPr lang="en-US" dirty="0" smtClean="0"/>
              <a:t>Recently announced development on the SR-72 “Aurora”</a:t>
            </a:r>
            <a:endParaRPr lang="en-US" dirty="0"/>
          </a:p>
        </p:txBody>
      </p:sp>
      <p:pic>
        <p:nvPicPr>
          <p:cNvPr id="4" name="Picture 3" descr="138366071668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9" y="3034765"/>
            <a:ext cx="4784490" cy="269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425</TotalTime>
  <Words>276</Words>
  <Application>Microsoft Macintosh PowerPoint</Application>
  <PresentationFormat>On-screen Show (4:3)</PresentationFormat>
  <Paragraphs>52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Horizon</vt:lpstr>
      <vt:lpstr>The Lockheed SR-71 “Blackbird”</vt:lpstr>
      <vt:lpstr>Overview</vt:lpstr>
      <vt:lpstr>Operational history</vt:lpstr>
      <vt:lpstr>Engines</vt:lpstr>
      <vt:lpstr>Subsonic Mode</vt:lpstr>
      <vt:lpstr>Supersonic mode</vt:lpstr>
      <vt:lpstr>HULL</vt:lpstr>
      <vt:lpstr>Stealth</vt:lpstr>
      <vt:lpstr>Legacy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Lockheed SR-71 “Blackbird”</dc:title>
  <dc:creator>Nakul Joshi</dc:creator>
  <cp:lastModifiedBy>Nakul Joshi</cp:lastModifiedBy>
  <cp:revision>12</cp:revision>
  <dcterms:created xsi:type="dcterms:W3CDTF">2013-11-14T12:06:16Z</dcterms:created>
  <dcterms:modified xsi:type="dcterms:W3CDTF">2013-11-14T19:12:44Z</dcterms:modified>
</cp:coreProperties>
</file>