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Nakul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Nakul</a:t>
            </a:r>
          </a:p>
          <a:p>
            <a:pPr rtl="0">
              <a:spcBef>
                <a:spcPts val="0"/>
              </a:spcBef>
              <a:buNone/>
            </a:pPr>
            <a:r>
              <a:rPr lang="en"/>
              <a:t>False Positive Examples:</a:t>
            </a:r>
          </a:p>
          <a:p>
            <a:pPr lvl="0" rtl="0">
              <a:spcBef>
                <a:spcPts val="0"/>
              </a:spcBef>
              <a:buClr>
                <a:schemeClr val="dk1"/>
              </a:buClr>
              <a:buSzPct val="100000"/>
              <a:buFont typeface="Arial"/>
              <a:buNone/>
            </a:pPr>
            <a:r>
              <a:rPr lang="en"/>
              <a:t>Rain in this area has very high chance or landslide</a:t>
            </a:r>
          </a:p>
          <a:p>
            <a:pPr lvl="0" rtl="0">
              <a:spcBef>
                <a:spcPts val="0"/>
              </a:spcBef>
              <a:buClr>
                <a:schemeClr val="dk1"/>
              </a:buClr>
              <a:buSzPct val="100000"/>
              <a:buFont typeface="Arial"/>
              <a:buNone/>
            </a:pPr>
            <a:r>
              <a:rPr lang="en"/>
              <a:t>Related news article about landslide, on a page that doesn't talk about landslide</a:t>
            </a:r>
          </a:p>
          <a:p>
            <a:pPr lvl="0" rtl="0">
              <a:spcBef>
                <a:spcPts val="0"/>
              </a:spcBef>
              <a:buClr>
                <a:schemeClr val="dk1"/>
              </a:buClr>
              <a:buSzPct val="100000"/>
              <a:buFont typeface="Arial"/>
              <a:buNone/>
            </a:pPr>
            <a:r>
              <a:rPr lang="en"/>
              <a:t>Articles examining risk of a landslide in city</a:t>
            </a:r>
          </a:p>
          <a:p>
            <a:pPr lvl="0" rtl="0">
              <a:spcBef>
                <a:spcPts val="0"/>
              </a:spcBef>
              <a:buClr>
                <a:schemeClr val="dk1"/>
              </a:buClr>
              <a:buSzPct val="100000"/>
              <a:buFont typeface="Arial"/>
              <a:buNone/>
            </a:pPr>
            <a:r>
              <a:rPr lang="en"/>
              <a:t>Area opened first time after landslide in January, but all it talks about landslide</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Nakul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Nakul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Our motivation and goal of this project is to help improve the result of LITMUS which is a Multi Service Composition System for Landslide Detection. </a:t>
            </a:r>
          </a:p>
          <a:p>
            <a:pPr lvl="0" rtl="0">
              <a:spcBef>
                <a:spcPts val="0"/>
              </a:spcBef>
              <a:buClr>
                <a:schemeClr val="dk1"/>
              </a:buClr>
              <a:buSzPct val="100000"/>
              <a:buFont typeface="Arial"/>
              <a:buNone/>
            </a:pPr>
            <a:r>
              <a:rPr lang="en"/>
              <a:t>Currently LITMUS system validates its social media findings with physical sensors and landslide reports from USGS.</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The challenges with that is, due to privacy concerns most tweets lack geo-location information and there is lots of noise. How do we differentiate Landslide disaster vs Landslide victory.</a:t>
            </a:r>
          </a:p>
          <a:p>
            <a:pPr lvl="0" rtl="0">
              <a:spcBef>
                <a:spcPts val="0"/>
              </a:spcBef>
              <a:buClr>
                <a:schemeClr val="dk1"/>
              </a:buClr>
              <a:buSzPct val="100000"/>
              <a:buFont typeface="Arial"/>
              <a:buNone/>
            </a:pPr>
            <a:r>
              <a:rPr lang="en"/>
              <a:t>It is not feasible to put physical sensors everywhere and USGS does not report in real-time and lacks accuracy.</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With our project we wish to integrate real-time authoritative news source into LITMUS system as an additional source for validation. </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Nakul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40000"/>
              </a:lnSpc>
              <a:spcBef>
                <a:spcPts val="0"/>
              </a:spcBef>
              <a:spcAft>
                <a:spcPts val="1900"/>
              </a:spcAft>
              <a:buNone/>
            </a:pPr>
            <a:r>
              <a:rPr b="1" lang="en" sz="1200">
                <a:solidFill>
                  <a:srgbClr val="333333"/>
                </a:solidFill>
              </a:rPr>
              <a:t>Uy</a:t>
            </a:r>
          </a:p>
          <a:p>
            <a:pPr indent="-304800" lvl="0" marL="457200" rtl="0">
              <a:lnSpc>
                <a:spcPct val="140000"/>
              </a:lnSpc>
              <a:spcBef>
                <a:spcPts val="0"/>
              </a:spcBef>
              <a:spcAft>
                <a:spcPts val="1900"/>
              </a:spcAft>
              <a:buClr>
                <a:srgbClr val="333333"/>
              </a:buClr>
              <a:buSzPct val="100000"/>
              <a:buFont typeface="Arial"/>
              <a:buChar char="●"/>
            </a:pPr>
            <a:r>
              <a:rPr b="1" lang="en" sz="1200">
                <a:solidFill>
                  <a:srgbClr val="333333"/>
                </a:solidFill>
              </a:rPr>
              <a:t>Taxonomy - </a:t>
            </a:r>
            <a:r>
              <a:rPr lang="en" sz="1200">
                <a:solidFill>
                  <a:srgbClr val="333333"/>
                </a:solidFill>
              </a:rPr>
              <a:t>AlchemyAPI automatically categorizes your text, HTML or web-based content into a hierarchical taxonomy. Using complex statistics and natural language processing technology, the taxonomy API can classify your content into its most likely topic category up to five levels deep.</a:t>
            </a:r>
          </a:p>
          <a:p>
            <a:pPr indent="-304800" lvl="0" marL="457200" rtl="0">
              <a:lnSpc>
                <a:spcPct val="140000"/>
              </a:lnSpc>
              <a:spcBef>
                <a:spcPts val="0"/>
              </a:spcBef>
              <a:spcAft>
                <a:spcPts val="1900"/>
              </a:spcAft>
              <a:buClr>
                <a:srgbClr val="333333"/>
              </a:buClr>
              <a:buSzPct val="100000"/>
              <a:buFont typeface="Arial"/>
              <a:buChar char="●"/>
            </a:pPr>
            <a:r>
              <a:rPr b="1" lang="en" sz="1200">
                <a:solidFill>
                  <a:srgbClr val="333333"/>
                </a:solidFill>
              </a:rPr>
              <a:t>Entities - </a:t>
            </a:r>
            <a:r>
              <a:rPr lang="en" sz="1200">
                <a:solidFill>
                  <a:srgbClr val="333333"/>
                </a:solidFill>
              </a:rPr>
              <a:t>Named entities specify things such as persons, places and organizations. AlchemyAPI's named entity extraction is capable of identifying people, companies, organizations, cities, geographic features and other typed entities from your HTML, text or web-based content.</a:t>
            </a:r>
          </a:p>
          <a:p>
            <a:pPr lvl="0" rtl="0">
              <a:lnSpc>
                <a:spcPct val="115000"/>
              </a:lnSpc>
              <a:spcBef>
                <a:spcPts val="0"/>
              </a:spcBef>
              <a:buClr>
                <a:schemeClr val="dk1"/>
              </a:buClr>
              <a:buFont typeface="Arial"/>
              <a:buNone/>
            </a:pPr>
            <a:r>
              <a:t/>
            </a:r>
            <a:endParaRPr sz="1200">
              <a:solidFill>
                <a:srgbClr val="333333"/>
              </a:solidFill>
            </a:endParaRP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4124512"/>
            <a:ext cx="8458200" cy="9497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734342"/>
            <a:ext cx="7772400" cy="22454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4124476"/>
            <a:ext cx="7772400" cy="9497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74637"/>
            <a:ext cx="8229600" cy="15221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947332"/>
            <a:ext cx="8229600" cy="4620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74637"/>
            <a:ext cx="8229600" cy="15221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947332"/>
            <a:ext cx="4030200" cy="4620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949211"/>
            <a:ext cx="4030200" cy="4620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74637"/>
            <a:ext cx="8229600" cy="15221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5875078"/>
            <a:ext cx="8686800" cy="692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5875078"/>
            <a:ext cx="8229600" cy="692700"/>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5221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947332"/>
            <a:ext cx="8229600" cy="4620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734342"/>
            <a:ext cx="7772400" cy="2245499"/>
          </a:xfrm>
          <a:prstGeom prst="rect">
            <a:avLst/>
          </a:prstGeom>
        </p:spPr>
        <p:txBody>
          <a:bodyPr anchorCtr="0" anchor="b" bIns="91425" lIns="91425" rIns="91425" tIns="91425">
            <a:noAutofit/>
          </a:bodyPr>
          <a:lstStyle/>
          <a:p>
            <a:pPr rtl="0">
              <a:spcBef>
                <a:spcPts val="0"/>
              </a:spcBef>
              <a:buNone/>
            </a:pPr>
            <a:r>
              <a:rPr lang="en"/>
              <a:t>LITMUS</a:t>
            </a:r>
          </a:p>
          <a:p>
            <a:pPr>
              <a:spcBef>
                <a:spcPts val="0"/>
              </a:spcBef>
              <a:buNone/>
            </a:pPr>
            <a:r>
              <a:rPr lang="en"/>
              <a:t>News Sources</a:t>
            </a:r>
          </a:p>
        </p:txBody>
      </p:sp>
      <p:sp>
        <p:nvSpPr>
          <p:cNvPr id="36" name="Shape 36"/>
          <p:cNvSpPr txBox="1"/>
          <p:nvPr>
            <p:ph idx="1" type="subTitle"/>
          </p:nvPr>
        </p:nvSpPr>
        <p:spPr>
          <a:xfrm>
            <a:off x="685800" y="4124476"/>
            <a:ext cx="7772400" cy="949799"/>
          </a:xfrm>
          <a:prstGeom prst="rect">
            <a:avLst/>
          </a:prstGeom>
        </p:spPr>
        <p:txBody>
          <a:bodyPr anchorCtr="0" anchor="ctr" bIns="91425" lIns="91425" rIns="91425" tIns="91425">
            <a:noAutofit/>
          </a:bodyPr>
          <a:lstStyle/>
          <a:p>
            <a:pPr rtl="0">
              <a:spcBef>
                <a:spcPts val="0"/>
              </a:spcBef>
              <a:buNone/>
            </a:pPr>
            <a:r>
              <a:rPr lang="en"/>
              <a:t>Nakul Patel</a:t>
            </a:r>
          </a:p>
          <a:p>
            <a:pPr>
              <a:spcBef>
                <a:spcPts val="0"/>
              </a:spcBef>
              <a:buNone/>
            </a:pPr>
            <a:r>
              <a:rPr lang="en"/>
              <a:t>Uy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Geolocation</a:t>
            </a:r>
          </a:p>
        </p:txBody>
      </p:sp>
      <p:sp>
        <p:nvSpPr>
          <p:cNvPr id="95" name="Shape 95"/>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Obtained from Alchemy API</a:t>
            </a:r>
          </a:p>
          <a:p>
            <a:pPr rtl="0">
              <a:spcBef>
                <a:spcPts val="0"/>
              </a:spcBef>
              <a:buNone/>
            </a:pPr>
            <a:r>
              <a:t/>
            </a:r>
            <a:endParaRPr/>
          </a:p>
          <a:p>
            <a:pPr indent="-419100" lvl="0" marL="457200">
              <a:spcBef>
                <a:spcPts val="0"/>
              </a:spcBef>
              <a:buClr>
                <a:schemeClr val="dk2"/>
              </a:buClr>
              <a:buSzPct val="100000"/>
              <a:buFont typeface="Arial"/>
              <a:buChar char="●"/>
            </a:pPr>
            <a:r>
              <a:rPr lang="en"/>
              <a:t>If no geolocation coordinates provided, location name reverse lookup via Google Geolocation API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Results - 10 Day Period</a:t>
            </a:r>
          </a:p>
        </p:txBody>
      </p:sp>
      <p:sp>
        <p:nvSpPr>
          <p:cNvPr id="101" name="Shape 101"/>
          <p:cNvSpPr txBox="1"/>
          <p:nvPr>
            <p:ph idx="1" type="body"/>
          </p:nvPr>
        </p:nvSpPr>
        <p:spPr>
          <a:xfrm>
            <a:off x="0" y="1796832"/>
            <a:ext cx="8229600" cy="4620299"/>
          </a:xfrm>
          <a:prstGeom prst="rect">
            <a:avLst/>
          </a:prstGeom>
        </p:spPr>
        <p:txBody>
          <a:bodyPr anchorCtr="0" anchor="t" bIns="91425" lIns="91425" rIns="91425" tIns="91425">
            <a:noAutofit/>
          </a:bodyPr>
          <a:lstStyle/>
          <a:p>
            <a:pPr lvl="0"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pic>
        <p:nvPicPr>
          <p:cNvPr id="102" name="Shape 102"/>
          <p:cNvPicPr preferRelativeResize="0"/>
          <p:nvPr/>
        </p:nvPicPr>
        <p:blipFill>
          <a:blip r:embed="rId3">
            <a:alphaModFix/>
          </a:blip>
          <a:stretch>
            <a:fillRect/>
          </a:stretch>
        </p:blipFill>
        <p:spPr>
          <a:xfrm>
            <a:off x="1034687" y="1863475"/>
            <a:ext cx="7074624" cy="52019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522199"/>
          </a:xfrm>
          <a:prstGeom prst="rect">
            <a:avLst/>
          </a:prstGeom>
        </p:spPr>
        <p:txBody>
          <a:bodyPr anchorCtr="0" anchor="b" bIns="91425" lIns="91425" rIns="91425" tIns="91425">
            <a:noAutofit/>
          </a:bodyPr>
          <a:lstStyle/>
          <a:p>
            <a:pPr lvl="0" rtl="0">
              <a:spcBef>
                <a:spcPts val="0"/>
              </a:spcBef>
              <a:buNone/>
            </a:pPr>
            <a:r>
              <a:rPr lang="en"/>
              <a:t>Analysis</a:t>
            </a:r>
          </a:p>
        </p:txBody>
      </p:sp>
      <p:sp>
        <p:nvSpPr>
          <p:cNvPr id="108" name="Shape 108"/>
          <p:cNvSpPr txBox="1"/>
          <p:nvPr>
            <p:ph idx="1" type="body"/>
          </p:nvPr>
        </p:nvSpPr>
        <p:spPr>
          <a:xfrm>
            <a:off x="457200" y="1947332"/>
            <a:ext cx="8229600" cy="4620299"/>
          </a:xfrm>
          <a:prstGeom prst="rect">
            <a:avLst/>
          </a:prstGeom>
        </p:spPr>
        <p:txBody>
          <a:bodyPr anchorCtr="0" anchor="t" bIns="91425" lIns="91425" rIns="91425" tIns="91425">
            <a:noAutofit/>
          </a:bodyPr>
          <a:lstStyle/>
          <a:p>
            <a:pPr rtl="0">
              <a:spcBef>
                <a:spcPts val="0"/>
              </a:spcBef>
              <a:buNone/>
            </a:pPr>
            <a:r>
              <a:t/>
            </a:r>
            <a:endParaRPr/>
          </a:p>
          <a:p>
            <a:pPr lvl="0" rtl="0">
              <a:spcBef>
                <a:spcPts val="0"/>
              </a:spcBef>
              <a:buNone/>
            </a:pPr>
            <a:r>
              <a:t/>
            </a:r>
            <a:endParaRPr b="1"/>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109" name="Shape 109"/>
          <p:cNvPicPr preferRelativeResize="0"/>
          <p:nvPr/>
        </p:nvPicPr>
        <p:blipFill>
          <a:blip r:embed="rId3">
            <a:alphaModFix/>
          </a:blip>
          <a:stretch>
            <a:fillRect/>
          </a:stretch>
        </p:blipFill>
        <p:spPr>
          <a:xfrm>
            <a:off x="457200" y="1947327"/>
            <a:ext cx="8136150" cy="47193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522199"/>
          </a:xfrm>
          <a:prstGeom prst="rect">
            <a:avLst/>
          </a:prstGeom>
        </p:spPr>
        <p:txBody>
          <a:bodyPr anchorCtr="0" anchor="b" bIns="91425" lIns="91425" rIns="91425" tIns="91425">
            <a:noAutofit/>
          </a:bodyPr>
          <a:lstStyle/>
          <a:p>
            <a:pPr lvl="0" rtl="0">
              <a:spcBef>
                <a:spcPts val="0"/>
              </a:spcBef>
              <a:buNone/>
            </a:pPr>
            <a:r>
              <a:rPr lang="en"/>
              <a:t>LITMUS News vs. USGS</a:t>
            </a:r>
          </a:p>
        </p:txBody>
      </p:sp>
      <p:sp>
        <p:nvSpPr>
          <p:cNvPr id="115" name="Shape 115"/>
          <p:cNvSpPr txBox="1"/>
          <p:nvPr>
            <p:ph idx="1" type="body"/>
          </p:nvPr>
        </p:nvSpPr>
        <p:spPr>
          <a:xfrm>
            <a:off x="457200" y="1947332"/>
            <a:ext cx="8229600" cy="4620299"/>
          </a:xfrm>
          <a:prstGeom prst="rect">
            <a:avLst/>
          </a:prstGeom>
        </p:spPr>
        <p:txBody>
          <a:bodyPr anchorCtr="0" anchor="t" bIns="91425" lIns="91425" rIns="91425" tIns="91425">
            <a:noAutofit/>
          </a:bodyPr>
          <a:lstStyle/>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SzPct val="91666"/>
              <a:buFont typeface="Arial"/>
              <a:buNone/>
            </a:pPr>
            <a:r>
              <a:rPr lang="en" sz="1200"/>
              <a:t>[1] Aibek Musaev, De Wang, Calton Pu “LITMUS: a Multi-Service Composition System for Landslide Detection”. IEEE Transactions on Services Computing 2014</a:t>
            </a:r>
          </a:p>
        </p:txBody>
      </p:sp>
      <p:pic>
        <p:nvPicPr>
          <p:cNvPr id="116" name="Shape 116"/>
          <p:cNvPicPr preferRelativeResize="0"/>
          <p:nvPr/>
        </p:nvPicPr>
        <p:blipFill>
          <a:blip r:embed="rId3">
            <a:alphaModFix/>
          </a:blip>
          <a:stretch>
            <a:fillRect/>
          </a:stretch>
        </p:blipFill>
        <p:spPr>
          <a:xfrm>
            <a:off x="300350" y="2787375"/>
            <a:ext cx="8386451" cy="29214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Demo</a:t>
            </a:r>
          </a:p>
        </p:txBody>
      </p:sp>
      <p:sp>
        <p:nvSpPr>
          <p:cNvPr id="122" name="Shape 122"/>
          <p:cNvSpPr txBox="1"/>
          <p:nvPr>
            <p:ph idx="1" type="body"/>
          </p:nvPr>
        </p:nvSpPr>
        <p:spPr>
          <a:xfrm>
            <a:off x="457200" y="1947332"/>
            <a:ext cx="8229600" cy="46202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Future Work</a:t>
            </a:r>
          </a:p>
        </p:txBody>
      </p:sp>
      <p:sp>
        <p:nvSpPr>
          <p:cNvPr id="128" name="Shape 128"/>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Detect other natural disasters</a:t>
            </a:r>
            <a:br>
              <a:rPr lang="en"/>
            </a:br>
          </a:p>
          <a:p>
            <a:pPr indent="-419100" lvl="0" marL="457200" rtl="0">
              <a:spcBef>
                <a:spcPts val="0"/>
              </a:spcBef>
              <a:buClr>
                <a:schemeClr val="dk2"/>
              </a:buClr>
              <a:buSzPct val="100000"/>
              <a:buFont typeface="Arial"/>
              <a:buChar char="●"/>
            </a:pPr>
            <a:r>
              <a:rPr lang="en"/>
              <a:t>Track occurrences such as ebola outbreaks over time in a geographic format</a:t>
            </a:r>
          </a:p>
          <a:p>
            <a:pPr rtl="0">
              <a:spcBef>
                <a:spcPts val="0"/>
              </a:spcBef>
              <a:buNone/>
            </a:pPr>
            <a:r>
              <a:t/>
            </a:r>
            <a:endParaRPr/>
          </a:p>
          <a:p>
            <a:pPr indent="-419100" lvl="0" marL="457200">
              <a:spcBef>
                <a:spcPts val="0"/>
              </a:spcBef>
              <a:buClr>
                <a:schemeClr val="dk2"/>
              </a:buClr>
              <a:buSzPct val="100000"/>
              <a:buFont typeface="Arial"/>
              <a:buChar char="●"/>
            </a:pPr>
            <a:r>
              <a:rPr lang="en"/>
              <a:t>Multi-threaded processing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Questions?</a:t>
            </a:r>
          </a:p>
        </p:txBody>
      </p:sp>
      <p:sp>
        <p:nvSpPr>
          <p:cNvPr id="134" name="Shape 134"/>
          <p:cNvSpPr txBox="1"/>
          <p:nvPr>
            <p:ph idx="1" type="body"/>
          </p:nvPr>
        </p:nvSpPr>
        <p:spPr>
          <a:xfrm>
            <a:off x="457200" y="1947332"/>
            <a:ext cx="8229600" cy="46202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Outline</a:t>
            </a:r>
          </a:p>
        </p:txBody>
      </p:sp>
      <p:sp>
        <p:nvSpPr>
          <p:cNvPr id="42" name="Shape 42"/>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Motivation</a:t>
            </a:r>
          </a:p>
          <a:p>
            <a:pPr indent="-419100" lvl="0" marL="457200" rtl="0">
              <a:spcBef>
                <a:spcPts val="0"/>
              </a:spcBef>
              <a:buClr>
                <a:schemeClr val="dk2"/>
              </a:buClr>
              <a:buSzPct val="100000"/>
              <a:buFont typeface="Arial"/>
              <a:buChar char="●"/>
            </a:pPr>
            <a:r>
              <a:rPr lang="en"/>
              <a:t>System Introduction</a:t>
            </a:r>
          </a:p>
          <a:p>
            <a:pPr indent="-419100" lvl="0" marL="457200" rtl="0">
              <a:spcBef>
                <a:spcPts val="0"/>
              </a:spcBef>
              <a:buClr>
                <a:schemeClr val="dk2"/>
              </a:buClr>
              <a:buSzPct val="100000"/>
              <a:buFont typeface="Arial"/>
              <a:buChar char="●"/>
            </a:pPr>
            <a:r>
              <a:rPr lang="en"/>
              <a:t>Results</a:t>
            </a:r>
          </a:p>
          <a:p>
            <a:pPr indent="-419100" lvl="0" marL="457200" rtl="0">
              <a:spcBef>
                <a:spcPts val="0"/>
              </a:spcBef>
              <a:buClr>
                <a:schemeClr val="dk2"/>
              </a:buClr>
              <a:buSzPct val="100000"/>
              <a:buFont typeface="Arial"/>
              <a:buChar char="●"/>
            </a:pPr>
            <a:r>
              <a:rPr lang="en"/>
              <a:t>Demo</a:t>
            </a:r>
          </a:p>
          <a:p>
            <a:pPr indent="-419100" lvl="0" marL="457200">
              <a:spcBef>
                <a:spcPts val="0"/>
              </a:spcBef>
              <a:buClr>
                <a:schemeClr val="dk2"/>
              </a:buClr>
              <a:buSzPct val="100000"/>
              <a:buFont typeface="Arial"/>
              <a:buChar char="●"/>
            </a:pPr>
            <a:r>
              <a:rPr lang="en"/>
              <a:t>Future Work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Motivation</a:t>
            </a:r>
          </a:p>
        </p:txBody>
      </p:sp>
      <p:sp>
        <p:nvSpPr>
          <p:cNvPr id="48" name="Shape 48"/>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LITMUS</a:t>
            </a:r>
          </a:p>
          <a:p>
            <a:pPr indent="-419100" lvl="0" marL="457200" rtl="0">
              <a:spcBef>
                <a:spcPts val="0"/>
              </a:spcBef>
              <a:buClr>
                <a:schemeClr val="dk2"/>
              </a:buClr>
              <a:buSzPct val="100000"/>
              <a:buFont typeface="Arial"/>
              <a:buChar char="●"/>
            </a:pPr>
            <a:r>
              <a:rPr lang="en"/>
              <a:t>Social media data</a:t>
            </a:r>
          </a:p>
          <a:p>
            <a:pPr indent="-381000" lvl="1" marL="914400" rtl="0">
              <a:spcBef>
                <a:spcPts val="0"/>
              </a:spcBef>
              <a:buClr>
                <a:schemeClr val="dk2"/>
              </a:buClr>
              <a:buSzPct val="80000"/>
              <a:buFont typeface="Arial"/>
              <a:buChar char="○"/>
            </a:pPr>
            <a:r>
              <a:rPr lang="en"/>
              <a:t>Accuracy of data content analysis</a:t>
            </a:r>
          </a:p>
          <a:p>
            <a:pPr indent="-381000" lvl="1" marL="914400" rtl="0">
              <a:spcBef>
                <a:spcPts val="0"/>
              </a:spcBef>
              <a:buClr>
                <a:schemeClr val="dk2"/>
              </a:buClr>
              <a:buSzPct val="80000"/>
              <a:buFont typeface="Arial"/>
              <a:buChar char="○"/>
            </a:pPr>
            <a:r>
              <a:rPr lang="en"/>
              <a:t>Lack of geolocation information</a:t>
            </a:r>
          </a:p>
          <a:p>
            <a:pPr indent="-419100" lvl="0" marL="457200" rtl="0">
              <a:spcBef>
                <a:spcPts val="0"/>
              </a:spcBef>
              <a:buClr>
                <a:schemeClr val="dk2"/>
              </a:buClr>
              <a:buSzPct val="100000"/>
              <a:buFont typeface="Arial"/>
              <a:buChar char="●"/>
            </a:pPr>
            <a:r>
              <a:rPr lang="en"/>
              <a:t>Physical Sensor Data</a:t>
            </a:r>
          </a:p>
          <a:p>
            <a:pPr indent="-381000" lvl="1" marL="914400" rtl="0">
              <a:spcBef>
                <a:spcPts val="0"/>
              </a:spcBef>
              <a:buClr>
                <a:schemeClr val="dk2"/>
              </a:buClr>
              <a:buSzPct val="80000"/>
              <a:buFont typeface="Arial"/>
              <a:buChar char="○"/>
            </a:pPr>
            <a:r>
              <a:rPr lang="en"/>
              <a:t>Not feasible</a:t>
            </a:r>
          </a:p>
          <a:p>
            <a:pPr indent="-419100" lvl="0" marL="457200" rtl="0">
              <a:spcBef>
                <a:spcPts val="0"/>
              </a:spcBef>
              <a:buClr>
                <a:schemeClr val="dk2"/>
              </a:buClr>
              <a:buSzPct val="100000"/>
              <a:buFont typeface="Arial"/>
              <a:buChar char="●"/>
            </a:pPr>
            <a:r>
              <a:rPr lang="en"/>
              <a:t>USGS - Recent Landslides Events</a:t>
            </a:r>
          </a:p>
          <a:p>
            <a:pPr indent="-381000" lvl="1" marL="914400" rtl="0">
              <a:spcBef>
                <a:spcPts val="0"/>
              </a:spcBef>
              <a:buClr>
                <a:schemeClr val="dk2"/>
              </a:buClr>
              <a:buSzPct val="80000"/>
              <a:buFont typeface="Courier New"/>
              <a:buChar char="o"/>
            </a:pPr>
            <a:r>
              <a:rPr lang="en"/>
              <a:t>Lack of accuracy</a:t>
            </a:r>
          </a:p>
          <a:p>
            <a:pPr indent="-381000" lvl="1" marL="914400" rtl="0">
              <a:spcBef>
                <a:spcPts val="0"/>
              </a:spcBef>
              <a:buClr>
                <a:schemeClr val="dk2"/>
              </a:buClr>
              <a:buSzPct val="80000"/>
              <a:buFont typeface="Courier New"/>
              <a:buChar char="o"/>
            </a:pPr>
            <a:r>
              <a:rPr lang="en"/>
              <a:t>Not real-time</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System Overview</a:t>
            </a:r>
          </a:p>
        </p:txBody>
      </p:sp>
      <p:sp>
        <p:nvSpPr>
          <p:cNvPr id="54" name="Shape 54"/>
          <p:cNvSpPr txBox="1"/>
          <p:nvPr>
            <p:ph idx="1" type="body"/>
          </p:nvPr>
        </p:nvSpPr>
        <p:spPr>
          <a:xfrm>
            <a:off x="457200" y="1947332"/>
            <a:ext cx="8229600" cy="4620299"/>
          </a:xfrm>
          <a:prstGeom prst="rect">
            <a:avLst/>
          </a:prstGeom>
        </p:spPr>
        <p:txBody>
          <a:bodyPr anchorCtr="0" anchor="t" bIns="91425" lIns="91425" rIns="91425" tIns="91425">
            <a:noAutofit/>
          </a:bodyPr>
          <a:lstStyle/>
          <a:p>
            <a:pPr lvl="0">
              <a:spcBef>
                <a:spcPts val="0"/>
              </a:spcBef>
              <a:buNone/>
            </a:pPr>
            <a:r>
              <a:t/>
            </a:r>
            <a:endParaRPr/>
          </a:p>
        </p:txBody>
      </p:sp>
      <p:pic>
        <p:nvPicPr>
          <p:cNvPr id="55" name="Shape 55"/>
          <p:cNvPicPr preferRelativeResize="0"/>
          <p:nvPr/>
        </p:nvPicPr>
        <p:blipFill>
          <a:blip r:embed="rId3">
            <a:alphaModFix/>
          </a:blip>
          <a:stretch>
            <a:fillRect/>
          </a:stretch>
        </p:blipFill>
        <p:spPr>
          <a:xfrm>
            <a:off x="1085850" y="1947312"/>
            <a:ext cx="6972300" cy="43719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News Sources</a:t>
            </a:r>
          </a:p>
        </p:txBody>
      </p:sp>
      <p:sp>
        <p:nvSpPr>
          <p:cNvPr id="61" name="Shape 61"/>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Alexa - web traffic data with focus on top 50 news sites globally</a:t>
            </a:r>
          </a:p>
          <a:p>
            <a:pPr lvl="0" rtl="0">
              <a:spcBef>
                <a:spcPts val="0"/>
              </a:spcBef>
              <a:buClr>
                <a:schemeClr val="dk1"/>
              </a:buClr>
              <a:buFont typeface="Arial"/>
              <a:buNone/>
            </a:pPr>
            <a:r>
              <a:t/>
            </a:r>
            <a:endParaRPr/>
          </a:p>
          <a:p>
            <a:pPr indent="-419100" lvl="0" marL="457200" rtl="0">
              <a:spcBef>
                <a:spcPts val="0"/>
              </a:spcBef>
              <a:buClr>
                <a:schemeClr val="dk2"/>
              </a:buClr>
              <a:buSzPct val="100000"/>
              <a:buFont typeface="Arial"/>
              <a:buChar char="●"/>
            </a:pPr>
            <a:r>
              <a:rPr lang="en"/>
              <a:t>Top news site based upon monthly web traffic </a:t>
            </a:r>
          </a:p>
          <a:p>
            <a:pPr lvl="0" rtl="0">
              <a:spcBef>
                <a:spcPts val="0"/>
              </a:spcBef>
              <a:buNone/>
            </a:pPr>
            <a:r>
              <a:t/>
            </a:r>
            <a:endParaRPr/>
          </a:p>
          <a:p>
            <a:pPr indent="-419100" lvl="0" marL="457200" rtl="0">
              <a:spcBef>
                <a:spcPts val="0"/>
              </a:spcBef>
              <a:buClr>
                <a:schemeClr val="dk2"/>
              </a:buClr>
              <a:buSzPct val="100000"/>
              <a:buFont typeface="Arial"/>
              <a:buChar char="●"/>
            </a:pPr>
            <a:r>
              <a:rPr lang="en"/>
              <a:t>News APIs vs RSS Feeds</a:t>
            </a:r>
          </a:p>
          <a:p>
            <a:pPr lvl="0" rtl="0">
              <a:spcBef>
                <a:spcPts val="0"/>
              </a:spcBef>
              <a:buClr>
                <a:schemeClr val="dk1"/>
              </a:buClr>
              <a:buFont typeface="Arial"/>
              <a:buNone/>
            </a:pPr>
            <a:r>
              <a:t/>
            </a:r>
            <a:endParaRPr/>
          </a:p>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6415900" y="4509400"/>
            <a:ext cx="1624574" cy="16245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Other News Sources?</a:t>
            </a:r>
          </a:p>
        </p:txBody>
      </p:sp>
      <p:sp>
        <p:nvSpPr>
          <p:cNvPr id="68" name="Shape 68"/>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Capturing sources outside global sources list</a:t>
            </a:r>
          </a:p>
          <a:p>
            <a:pPr indent="-381000" lvl="1" marL="914400" rtl="0">
              <a:spcBef>
                <a:spcPts val="0"/>
              </a:spcBef>
              <a:buClr>
                <a:schemeClr val="dk2"/>
              </a:buClr>
              <a:buSzPct val="80000"/>
              <a:buFont typeface="Courier New"/>
              <a:buChar char="o"/>
            </a:pPr>
            <a:r>
              <a:rPr lang="en"/>
              <a:t>Google Alerts</a:t>
            </a:r>
          </a:p>
          <a:p>
            <a:pPr indent="0" lvl="0" marL="457200" rtl="0">
              <a:spcBef>
                <a:spcPts val="0"/>
              </a:spcBef>
              <a:buNone/>
            </a:pPr>
            <a:r>
              <a:t/>
            </a:r>
            <a:endParaRPr/>
          </a:p>
          <a:p>
            <a:pPr indent="-381000" lvl="1" marL="914400" rtl="0">
              <a:spcBef>
                <a:spcPts val="0"/>
              </a:spcBef>
              <a:buClr>
                <a:schemeClr val="dk2"/>
              </a:buClr>
              <a:buSzPct val="80000"/>
              <a:buFont typeface="Courier New"/>
              <a:buChar char="o"/>
            </a:pPr>
            <a:r>
              <a:rPr lang="en"/>
              <a:t>Google News Search</a:t>
            </a:r>
          </a:p>
          <a:p>
            <a:pPr indent="0" lvl="0" marL="457200" rtl="0">
              <a:spcBef>
                <a:spcPts val="0"/>
              </a:spcBef>
              <a:buNone/>
            </a:pPr>
            <a:r>
              <a:t/>
            </a:r>
            <a:endParaRPr/>
          </a:p>
          <a:p>
            <a:pPr indent="-381000" lvl="1" marL="914400" rtl="0">
              <a:spcBef>
                <a:spcPts val="0"/>
              </a:spcBef>
              <a:buClr>
                <a:schemeClr val="dk2"/>
              </a:buClr>
              <a:buSzPct val="80000"/>
              <a:buFont typeface="Courier New"/>
              <a:buChar char="o"/>
            </a:pPr>
            <a:r>
              <a:rPr lang="en"/>
              <a:t>Bing News Search</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Alchemy API</a:t>
            </a:r>
          </a:p>
        </p:txBody>
      </p:sp>
      <p:sp>
        <p:nvSpPr>
          <p:cNvPr id="74" name="Shape 74"/>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Machine Learning API </a:t>
            </a:r>
          </a:p>
          <a:p>
            <a:pPr indent="-381000" lvl="1" marL="914400" rtl="0">
              <a:spcBef>
                <a:spcPts val="0"/>
              </a:spcBef>
              <a:buClr>
                <a:schemeClr val="dk2"/>
              </a:buClr>
              <a:buSzPct val="80000"/>
              <a:buFont typeface="Courier New"/>
              <a:buChar char="o"/>
            </a:pPr>
            <a:r>
              <a:rPr lang="en"/>
              <a:t>natural language processing</a:t>
            </a:r>
          </a:p>
          <a:p>
            <a:pPr lvl="0" rtl="0">
              <a:spcBef>
                <a:spcPts val="0"/>
              </a:spcBef>
              <a:buNone/>
            </a:pPr>
            <a:r>
              <a:t/>
            </a:r>
            <a:endParaRPr/>
          </a:p>
          <a:p>
            <a:pPr indent="-381000" lvl="1" marL="914400" rtl="0">
              <a:spcBef>
                <a:spcPts val="0"/>
              </a:spcBef>
              <a:buClr>
                <a:schemeClr val="dk2"/>
              </a:buClr>
              <a:buSzPct val="80000"/>
              <a:buFont typeface="Courier New"/>
              <a:buChar char="o"/>
            </a:pPr>
            <a:r>
              <a:rPr lang="en"/>
              <a:t>deep learning</a:t>
            </a:r>
          </a:p>
          <a:p>
            <a:pPr indent="0" lvl="0" marL="457200" rtl="0">
              <a:spcBef>
                <a:spcPts val="0"/>
              </a:spcBef>
              <a:buNone/>
            </a:pPr>
            <a:r>
              <a:t/>
            </a:r>
            <a:endParaRPr/>
          </a:p>
          <a:p>
            <a:pPr indent="-381000" lvl="1" marL="914400" rtl="0">
              <a:spcBef>
                <a:spcPts val="0"/>
              </a:spcBef>
              <a:buClr>
                <a:schemeClr val="dk2"/>
              </a:buClr>
              <a:buSzPct val="80000"/>
              <a:buFont typeface="Courier New"/>
              <a:buChar char="o"/>
            </a:pPr>
            <a:r>
              <a:rPr lang="en"/>
              <a:t>text analysis</a:t>
            </a: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a:spcBef>
                <a:spcPts val="0"/>
              </a:spcBef>
              <a:buNone/>
            </a:pPr>
            <a:r>
              <a:t/>
            </a:r>
            <a:endParaRPr/>
          </a:p>
        </p:txBody>
      </p:sp>
      <p:pic>
        <p:nvPicPr>
          <p:cNvPr id="75" name="Shape 75"/>
          <p:cNvPicPr preferRelativeResize="0"/>
          <p:nvPr/>
        </p:nvPicPr>
        <p:blipFill>
          <a:blip r:embed="rId3">
            <a:alphaModFix/>
          </a:blip>
          <a:stretch>
            <a:fillRect/>
          </a:stretch>
        </p:blipFill>
        <p:spPr>
          <a:xfrm>
            <a:off x="4156225" y="3294000"/>
            <a:ext cx="4476750" cy="3048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AlchemyAPI</a:t>
            </a:r>
          </a:p>
        </p:txBody>
      </p:sp>
      <p:sp>
        <p:nvSpPr>
          <p:cNvPr id="81" name="Shape 81"/>
          <p:cNvSpPr txBox="1"/>
          <p:nvPr>
            <p:ph idx="1" type="body"/>
          </p:nvPr>
        </p:nvSpPr>
        <p:spPr>
          <a:xfrm>
            <a:off x="457200" y="1947332"/>
            <a:ext cx="8229600" cy="4620299"/>
          </a:xfrm>
          <a:prstGeom prst="rect">
            <a:avLst/>
          </a:prstGeom>
        </p:spPr>
        <p:txBody>
          <a:bodyPr anchorCtr="0" anchor="t" bIns="91425" lIns="91425" rIns="91425" tIns="91425">
            <a:noAutofit/>
          </a:bodyPr>
          <a:lstStyle/>
          <a:p>
            <a:pPr lvl="0">
              <a:spcBef>
                <a:spcPts val="0"/>
              </a:spcBef>
              <a:buNone/>
            </a:pPr>
            <a:r>
              <a:t/>
            </a:r>
            <a:endParaRPr/>
          </a:p>
        </p:txBody>
      </p:sp>
      <p:pic>
        <p:nvPicPr>
          <p:cNvPr id="82" name="Shape 82"/>
          <p:cNvPicPr preferRelativeResize="0"/>
          <p:nvPr/>
        </p:nvPicPr>
        <p:blipFill rotWithShape="1">
          <a:blip r:embed="rId3">
            <a:alphaModFix/>
          </a:blip>
          <a:srcRect b="0" l="-250" r="250" t="0"/>
          <a:stretch/>
        </p:blipFill>
        <p:spPr>
          <a:xfrm>
            <a:off x="152400" y="1895325"/>
            <a:ext cx="8534400" cy="4724299"/>
          </a:xfrm>
          <a:prstGeom prst="rect">
            <a:avLst/>
          </a:prstGeom>
          <a:noFill/>
          <a:ln>
            <a:noFill/>
          </a:ln>
        </p:spPr>
      </p:pic>
      <p:pic>
        <p:nvPicPr>
          <p:cNvPr id="83" name="Shape 83"/>
          <p:cNvPicPr preferRelativeResize="0"/>
          <p:nvPr/>
        </p:nvPicPr>
        <p:blipFill>
          <a:blip r:embed="rId4">
            <a:alphaModFix/>
          </a:blip>
          <a:stretch>
            <a:fillRect/>
          </a:stretch>
        </p:blipFill>
        <p:spPr>
          <a:xfrm>
            <a:off x="715936" y="1895325"/>
            <a:ext cx="5692951" cy="47242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522199"/>
          </a:xfrm>
          <a:prstGeom prst="rect">
            <a:avLst/>
          </a:prstGeom>
        </p:spPr>
        <p:txBody>
          <a:bodyPr anchorCtr="0" anchor="b" bIns="91425" lIns="91425" rIns="91425" tIns="91425">
            <a:noAutofit/>
          </a:bodyPr>
          <a:lstStyle/>
          <a:p>
            <a:pPr>
              <a:spcBef>
                <a:spcPts val="0"/>
              </a:spcBef>
              <a:buNone/>
            </a:pPr>
            <a:r>
              <a:rPr lang="en"/>
              <a:t>Alchemy API </a:t>
            </a:r>
          </a:p>
        </p:txBody>
      </p:sp>
      <p:sp>
        <p:nvSpPr>
          <p:cNvPr id="89" name="Shape 89"/>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Entities, concepts, keywords, and taxonomy with relevance and sentiment analysis</a:t>
            </a:r>
          </a:p>
          <a:p>
            <a:pPr lvl="0" rtl="0">
              <a:spcBef>
                <a:spcPts val="0"/>
              </a:spcBef>
              <a:buNone/>
            </a:pPr>
            <a:r>
              <a:t/>
            </a:r>
            <a:endParaRPr/>
          </a:p>
          <a:p>
            <a:pPr indent="-419100" lvl="0" marL="457200" rtl="0">
              <a:spcBef>
                <a:spcPts val="0"/>
              </a:spcBef>
              <a:buClr>
                <a:schemeClr val="dk2"/>
              </a:buClr>
              <a:buSzPct val="100000"/>
              <a:buFont typeface="Arial"/>
              <a:buChar char="●"/>
            </a:pPr>
            <a:r>
              <a:rPr lang="en"/>
              <a:t>Utilizing taxonomy and entities</a:t>
            </a:r>
          </a:p>
          <a:p>
            <a:pPr lvl="0" rtl="0">
              <a:spcBef>
                <a:spcPts val="0"/>
              </a:spcBef>
              <a:buNone/>
            </a:pPr>
            <a:r>
              <a:t/>
            </a:r>
            <a:endParaRPr/>
          </a:p>
          <a:p>
            <a:pPr indent="-419100" lvl="0" marL="457200" rtl="0">
              <a:spcBef>
                <a:spcPts val="0"/>
              </a:spcBef>
              <a:buClr>
                <a:schemeClr val="dk2"/>
              </a:buClr>
              <a:buSzPct val="100000"/>
              <a:buFont typeface="Arial"/>
              <a:buChar char="●"/>
            </a:pPr>
            <a:r>
              <a:rPr lang="en"/>
              <a:t>Example Taxonomy breakdown</a:t>
            </a:r>
          </a:p>
          <a:p>
            <a:pPr indent="0" marL="457200" rtl="0">
              <a:spcBef>
                <a:spcPts val="0"/>
              </a:spcBef>
              <a:buNone/>
            </a:pPr>
            <a:r>
              <a:rPr b="1" lang="en" sz="1200">
                <a:solidFill>
                  <a:srgbClr val="0000FF"/>
                </a:solidFill>
              </a:rPr>
              <a:t>Article:</a:t>
            </a:r>
            <a:r>
              <a:rPr lang="en" sz="1200">
                <a:solidFill>
                  <a:srgbClr val="222222"/>
                </a:solidFill>
              </a:rPr>
              <a:t> </a:t>
            </a:r>
            <a:r>
              <a:rPr b="1" lang="en" sz="1200">
                <a:solidFill>
                  <a:srgbClr val="222222"/>
                </a:solidFill>
              </a:rPr>
              <a:t>Ubinas Volcano Causes Massive Landslides in Peru</a:t>
            </a:r>
          </a:p>
          <a:p>
            <a:pPr indent="457200" lvl="0" marL="0" rtl="0">
              <a:spcBef>
                <a:spcPts val="0"/>
              </a:spcBef>
              <a:buClr>
                <a:schemeClr val="dk1"/>
              </a:buClr>
              <a:buSzPct val="91666"/>
              <a:buFont typeface="Arial"/>
              <a:buNone/>
            </a:pPr>
            <a:r>
              <a:rPr b="1" lang="en" sz="1200">
                <a:solidFill>
                  <a:srgbClr val="0000FF"/>
                </a:solidFill>
              </a:rPr>
              <a:t>Taxonomy Categories:</a:t>
            </a:r>
            <a:r>
              <a:rPr b="1" lang="en" sz="1200">
                <a:solidFill>
                  <a:srgbClr val="222222"/>
                </a:solidFill>
              </a:rPr>
              <a:t> 	</a:t>
            </a:r>
            <a:r>
              <a:rPr b="1" lang="en" sz="1000">
                <a:solidFill>
                  <a:srgbClr val="222222"/>
                </a:solidFill>
              </a:rPr>
              <a:t>/science/geology/seismology/earthquakes	 </a:t>
            </a:r>
          </a:p>
          <a:p>
            <a:pPr indent="457200" lvl="0" marL="1828800" rtl="0">
              <a:spcBef>
                <a:spcPts val="0"/>
              </a:spcBef>
              <a:buClr>
                <a:schemeClr val="dk1"/>
              </a:buClr>
              <a:buSzPct val="110000"/>
              <a:buFont typeface="Arial"/>
              <a:buNone/>
            </a:pPr>
            <a:r>
              <a:rPr b="1" lang="en" sz="1000">
                <a:solidFill>
                  <a:srgbClr val="222222"/>
                </a:solidFill>
              </a:rPr>
              <a:t>/science/weather/meteorological disaster	 </a:t>
            </a:r>
          </a:p>
          <a:p>
            <a:pPr indent="457200" marL="1828800" rtl="0">
              <a:spcBef>
                <a:spcPts val="0"/>
              </a:spcBef>
              <a:buNone/>
            </a:pPr>
            <a:r>
              <a:rPr b="1" lang="en" sz="1000">
                <a:solidFill>
                  <a:srgbClr val="222222"/>
                </a:solidFill>
              </a:rPr>
              <a:t>/travel/tourist destinations/canada</a:t>
            </a:r>
          </a:p>
          <a:p>
            <a:pPr indent="0" lvl="0" marL="914400">
              <a:spcBef>
                <a:spcPts val="0"/>
              </a:spcBef>
              <a:buNone/>
            </a:pPr>
            <a:r>
              <a:t/>
            </a:r>
            <a:endParaRPr b="1" sz="1000">
              <a:solidFill>
                <a:srgbClr val="222222"/>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