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Why Tier-2 &amp; Tier-3 India are Ripe for Disruption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13716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D2D2D"/>
                </a:solidFill>
              </a:defRPr>
            </a:pPr>
            <a:r>
              <a:t>Tier-2 and Tier-3 cities are the new economic frontier.</a:t>
            </a:r>
          </a:p>
          <a:p>
            <a:r>
              <a:t>With rising digital penetration but weak physical infrastructure, these markets are digitally ready yet structurally underserved.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" y="1920240"/>
            <a:ext cx="7040880" cy="27432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2011680"/>
            <a:ext cx="6675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539F"/>
                </a:solidFill>
              </a:defRPr>
            </a:pPr>
            <a:r>
              <a:t>📊 MACRO TRENDS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468880"/>
            <a:ext cx="2103120" cy="8229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48640" y="2560320"/>
            <a:ext cx="1920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💰 45% of GDP</a:t>
            </a:r>
          </a:p>
          <a:p>
            <a:r>
              <a:t>by 2025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2468880"/>
            <a:ext cx="2103120" cy="8229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834640" y="2560320"/>
            <a:ext cx="1920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👥 650M</a:t>
            </a:r>
          </a:p>
          <a:p>
            <a:r>
              <a:t>Population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29200" y="2468880"/>
            <a:ext cx="2103120" cy="8229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120640" y="2560320"/>
            <a:ext cx="1920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📱 60%</a:t>
            </a:r>
          </a:p>
          <a:p>
            <a:r>
              <a:t>Smartphone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3474720"/>
            <a:ext cx="2103120" cy="8229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" y="3566160"/>
            <a:ext cx="1920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💳 12B+</a:t>
            </a:r>
          </a:p>
          <a:p>
            <a:r>
              <a:t>UPI/month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43200" y="3474720"/>
            <a:ext cx="2103120" cy="822960"/>
          </a:xfrm>
          <a:prstGeom prst="round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2834640" y="3566160"/>
            <a:ext cx="1920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📡 $0.17/GB</a:t>
            </a:r>
          </a:p>
          <a:p>
            <a:r>
              <a:t>Data Cost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498079" y="1920240"/>
            <a:ext cx="6858000" cy="2743200"/>
          </a:xfrm>
          <a:prstGeom prst="round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680960" y="2011680"/>
            <a:ext cx="64922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539F"/>
                </a:solidFill>
              </a:defRPr>
            </a:pPr>
            <a:r>
              <a:t>🚨 UNDERSERVED SECTORS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0" y="246888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2D2D2D"/>
                </a:solidFill>
              </a:defRPr>
            </a:pPr>
            <a:r>
              <a:t>🏥 Healthcare: 600M underserved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2400" y="2971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2D2D2D"/>
                </a:solidFill>
              </a:defRPr>
            </a:pPr>
            <a:r>
              <a:t>📚 Education: Ratio 1:60 vs 1:30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2400" y="347472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2D2D2D"/>
                </a:solidFill>
              </a:defRPr>
            </a:pPr>
            <a:r>
              <a:t>💰 Finance: 190M unbanked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397764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2D2D2D"/>
                </a:solidFill>
              </a:defRPr>
            </a:pPr>
            <a:r>
              <a:t>🌾 Agriculture: ₹90,000 Cr losses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846320"/>
            <a:ext cx="6639674" cy="228600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0" y="7315200"/>
            <a:ext cx="14630400" cy="274320"/>
          </a:xfrm>
          <a:prstGeom prst="rect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57200" y="726948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Digital readiness + structural gaps = fertile ground for disruption.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7589520"/>
            <a:ext cx="1371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3716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Why Healthcare is the Burning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0584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D2D2D"/>
                </a:solidFill>
              </a:defRPr>
            </a:pPr>
            <a:r>
              <a:t>Among all underserved sectors, healthcare stands out due to its scale, urgency, and proven readiness for digital disruption.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554480"/>
            <a:ext cx="4572000" cy="2011680"/>
          </a:xfrm>
          <a:prstGeom prst="roundRect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48640" y="1645920"/>
            <a:ext cx="4389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0539F"/>
                </a:solidFill>
              </a:defRPr>
            </a:pPr>
            <a:r>
              <a:t>🚫 ACCESSIBILITY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194560"/>
            <a:ext cx="420624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2D2D2D"/>
                </a:solidFill>
              </a:defRPr>
            </a:pPr>
            <a:r>
              <a:t>75% doctors in urban</a:t>
            </a:r>
          </a:p>
          <a:p>
            <a:r>
              <a:t>600M underserved</a:t>
            </a:r>
          </a:p>
          <a:p>
            <a:r>
              <a:t>Avg 50+ km travel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12080" y="1554480"/>
            <a:ext cx="4572000" cy="201168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303520" y="1645920"/>
            <a:ext cx="4389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8C00"/>
                </a:solidFill>
              </a:defRPr>
            </a:pPr>
            <a:r>
              <a:t>💸 AFFORDABILITY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94960" y="2194560"/>
            <a:ext cx="420624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2D2D2D"/>
                </a:solidFill>
              </a:defRPr>
            </a:pPr>
            <a:r>
              <a:t>OOP = 62% spend</a:t>
            </a:r>
          </a:p>
          <a:p>
            <a:r>
              <a:t>60M fall into poverty</a:t>
            </a:r>
          </a:p>
          <a:p>
            <a:r>
              <a:t>yearly from healthcare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966960" y="1554480"/>
            <a:ext cx="4572000" cy="2011680"/>
          </a:xfrm>
          <a:prstGeom prst="round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0058400" y="1645920"/>
            <a:ext cx="4389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0B482"/>
                </a:solidFill>
              </a:defRPr>
            </a:pPr>
            <a:r>
              <a:t>🧠 AWARENESS &amp; TRUST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49840" y="2194560"/>
            <a:ext cx="420624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2D2D2D"/>
                </a:solidFill>
              </a:defRPr>
            </a:pPr>
            <a:r>
              <a:t>Stigma around preventive</a:t>
            </a:r>
          </a:p>
          <a:p>
            <a:r>
              <a:t>&amp; mental care</a:t>
            </a:r>
          </a:p>
          <a:p>
            <a:r>
              <a:t>Reliance on quacks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840480"/>
            <a:ext cx="6400800" cy="9144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97280" y="3931920"/>
            <a:ext cx="60350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00" b="1"/>
            </a:pPr>
            <a:r>
              <a:t>📊 Healthcare Market: $372B by 2025</a:t>
            </a:r>
          </a:p>
          <a:p>
            <a:r>
              <a:t>22% CAGR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3840480"/>
            <a:ext cx="6400800" cy="9144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55279" y="3931920"/>
            <a:ext cx="60350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00" b="1"/>
            </a:pPr>
            <a:r>
              <a:t>📊 Telemedicine: $5.4B by 2025</a:t>
            </a:r>
          </a:p>
          <a:p>
            <a:r>
              <a:t>45% CAGR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14400" y="4937760"/>
            <a:ext cx="6400800" cy="9144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097280" y="5029200"/>
            <a:ext cx="60350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00" b="1"/>
            </a:pPr>
            <a:r>
              <a:t>📊 Diagnostics: 20% CAGR</a:t>
            </a:r>
          </a:p>
          <a:p>
            <a:r>
              <a:t>Growing rapidly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772400" y="4937760"/>
            <a:ext cx="6400800" cy="9144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955279" y="5029200"/>
            <a:ext cx="60350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00" b="1"/>
            </a:pPr>
            <a:r>
              <a:t>📊 eSanjeevani: 160M+ teleconsults</a:t>
            </a:r>
          </a:p>
          <a:p>
            <a:r>
              <a:t>Govt success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943600"/>
            <a:ext cx="3995420" cy="118872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7315200"/>
            <a:ext cx="14630400" cy="274320"/>
          </a:xfrm>
          <a:prstGeom prst="rect">
            <a:avLst/>
          </a:prstGeom>
          <a:solidFill>
            <a:srgbClr val="ED1C2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457200" y="726948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Healthcare = urgent problem + massive market potential.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7589520"/>
            <a:ext cx="1371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539F"/>
                </a:solidFill>
              </a:defRPr>
            </a:pPr>
            <a:r>
              <a:t>Competitive Landscape &amp; White Space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2296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00">
                <a:solidFill>
                  <a:srgbClr val="2D2D2D"/>
                </a:solidFill>
              </a:defRPr>
            </a:pPr>
            <a:r>
              <a:t>Existing players have not solved the affordability + accessibility gap in Tier-2/3 markets, leaving a white space for a vernacular, trust-based model.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8229600" cy="45720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8229600" cy="18288"/>
          </a:xfrm>
          <a:prstGeom prst="rect">
            <a:avLst/>
          </a:prstGeom>
          <a:solidFill>
            <a:srgbClr val="2D2D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572000" y="1371600"/>
            <a:ext cx="18288" cy="4572000"/>
          </a:xfrm>
          <a:prstGeom prst="rect">
            <a:avLst/>
          </a:prstGeom>
          <a:solidFill>
            <a:srgbClr val="2D2D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114800" y="603504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/>
            </a:pPr>
            <a:r>
              <a:t>Geography 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" y="3474720"/>
            <a:ext cx="365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/>
            </a:pPr>
            <a:r>
              <a:t>Service Breadth 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155448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B482"/>
                </a:solidFill>
              </a:defRPr>
            </a:pPr>
            <a:r>
              <a:t>Urban + Narrow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155448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Practo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155448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Apollo 24/7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155448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B482"/>
                </a:solidFill>
              </a:defRPr>
            </a:pPr>
            <a:r>
              <a:t>Rural + Narrow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155448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Local clinics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39319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B482"/>
                </a:solidFill>
              </a:defRPr>
            </a:pPr>
            <a:r>
              <a:t>Urban + Broad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39319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1mg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39319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PharmEasy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3931921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Tata Health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393192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00B482"/>
                </a:solidFill>
              </a:defRPr>
            </a:pPr>
            <a:r>
              <a:t>Rural + Broad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39319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eSanjeevani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29200" y="3931920"/>
            <a:ext cx="2743200" cy="36576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029200" y="39319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FFFFFF"/>
                </a:solidFill>
              </a:defRPr>
            </a:pPr>
            <a:r>
              <a:t>WHITE SPACE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144000" y="1371600"/>
            <a:ext cx="5029200" cy="4572000"/>
          </a:xfrm>
          <a:prstGeom prst="round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9326880" y="1463040"/>
            <a:ext cx="4663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539F"/>
                </a:solidFill>
              </a:defRPr>
            </a:pPr>
            <a:r>
              <a:t>🔍 KEY INSIGHTS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18320" y="2011680"/>
            <a:ext cx="46634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/>
            </a:pPr>
            <a:r>
              <a:t>• India spends only 3% of GDP on healthcare vs 9% global avg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18320" y="2743200"/>
            <a:ext cx="46634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/>
            </a:pPr>
            <a:r>
              <a:t>• 60% of rural Indians rely on informal practitioners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18320" y="3474720"/>
            <a:ext cx="46634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/>
            </a:pPr>
            <a:r>
              <a:t>• Telemedicine adoption surged 10x post-COVID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18320" y="4206240"/>
            <a:ext cx="46634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/>
            </a:pPr>
            <a:r>
              <a:t>• Digital health market CAGR of 39% till 2027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18320" y="4937760"/>
            <a:ext cx="46634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/>
            </a:pPr>
            <a:r>
              <a:t>• 75% patients willing to use digital health if affordable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28800" y="6400800"/>
            <a:ext cx="10972800" cy="73152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2011680" y="6492240"/>
            <a:ext cx="10607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🎯 WHITE SPACE = Affordable vernacular model with physical touchpoints for Tier-2/3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7315200"/>
            <a:ext cx="14630400" cy="274320"/>
          </a:xfrm>
          <a:prstGeom prst="rect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457200" y="726948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White space = scalable, affordable healthcare model for Tier-2/3 India.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7589520"/>
            <a:ext cx="1371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3716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MediChain — Tech-enabled Primary Care &amp; Diagnostics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188720"/>
            <a:ext cx="6858000" cy="2011680"/>
          </a:xfrm>
          <a:prstGeom prst="roundRect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731520" y="1463040"/>
            <a:ext cx="1371600" cy="1371600"/>
          </a:xfrm>
          <a:prstGeom prst="ellipse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737360"/>
            <a:ext cx="1005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1554480"/>
            <a:ext cx="475488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539F"/>
                </a:solidFill>
              </a:defRPr>
            </a:pPr>
            <a:r>
              <a:t>AI Symptom Triage</a:t>
            </a:r>
          </a:p>
          <a:p>
            <a:pPr>
              <a:defRPr sz="1200">
                <a:solidFill>
                  <a:srgbClr val="2D2D2D"/>
                </a:solidFill>
              </a:defRPr>
            </a:pPr>
          </a:p>
          <a:p>
            <a:r>
              <a:t>Vernacular chatbot</a:t>
            </a:r>
          </a:p>
          <a:p>
            <a:r>
              <a:t>Triage &lt;₹20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1188720"/>
            <a:ext cx="6858000" cy="2011680"/>
          </a:xfrm>
          <a:prstGeom prst="roundRect">
            <a:avLst/>
          </a:prstGeom>
          <a:solidFill>
            <a:srgbClr val="0096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8046720" y="1463040"/>
            <a:ext cx="1371600" cy="1371600"/>
          </a:xfrm>
          <a:prstGeom prst="ellipse">
            <a:avLst/>
          </a:prstGeom>
          <a:solidFill>
            <a:srgbClr val="0096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229600" y="1737360"/>
            <a:ext cx="1005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📊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1200" y="1554480"/>
            <a:ext cx="475488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6AA"/>
                </a:solidFill>
              </a:defRPr>
            </a:pPr>
            <a:r>
              <a:t>IoT Diagnostic Kiosks</a:t>
            </a:r>
          </a:p>
          <a:p>
            <a:pPr>
              <a:defRPr sz="1200">
                <a:solidFill>
                  <a:srgbClr val="2D2D2D"/>
                </a:solidFill>
              </a:defRPr>
            </a:pPr>
          </a:p>
          <a:p>
            <a:r>
              <a:t>BP, ECG, SPO₂, sugar</a:t>
            </a:r>
          </a:p>
          <a:p>
            <a:r>
              <a:t>~₹1L per kiosk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474720"/>
            <a:ext cx="6858000" cy="2011680"/>
          </a:xfrm>
          <a:prstGeom prst="round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731520" y="3749039"/>
            <a:ext cx="1371600" cy="1371600"/>
          </a:xfrm>
          <a:prstGeom prst="ellipse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400" y="4023359"/>
            <a:ext cx="1005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6000" y="3840480"/>
            <a:ext cx="475488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B482"/>
                </a:solidFill>
              </a:defRPr>
            </a:pPr>
            <a:r>
              <a:t>Blockchain Records</a:t>
            </a:r>
          </a:p>
          <a:p>
            <a:pPr>
              <a:defRPr sz="1200">
                <a:solidFill>
                  <a:srgbClr val="2D2D2D"/>
                </a:solidFill>
              </a:defRPr>
            </a:pPr>
          </a:p>
          <a:p>
            <a:r>
              <a:t>NDHM aligned</a:t>
            </a:r>
          </a:p>
          <a:p>
            <a:r>
              <a:t>Secure, portable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772400" y="3474720"/>
            <a:ext cx="6858000" cy="201168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8046720" y="3749039"/>
            <a:ext cx="1371600" cy="1371600"/>
          </a:xfrm>
          <a:prstGeom prst="ellipse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8229600" y="4023359"/>
            <a:ext cx="100584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🏪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01200" y="3840480"/>
            <a:ext cx="475488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8C00"/>
                </a:solidFill>
              </a:defRPr>
            </a:pPr>
            <a:r>
              <a:t>Phygital Linkages</a:t>
            </a:r>
          </a:p>
          <a:p>
            <a:pPr>
              <a:defRPr sz="1200">
                <a:solidFill>
                  <a:srgbClr val="2D2D2D"/>
                </a:solidFill>
              </a:defRPr>
            </a:pPr>
          </a:p>
          <a:p>
            <a:r>
              <a:t>Local pharmacies</a:t>
            </a:r>
          </a:p>
          <a:p>
            <a:r>
              <a:t>Last-mile delivery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7200" y="5669280"/>
            <a:ext cx="6583680" cy="13716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" y="5760720"/>
            <a:ext cx="6400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539F"/>
                </a:solidFill>
              </a:defRPr>
            </a:pPr>
            <a:r>
              <a:t>🎯 KEY DIFFERENTIATORS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" y="612648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✓ Vernacular-first UX for mass adoption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" y="640080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✓ Affordable: &lt;₹100 consults, ₹499/year family plan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66751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✓ Trust via pharmacy kiosks + NGO/govt tie-ups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5486400"/>
            <a:ext cx="3177170" cy="155448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7315200"/>
            <a:ext cx="14630400" cy="274320"/>
          </a:xfrm>
          <a:prstGeom prst="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57200" y="726948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MediChain = vernacular, trust-first, affordable healthcare disruption.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7589520"/>
            <a:ext cx="1371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539F"/>
                </a:solidFill>
              </a:defRPr>
            </a:pPr>
            <a:r>
              <a:t>Scalable Impact Pathway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2296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00">
                <a:solidFill>
                  <a:srgbClr val="2D2D2D"/>
                </a:solidFill>
              </a:defRPr>
            </a:pPr>
            <a:r>
              <a:t>MediChain balances profitability with social good, delivering both sustainable returns and healthcare access at scale.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6858000" cy="2560320"/>
          </a:xfrm>
          <a:prstGeom prst="roundRect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63040"/>
            <a:ext cx="64922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539F"/>
                </a:solidFill>
              </a:defRPr>
            </a:pPr>
            <a:r>
              <a:t>💰 ECONOMIC IMPACT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92024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Subscription revenues: ₹499/year per 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28600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Lower out-of-pocket burden for patients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265176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Scalable unit economics with kiosk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" y="301752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Break-even in 18 months per district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38328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35% EBITDA margins at scale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72400" y="1371600"/>
            <a:ext cx="6400800" cy="2560320"/>
          </a:xfrm>
          <a:prstGeom prst="round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955279" y="1463040"/>
            <a:ext cx="6035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B482"/>
                </a:solidFill>
              </a:defRPr>
            </a:pPr>
            <a:r>
              <a:t>🌍 SOCIAL IMPACT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6720" y="1920240"/>
            <a:ext cx="5943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100M+ underserved gain access by Y5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6720" y="2286000"/>
            <a:ext cx="5943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Preventive health adoption increases 5x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6720" y="2651760"/>
            <a:ext cx="5943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Mental health stigma reduction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6720" y="3017520"/>
            <a:ext cx="5943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Women's health focus (50% users)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46720" y="3383280"/>
            <a:ext cx="5943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SDG-3 alignment: Good Health for All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4114800"/>
            <a:ext cx="13716000" cy="2743200"/>
          </a:xfrm>
          <a:prstGeom prst="round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40080" y="4206240"/>
            <a:ext cx="133502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539F"/>
                </a:solidFill>
              </a:defRPr>
            </a:pPr>
            <a:r>
              <a:t>📈 5-YEAR GROWTH ROADMAP</a:t>
            </a:r>
          </a:p>
        </p:txBody>
      </p:sp>
      <p:sp>
        <p:nvSpPr>
          <p:cNvPr id="21" name="Oval 20"/>
          <p:cNvSpPr/>
          <p:nvPr/>
        </p:nvSpPr>
        <p:spPr>
          <a:xfrm>
            <a:off x="914400" y="4663440"/>
            <a:ext cx="731520" cy="731520"/>
          </a:xfrm>
          <a:prstGeom prst="ellipse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051560" y="4800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Y1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5486400"/>
            <a:ext cx="12801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/>
            </a:pPr>
            <a:r>
              <a:t>PILOT</a:t>
            </a:r>
          </a:p>
          <a:p>
            <a:r>
              <a:t>100 kiosks</a:t>
            </a:r>
          </a:p>
          <a:p>
            <a:r>
              <a:t>50K users</a:t>
            </a:r>
          </a:p>
          <a:p>
            <a:r>
              <a:t>5 districts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1737360" y="4892040"/>
            <a:ext cx="1645920" cy="274320"/>
          </a:xfrm>
          <a:prstGeom prst="rightArrow">
            <a:avLst/>
          </a:prstGeom>
          <a:solidFill>
            <a:srgbClr val="2D2D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474720" y="4663440"/>
            <a:ext cx="731520" cy="731520"/>
          </a:xfrm>
          <a:prstGeom prst="ellipse">
            <a:avLst/>
          </a:prstGeom>
          <a:solidFill>
            <a:srgbClr val="0096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3611879" y="4800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Y2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00400" y="5486400"/>
            <a:ext cx="12801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/>
            </a:pPr>
            <a:r>
              <a:t>EXPAND</a:t>
            </a:r>
          </a:p>
          <a:p>
            <a:r>
              <a:t>500 kiosks</a:t>
            </a:r>
          </a:p>
          <a:p>
            <a:r>
              <a:t>300K users</a:t>
            </a:r>
          </a:p>
          <a:p>
            <a:r>
              <a:t>3 states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4297680" y="4892040"/>
            <a:ext cx="1645920" cy="274320"/>
          </a:xfrm>
          <a:prstGeom prst="rightArrow">
            <a:avLst/>
          </a:prstGeom>
          <a:solidFill>
            <a:srgbClr val="2D2D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6035040" y="4663440"/>
            <a:ext cx="731520" cy="731520"/>
          </a:xfrm>
          <a:prstGeom prst="ellipse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172200" y="4800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Y3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0720" y="5486400"/>
            <a:ext cx="12801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/>
            </a:pPr>
            <a:r>
              <a:t>SCALE</a:t>
            </a:r>
          </a:p>
          <a:p>
            <a:r>
              <a:t>2500 kiosks</a:t>
            </a:r>
          </a:p>
          <a:p>
            <a:r>
              <a:t>1M users</a:t>
            </a:r>
          </a:p>
          <a:p>
            <a:r>
              <a:t>25 cities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6858000" y="4892040"/>
            <a:ext cx="1645920" cy="274320"/>
          </a:xfrm>
          <a:prstGeom prst="rightArrow">
            <a:avLst/>
          </a:prstGeom>
          <a:solidFill>
            <a:srgbClr val="2D2D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8595359" y="4663440"/>
            <a:ext cx="731520" cy="731520"/>
          </a:xfrm>
          <a:prstGeom prst="ellipse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8732519" y="4800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Y4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21039" y="5486400"/>
            <a:ext cx="12801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/>
            </a:pPr>
            <a:r>
              <a:t>GROWTH</a:t>
            </a:r>
          </a:p>
          <a:p>
            <a:r>
              <a:t>10K kiosks</a:t>
            </a:r>
          </a:p>
          <a:p>
            <a:r>
              <a:t>10M users</a:t>
            </a:r>
          </a:p>
          <a:p>
            <a:r>
              <a:t>100 cities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9418319" y="4892040"/>
            <a:ext cx="1645920" cy="274320"/>
          </a:xfrm>
          <a:prstGeom prst="rightArrow">
            <a:avLst/>
          </a:prstGeom>
          <a:solidFill>
            <a:srgbClr val="2D2D2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Oval 36"/>
          <p:cNvSpPr/>
          <p:nvPr/>
        </p:nvSpPr>
        <p:spPr>
          <a:xfrm>
            <a:off x="11155680" y="4663440"/>
            <a:ext cx="731520" cy="731520"/>
          </a:xfrm>
          <a:prstGeom prst="ellipse">
            <a:avLst/>
          </a:prstGeom>
          <a:solidFill>
            <a:srgbClr val="ED1C2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11292840" y="4800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Y5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881359" y="5486400"/>
            <a:ext cx="12801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/>
            </a:pPr>
            <a:r>
              <a:t>NATIONAL</a:t>
            </a:r>
          </a:p>
          <a:p>
            <a:r>
              <a:t>50K kiosks</a:t>
            </a:r>
          </a:p>
          <a:p>
            <a:r>
              <a:t>100M users</a:t>
            </a:r>
          </a:p>
          <a:p>
            <a:r>
              <a:t>Pan-India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7315200"/>
            <a:ext cx="14630400" cy="274320"/>
          </a:xfrm>
          <a:prstGeom prst="rect">
            <a:avLst/>
          </a:prstGeom>
          <a:solidFill>
            <a:srgbClr val="0096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457200" y="726948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Scalable, sustainable, socially impactful disruption for Bharat.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7589520"/>
            <a:ext cx="1371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