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188720"/>
          </a:xfrm>
          <a:prstGeom prst="rect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 tIns="0" bIns="0" lIns="0" rIns="0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Why Tier-2 &amp; Tier-3 India are Ripe for Disruption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4864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400" b="0">
                <a:solidFill>
                  <a:srgbClr val="2D2D2D"/>
                </a:solidFill>
              </a:defRPr>
            </a:pPr>
            <a:r>
              <a:t>Tier-2 and Tier-3 cities are the new economic frontier.</a:t>
            </a:r>
            <a:br/>
            <a:r>
              <a:t>With rising digital penetration but weak physical infrastructure, these markets are digitally ready yet structurally underserved.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103120"/>
            <a:ext cx="6675120" cy="292608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2194560"/>
            <a:ext cx="630936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600" b="1">
                <a:solidFill>
                  <a:srgbClr val="00539F"/>
                </a:solidFill>
              </a:defRPr>
            </a:pPr>
            <a:r>
              <a:t>📊 MACRO TRENDS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2834640"/>
            <a:ext cx="1920240" cy="7315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14400" y="2834640"/>
            <a:ext cx="1920240" cy="7315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💰 45% of GDP</a:t>
            </a:r>
            <a:br/>
            <a:r>
              <a:t>by 2025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17520" y="2834640"/>
            <a:ext cx="1920240" cy="7315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017520" y="2834640"/>
            <a:ext cx="1920240" cy="7315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👥 650M</a:t>
            </a:r>
            <a:br/>
            <a:r>
              <a:t>Population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20640" y="2834640"/>
            <a:ext cx="1920240" cy="7315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2834640"/>
            <a:ext cx="1920240" cy="7315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📱 60%</a:t>
            </a:r>
            <a:br/>
            <a:r>
              <a:t>Smartphone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14400" y="3749039"/>
            <a:ext cx="1920240" cy="7315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14400" y="3749039"/>
            <a:ext cx="1920240" cy="7315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💳 12B+</a:t>
            </a:r>
            <a:br/>
            <a:r>
              <a:t>UPI/month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017520" y="3749039"/>
            <a:ext cx="1920240" cy="731520"/>
          </a:xfrm>
          <a:prstGeom prst="roundRect">
            <a:avLst/>
          </a:prstGeom>
          <a:solidFill>
            <a:srgbClr val="FFFFFF"/>
          </a:solidFill>
          <a:ln w="635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017520" y="3749039"/>
            <a:ext cx="1920240" cy="7315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📡 $0.17/GB</a:t>
            </a:r>
            <a:br/>
            <a:r>
              <a:t>Data Cost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498079" y="2103120"/>
            <a:ext cx="6675120" cy="2926080"/>
          </a:xfrm>
          <a:prstGeom prst="roundRect">
            <a:avLst/>
          </a:prstGeom>
          <a:solidFill>
            <a:srgbClr val="00B482"/>
          </a:solidFill>
          <a:ln w="127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80960" y="2194560"/>
            <a:ext cx="630936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600" b="1">
                <a:solidFill>
                  <a:srgbClr val="00B482"/>
                </a:solidFill>
              </a:defRPr>
            </a:pPr>
            <a:r>
              <a:t>🚨 UNDERSERVED SECTORS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2400" y="2743200"/>
            <a:ext cx="621792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200" b="0">
                <a:solidFill>
                  <a:srgbClr val="2D2D2D"/>
                </a:solidFill>
              </a:defRPr>
            </a:pPr>
            <a:r>
              <a:t>🏥 Healthcare: 600M underserved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72400" y="3291840"/>
            <a:ext cx="621792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200" b="0">
                <a:solidFill>
                  <a:srgbClr val="2D2D2D"/>
                </a:solidFill>
              </a:defRPr>
            </a:pPr>
            <a:r>
              <a:t>📚 Education: Ratio 1:60 vs 1:30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772400" y="3840480"/>
            <a:ext cx="621792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200" b="0">
                <a:solidFill>
                  <a:srgbClr val="2D2D2D"/>
                </a:solidFill>
              </a:defRPr>
            </a:pPr>
            <a:r>
              <a:t>💰 Finance: 190M unbanked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2400" y="4389120"/>
            <a:ext cx="621792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200" b="0">
                <a:solidFill>
                  <a:srgbClr val="2D2D2D"/>
                </a:solidFill>
              </a:defRPr>
            </a:pPr>
            <a:r>
              <a:t>🌾 Agriculture: ₹90,000 Cr losses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5303520"/>
            <a:ext cx="6400800" cy="2103001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0" y="7498079"/>
            <a:ext cx="14630400" cy="274320"/>
          </a:xfrm>
          <a:prstGeom prst="rect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0" y="7452360"/>
            <a:ext cx="1463040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300" b="1">
                <a:solidFill>
                  <a:srgbClr val="FFFFFF"/>
                </a:solidFill>
              </a:defRPr>
            </a:pPr>
            <a:r>
              <a:t>Digital readiness + structural gaps = fertile ground for disruption.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" y="777240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13716000" cy="731520"/>
          </a:xfrm>
          <a:prstGeom prst="rect">
            <a:avLst/>
          </a:prstGeom>
          <a:noFill/>
        </p:spPr>
        <p:txBody>
          <a:bodyPr wrap="none" tIns="0" bIns="0" lIns="0" rIns="0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Why Healthcare is the Burning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1371600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300" b="0">
                <a:solidFill>
                  <a:srgbClr val="2D2D2D"/>
                </a:solidFill>
              </a:defRPr>
            </a:pPr>
            <a:r>
              <a:t>Among all underserved sectors, healthcare stands out due to its scale, urgency, and proven readiness for digital disruption.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40080" y="1828800"/>
            <a:ext cx="4389120" cy="1828800"/>
          </a:xfrm>
          <a:prstGeom prst="roundRect">
            <a:avLst/>
          </a:prstGeom>
          <a:solidFill>
            <a:srgbClr val="00539F"/>
          </a:solidFill>
          <a:ln w="254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920240"/>
            <a:ext cx="438912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400" b="1">
                <a:solidFill>
                  <a:srgbClr val="00539F"/>
                </a:solidFill>
              </a:defRPr>
            </a:pPr>
            <a:r>
              <a:t>🚫 ACCESSIBILITY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2468880"/>
            <a:ext cx="4389120" cy="109728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75% doctors in urban</a:t>
            </a:r>
            <a:br/>
            <a:r>
              <a:t>600M underserved</a:t>
            </a:r>
            <a:br/>
            <a:r>
              <a:t>Avg 50+ km travel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03520" y="1828800"/>
            <a:ext cx="4389120" cy="1828800"/>
          </a:xfrm>
          <a:prstGeom prst="roundRect">
            <a:avLst/>
          </a:prstGeom>
          <a:solidFill>
            <a:srgbClr val="FF8C00"/>
          </a:solidFill>
          <a:ln w="25400"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303520" y="1920240"/>
            <a:ext cx="438912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400" b="1">
                <a:solidFill>
                  <a:srgbClr val="FF8C00"/>
                </a:solidFill>
              </a:defRPr>
            </a:pPr>
            <a:r>
              <a:t>💸 AFFORDABILITY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3520" y="2468880"/>
            <a:ext cx="4389120" cy="109728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OOP = 62% spend</a:t>
            </a:r>
            <a:br/>
            <a:r>
              <a:t>60M fall into poverty</a:t>
            </a:r>
            <a:br/>
            <a:r>
              <a:t>yearly from healthcare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966959" y="1828800"/>
            <a:ext cx="4389120" cy="1828800"/>
          </a:xfrm>
          <a:prstGeom prst="roundRect">
            <a:avLst/>
          </a:prstGeom>
          <a:solidFill>
            <a:srgbClr val="00B482"/>
          </a:solidFill>
          <a:ln w="254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9966959" y="1920240"/>
            <a:ext cx="438912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400" b="1">
                <a:solidFill>
                  <a:srgbClr val="00B482"/>
                </a:solidFill>
              </a:defRPr>
            </a:pPr>
            <a:r>
              <a:t>🧠 AWARENESS &amp; TRUST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966959" y="2468880"/>
            <a:ext cx="4389120" cy="109728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Stigma around preventive</a:t>
            </a:r>
            <a:br/>
            <a:r>
              <a:t>&amp; mental care</a:t>
            </a:r>
            <a:br/>
            <a:r>
              <a:t>Reliance on quacks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371600" y="3931920"/>
            <a:ext cx="5943600" cy="82296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371600" y="3931920"/>
            <a:ext cx="594360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📊 Healthcare Market: $372B by 2025 (22% CAGR)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772400" y="3931920"/>
            <a:ext cx="5943600" cy="82296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0" y="3931920"/>
            <a:ext cx="594360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📊 Telemedicine: $5.4B by 2025 (45% CAGR)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371600" y="4937760"/>
            <a:ext cx="5943600" cy="82296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371600" y="4937760"/>
            <a:ext cx="594360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📊 Diagnostics: 20% CAGR (Growing rapidly)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772400" y="4937760"/>
            <a:ext cx="5943600" cy="82296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772400" y="4937760"/>
            <a:ext cx="594360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0">
                <a:solidFill>
                  <a:srgbClr val="2D2D2D"/>
                </a:solidFill>
              </a:defRPr>
            </a:pPr>
            <a:r>
              <a:t>📊 eSanjeevani: 160M+ teleconsults (Govt success)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943600"/>
            <a:ext cx="8229600" cy="233280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7498079"/>
            <a:ext cx="14630400" cy="274320"/>
          </a:xfrm>
          <a:prstGeom prst="rect">
            <a:avLst/>
          </a:prstGeom>
          <a:solidFill>
            <a:srgbClr val="ED1C2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0" y="7452360"/>
            <a:ext cx="1463040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300" b="1">
                <a:solidFill>
                  <a:srgbClr val="FFFFFF"/>
                </a:solidFill>
              </a:defRPr>
            </a:pPr>
            <a:r>
              <a:t>Healthcare = urgent problem + massive market potential.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777240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64008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00539F"/>
                </a:solidFill>
              </a:defRPr>
            </a:pPr>
            <a:r>
              <a:t>Competitive Landscape &amp; White Space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1371600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200" b="0">
                <a:solidFill>
                  <a:srgbClr val="2D2D2D"/>
                </a:solidFill>
              </a:defRPr>
            </a:pPr>
            <a:r>
              <a:t>Existing players have not solved the affordability + accessibility gap in Tier-2/3 markets, leaving a white space for a vernacular, trust-based model.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554480"/>
            <a:ext cx="8686800" cy="4754880"/>
          </a:xfrm>
          <a:prstGeom prst="roundRect">
            <a:avLst/>
          </a:prstGeom>
          <a:solidFill>
            <a:srgbClr val="F0F0F0"/>
          </a:solidFill>
          <a:ln w="254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57200" y="3931920"/>
            <a:ext cx="8686800" cy="27432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00600" y="1554480"/>
            <a:ext cx="27432" cy="4754880"/>
          </a:xfrm>
          <a:prstGeom prst="rect">
            <a:avLst/>
          </a:prstGeom>
          <a:solidFill>
            <a:srgbClr val="2D2D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114800" y="6400800"/>
            <a:ext cx="1371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100" b="1">
                <a:solidFill>
                  <a:srgbClr val="2D2D2D"/>
                </a:solidFill>
              </a:defRPr>
            </a:pPr>
            <a:r>
              <a:t>Geography →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" y="3749039"/>
            <a:ext cx="2743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 b="1"/>
            </a:pPr>
            <a:r>
              <a:t>Service</a:t>
            </a:r>
            <a:br/>
            <a:r>
              <a:t>Breadth</a:t>
            </a:r>
            <a:br/>
            <a:r>
              <a:t>→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737360"/>
            <a:ext cx="3657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1">
                <a:solidFill>
                  <a:srgbClr val="0096AA"/>
                </a:solidFill>
              </a:defRPr>
            </a:pPr>
            <a:r>
              <a:t>Urban + Narrow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4400" y="2103120"/>
            <a:ext cx="34747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• Practo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2560320"/>
            <a:ext cx="34747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• Apollo 24/7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12080" y="1737360"/>
            <a:ext cx="3657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1">
                <a:solidFill>
                  <a:srgbClr val="0096AA"/>
                </a:solidFill>
              </a:defRPr>
            </a:pPr>
            <a:r>
              <a:t>Rural + Narrow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12080" y="2103120"/>
            <a:ext cx="34747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• Local clinics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12080" y="2560320"/>
            <a:ext cx="34747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• Individual doctors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4114800"/>
            <a:ext cx="3657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1">
                <a:solidFill>
                  <a:srgbClr val="0096AA"/>
                </a:solidFill>
              </a:defRPr>
            </a:pPr>
            <a:r>
              <a:t>Urban + Broad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4480560"/>
            <a:ext cx="34747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• 1mg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4937760"/>
            <a:ext cx="34747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• PharmEasy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5394960"/>
            <a:ext cx="34747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• Tata Health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12080" y="4114800"/>
            <a:ext cx="3657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1">
                <a:solidFill>
                  <a:srgbClr val="0096AA"/>
                </a:solidFill>
              </a:defRPr>
            </a:pPr>
            <a:r>
              <a:t>Rural + Broad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12080" y="4480560"/>
            <a:ext cx="34747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• eSanjeevani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212080" y="4937760"/>
            <a:ext cx="3474720" cy="41148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212080" y="4937760"/>
            <a:ext cx="3474720" cy="41148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200" b="1">
                <a:solidFill>
                  <a:srgbClr val="FFFFFF"/>
                </a:solidFill>
              </a:defRPr>
            </a:pPr>
            <a:r>
              <a:t>🎯 WHITE SPACE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9418320" y="1554480"/>
            <a:ext cx="4846320" cy="4754880"/>
          </a:xfrm>
          <a:prstGeom prst="roundRect">
            <a:avLst/>
          </a:prstGeom>
          <a:solidFill>
            <a:srgbClr val="00B482"/>
          </a:solidFill>
          <a:ln w="254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9601200" y="1645920"/>
            <a:ext cx="448056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400" b="1">
                <a:solidFill>
                  <a:srgbClr val="00B482"/>
                </a:solidFill>
              </a:defRPr>
            </a:pPr>
            <a:r>
              <a:t>🔍 KEY INSIGHTS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601200" y="2286000"/>
            <a:ext cx="4480560" cy="5943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India spends only 3% of GDP on healthcare vs 9% global avg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01200" y="2971800"/>
            <a:ext cx="4480560" cy="5943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60% of rural Indians rely on informal practitioners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601200" y="3657600"/>
            <a:ext cx="4480560" cy="5943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Telemedicine adoption surged 10x post-COVID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601200" y="4343400"/>
            <a:ext cx="4480560" cy="5943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Digital health market CAGR of 39% till 2027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01200" y="5029200"/>
            <a:ext cx="4480560" cy="5943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75% patients willing to use digital health if affordable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828800" y="6583680"/>
            <a:ext cx="10972800" cy="731520"/>
          </a:xfrm>
          <a:prstGeom prst="roundRect">
            <a:avLst/>
          </a:prstGeom>
          <a:solidFill>
            <a:srgbClr val="FF8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1828800" y="6583680"/>
            <a:ext cx="10972800" cy="7315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300" b="1">
                <a:solidFill>
                  <a:srgbClr val="FFFFFF"/>
                </a:solidFill>
              </a:defRPr>
            </a:pPr>
            <a:r>
              <a:t>🎯 WHITE SPACE = Affordable vernacular model with physical touchpoints for Tier-2/3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7498079"/>
            <a:ext cx="14630400" cy="274320"/>
          </a:xfrm>
          <a:prstGeom prst="rect">
            <a:avLst/>
          </a:prstGeom>
          <a:solidFill>
            <a:srgbClr val="00539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0" y="7452360"/>
            <a:ext cx="1463040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300" b="1">
                <a:solidFill>
                  <a:srgbClr val="FFFFFF"/>
                </a:solidFill>
              </a:defRPr>
            </a:pPr>
            <a:r>
              <a:t>White space = scalable, affordable healthcare model for Tier-2/3 India.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14400" y="777240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1097280"/>
          </a:xfrm>
          <a:prstGeom prst="rect">
            <a:avLst/>
          </a:prstGeom>
          <a:solidFill>
            <a:srgbClr val="00B4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28600"/>
            <a:ext cx="13716000" cy="731520"/>
          </a:xfrm>
          <a:prstGeom prst="rect">
            <a:avLst/>
          </a:prstGeom>
          <a:noFill/>
        </p:spPr>
        <p:txBody>
          <a:bodyPr wrap="none" tIns="0" bIns="0" lIns="0" rIns="0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MediChain — Tech-enabled Primary Care &amp; Diagnostics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371600"/>
            <a:ext cx="6583680" cy="1828800"/>
          </a:xfrm>
          <a:prstGeom prst="roundRect">
            <a:avLst/>
          </a:prstGeom>
          <a:solidFill>
            <a:srgbClr val="00539F"/>
          </a:solidFill>
          <a:ln w="254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005840" y="1737360"/>
            <a:ext cx="1097280" cy="1097280"/>
          </a:xfrm>
          <a:prstGeom prst="ellipse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05840" y="1874519"/>
            <a:ext cx="109728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3000" b="0">
                <a:solidFill>
                  <a:srgbClr val="FFFFFF"/>
                </a:solidFill>
              </a:defRPr>
            </a:pPr>
            <a:r>
              <a:t>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77440" y="1645920"/>
            <a:ext cx="4572000" cy="54864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400" b="1">
                <a:solidFill>
                  <a:srgbClr val="00539F"/>
                </a:solidFill>
              </a:defRPr>
            </a:pPr>
            <a:r>
              <a:t>AI Symptom Triage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77440" y="2194560"/>
            <a:ext cx="457200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Vernacular chatbot</a:t>
            </a:r>
            <a:br/>
            <a:r>
              <a:t>Triage &lt;₹20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863840" y="1371600"/>
            <a:ext cx="6583680" cy="1828800"/>
          </a:xfrm>
          <a:prstGeom prst="roundRect">
            <a:avLst/>
          </a:prstGeom>
          <a:solidFill>
            <a:srgbClr val="0096AA"/>
          </a:solidFill>
          <a:ln w="254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8138160" y="1737360"/>
            <a:ext cx="1097280" cy="1097280"/>
          </a:xfrm>
          <a:prstGeom prst="ellipse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138160" y="1874519"/>
            <a:ext cx="109728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3000" b="0">
                <a:solidFill>
                  <a:srgbClr val="FFFFFF"/>
                </a:solidFill>
              </a:defRPr>
            </a:pPr>
            <a:r>
              <a:t>📊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09760" y="1645920"/>
            <a:ext cx="4572000" cy="54864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400" b="1">
                <a:solidFill>
                  <a:srgbClr val="0096AA"/>
                </a:solidFill>
              </a:defRPr>
            </a:pPr>
            <a:r>
              <a:t>IoT Diagnostic Kiosks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09760" y="2194560"/>
            <a:ext cx="457200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BP, ECG, SPO₂, sugar</a:t>
            </a:r>
            <a:br/>
            <a:r>
              <a:t>~₹1L per kiosk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31520" y="3474720"/>
            <a:ext cx="6583680" cy="1828800"/>
          </a:xfrm>
          <a:prstGeom prst="roundRect">
            <a:avLst/>
          </a:prstGeom>
          <a:solidFill>
            <a:srgbClr val="00B482"/>
          </a:solidFill>
          <a:ln w="254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005840" y="3840480"/>
            <a:ext cx="1097280" cy="1097280"/>
          </a:xfrm>
          <a:prstGeom prst="ellipse">
            <a:avLst/>
          </a:prstGeom>
          <a:solidFill>
            <a:srgbClr val="00B4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05840" y="3977639"/>
            <a:ext cx="109728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3000" b="0">
                <a:solidFill>
                  <a:srgbClr val="FFFFFF"/>
                </a:solidFill>
              </a:defRPr>
            </a:pPr>
            <a:r>
              <a:t>🔐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77440" y="3749039"/>
            <a:ext cx="4572000" cy="54864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400" b="1">
                <a:solidFill>
                  <a:srgbClr val="00B482"/>
                </a:solidFill>
              </a:defRPr>
            </a:pPr>
            <a:r>
              <a:t>Blockchain Records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77440" y="4297680"/>
            <a:ext cx="457200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NDHM aligned</a:t>
            </a:r>
            <a:br/>
            <a:r>
              <a:t>Secure, portable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863840" y="3474720"/>
            <a:ext cx="6583680" cy="1828800"/>
          </a:xfrm>
          <a:prstGeom prst="roundRect">
            <a:avLst/>
          </a:prstGeom>
          <a:solidFill>
            <a:srgbClr val="FF8C00"/>
          </a:solidFill>
          <a:ln w="25400"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8138160" y="3840480"/>
            <a:ext cx="1097280" cy="109728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138160" y="3977639"/>
            <a:ext cx="109728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3000" b="0">
                <a:solidFill>
                  <a:srgbClr val="FFFFFF"/>
                </a:solidFill>
              </a:defRPr>
            </a:pPr>
            <a:r>
              <a:t>🏪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09760" y="3749039"/>
            <a:ext cx="4572000" cy="54864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400" b="1">
                <a:solidFill>
                  <a:srgbClr val="FF8C00"/>
                </a:solidFill>
              </a:defRPr>
            </a:pPr>
            <a:r>
              <a:t>Phygital Linkages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09760" y="4297680"/>
            <a:ext cx="457200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100" b="0">
                <a:solidFill>
                  <a:srgbClr val="2D2D2D"/>
                </a:solidFill>
              </a:defRPr>
            </a:pPr>
            <a:r>
              <a:t>Local pharmacies</a:t>
            </a:r>
            <a:br/>
            <a:r>
              <a:t>Last-mile delivery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731520" y="5486400"/>
            <a:ext cx="6583680" cy="128016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0" y="5577840"/>
            <a:ext cx="621792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300" b="1">
                <a:solidFill>
                  <a:srgbClr val="00539F"/>
                </a:solidFill>
              </a:defRPr>
            </a:pPr>
            <a:r>
              <a:t>🎯 KEY DIFFERENTIATORS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7280" y="5943600"/>
            <a:ext cx="603504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✓ Vernacular-first UX for mass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97280" y="6217920"/>
            <a:ext cx="603504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✓ Affordable: &lt;₹100 consults, ₹499/year family plan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97280" y="6492240"/>
            <a:ext cx="603504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✓ Trust via pharmacy kiosks + NGO/govt tie-ups</a:t>
            </a:r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5303520"/>
            <a:ext cx="5943600" cy="295802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0" y="7498079"/>
            <a:ext cx="14630400" cy="274320"/>
          </a:xfrm>
          <a:prstGeom prst="rect">
            <a:avLst/>
          </a:prstGeom>
          <a:solidFill>
            <a:srgbClr val="00B48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0" y="7452360"/>
            <a:ext cx="1463040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300" b="1">
                <a:solidFill>
                  <a:srgbClr val="FFFFFF"/>
                </a:solidFill>
              </a:defRPr>
            </a:pPr>
            <a:r>
              <a:t>MediChain = vernacular, trust-first, affordable healthcare disruption.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" y="777240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54864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3200" b="1">
                <a:solidFill>
                  <a:srgbClr val="00539F"/>
                </a:solidFill>
              </a:defRPr>
            </a:pPr>
            <a:r>
              <a:t>Scalable Impact Pathway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1371600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200" b="0">
                <a:solidFill>
                  <a:srgbClr val="2D2D2D"/>
                </a:solidFill>
              </a:defRPr>
            </a:pPr>
            <a:r>
              <a:t>MediChain balances profitability with social good, delivering both sustainable returns and healthcare access at scale.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6858000" cy="2286000"/>
          </a:xfrm>
          <a:prstGeom prst="roundRect">
            <a:avLst/>
          </a:prstGeom>
          <a:solidFill>
            <a:srgbClr val="00539F"/>
          </a:solidFill>
          <a:ln w="25400">
            <a:solidFill>
              <a:srgbClr val="00539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463040"/>
            <a:ext cx="649224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400" b="1">
                <a:solidFill>
                  <a:srgbClr val="00539F"/>
                </a:solidFill>
              </a:defRPr>
            </a:pPr>
            <a:r>
              <a:t>💰 ECONOMIC IMPACT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874519"/>
            <a:ext cx="64008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Subscription revenues: ₹499/year per family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194560"/>
            <a:ext cx="64008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Lower out-of-pocket burden for patients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2514600"/>
            <a:ext cx="64008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Scalable unit economics with kiosk model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2834639"/>
            <a:ext cx="64008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Break-even in 18 months per district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" y="3154679"/>
            <a:ext cx="64008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35% EBITDA margins at scale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772400" y="1371600"/>
            <a:ext cx="6400800" cy="2286000"/>
          </a:xfrm>
          <a:prstGeom prst="roundRect">
            <a:avLst/>
          </a:prstGeom>
          <a:solidFill>
            <a:srgbClr val="00B482"/>
          </a:solidFill>
          <a:ln w="25400">
            <a:solidFill>
              <a:srgbClr val="00B48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955279" y="1463040"/>
            <a:ext cx="603504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400" b="1">
                <a:solidFill>
                  <a:srgbClr val="00B482"/>
                </a:solidFill>
              </a:defRPr>
            </a:pPr>
            <a:r>
              <a:t>🌍 SOCIAL IMPACT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6720" y="1874519"/>
            <a:ext cx="5943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100M+ underserved gain access by Y5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6720" y="2194560"/>
            <a:ext cx="5943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Preventive health adoption increases 5x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046720" y="2514600"/>
            <a:ext cx="5943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Mental health stigma reduction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46720" y="2834639"/>
            <a:ext cx="5943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Women's health focus (50% users)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46720" y="3154679"/>
            <a:ext cx="594360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000" b="0">
                <a:solidFill>
                  <a:srgbClr val="2D2D2D"/>
                </a:solidFill>
              </a:defRPr>
            </a:pPr>
            <a:r>
              <a:t>• SDG-3 alignment: Good Health for All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57200" y="3840480"/>
            <a:ext cx="13716000" cy="329184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0096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931920"/>
            <a:ext cx="1335024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/>
          <a:p>
            <a:pPr>
              <a:defRPr sz="1400" b="1">
                <a:solidFill>
                  <a:srgbClr val="0096AA"/>
                </a:solidFill>
              </a:defRPr>
            </a:pPr>
            <a:r>
              <a:t>📈 5-YEAR GROWTH ROADMAP</a:t>
            </a:r>
          </a:p>
        </p:txBody>
      </p:sp>
      <p:sp>
        <p:nvSpPr>
          <p:cNvPr id="20" name="Oval 19"/>
          <p:cNvSpPr/>
          <p:nvPr/>
        </p:nvSpPr>
        <p:spPr>
          <a:xfrm>
            <a:off x="1097280" y="4480560"/>
            <a:ext cx="640080" cy="640080"/>
          </a:xfrm>
          <a:prstGeom prst="ellipse">
            <a:avLst/>
          </a:prstGeom>
          <a:solidFill>
            <a:srgbClr val="00539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097280" y="4572000"/>
            <a:ext cx="64008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200" b="1">
                <a:solidFill>
                  <a:srgbClr val="FFFFFF"/>
                </a:solidFill>
              </a:defRPr>
            </a:pPr>
            <a:r>
              <a:t>Y1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7240" y="5212080"/>
            <a:ext cx="128016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000" b="1">
                <a:solidFill>
                  <a:srgbClr val="00539F"/>
                </a:solidFill>
              </a:defRPr>
            </a:pPr>
            <a:r>
              <a:t>PILOT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" y="5486400"/>
            <a:ext cx="128016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900" b="0">
                <a:solidFill>
                  <a:srgbClr val="2D2D2D"/>
                </a:solidFill>
              </a:defRPr>
            </a:pPr>
            <a:r>
              <a:t>100 kiosks</a:t>
            </a:r>
            <a:br/>
            <a:r>
              <a:t>50K users</a:t>
            </a:r>
            <a:br/>
            <a:r>
              <a:t>5 districts</a:t>
            </a:r>
          </a:p>
        </p:txBody>
      </p:sp>
      <p:cxnSp>
        <p:nvCxnSpPr>
          <p:cNvPr id="24" name="Connector 23"/>
          <p:cNvCxnSpPr/>
          <p:nvPr/>
        </p:nvCxnSpPr>
        <p:spPr>
          <a:xfrm>
            <a:off x="1828800" y="4800600"/>
            <a:ext cx="1097280" cy="0"/>
          </a:xfrm>
          <a:prstGeom prst="line">
            <a:avLst/>
          </a:prstGeom>
          <a:ln w="25400">
            <a:solidFill>
              <a:srgbClr val="2D2D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657600" y="4480560"/>
            <a:ext cx="640080" cy="640080"/>
          </a:xfrm>
          <a:prstGeom prst="ellipse">
            <a:avLst/>
          </a:prstGeom>
          <a:solidFill>
            <a:srgbClr val="0096A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3657600" y="4572000"/>
            <a:ext cx="64008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200" b="1">
                <a:solidFill>
                  <a:srgbClr val="FFFFFF"/>
                </a:solidFill>
              </a:defRPr>
            </a:pPr>
            <a:r>
              <a:t>Y2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37560" y="5212080"/>
            <a:ext cx="128016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000" b="1">
                <a:solidFill>
                  <a:srgbClr val="0096AA"/>
                </a:solidFill>
              </a:defRPr>
            </a:pPr>
            <a:r>
              <a:t>EXPAND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37560" y="5486400"/>
            <a:ext cx="128016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900" b="0">
                <a:solidFill>
                  <a:srgbClr val="2D2D2D"/>
                </a:solidFill>
              </a:defRPr>
            </a:pPr>
            <a:r>
              <a:t>500 kiosks</a:t>
            </a:r>
            <a:br/>
            <a:r>
              <a:t>300K users</a:t>
            </a:r>
            <a:br/>
            <a:r>
              <a:t>3 states</a:t>
            </a:r>
          </a:p>
        </p:txBody>
      </p:sp>
      <p:cxnSp>
        <p:nvCxnSpPr>
          <p:cNvPr id="29" name="Connector 28"/>
          <p:cNvCxnSpPr/>
          <p:nvPr/>
        </p:nvCxnSpPr>
        <p:spPr>
          <a:xfrm>
            <a:off x="4389120" y="4800600"/>
            <a:ext cx="1097280" cy="0"/>
          </a:xfrm>
          <a:prstGeom prst="line">
            <a:avLst/>
          </a:prstGeom>
          <a:ln w="25400">
            <a:solidFill>
              <a:srgbClr val="2D2D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217920" y="4480560"/>
            <a:ext cx="640080" cy="640080"/>
          </a:xfrm>
          <a:prstGeom prst="ellipse">
            <a:avLst/>
          </a:prstGeom>
          <a:solidFill>
            <a:srgbClr val="00B48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217920" y="4572000"/>
            <a:ext cx="64008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200" b="1">
                <a:solidFill>
                  <a:srgbClr val="FFFFFF"/>
                </a:solidFill>
              </a:defRPr>
            </a:pPr>
            <a:r>
              <a:t>Y3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97880" y="5212080"/>
            <a:ext cx="128016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000" b="1">
                <a:solidFill>
                  <a:srgbClr val="00B482"/>
                </a:solidFill>
              </a:defRPr>
            </a:pPr>
            <a:r>
              <a:t>SCALE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897880" y="5486400"/>
            <a:ext cx="128016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900" b="0">
                <a:solidFill>
                  <a:srgbClr val="2D2D2D"/>
                </a:solidFill>
              </a:defRPr>
            </a:pPr>
            <a:r>
              <a:t>2500 kiosks</a:t>
            </a:r>
            <a:br/>
            <a:r>
              <a:t>1M users</a:t>
            </a:r>
            <a:br/>
            <a:r>
              <a:t>25 cities</a:t>
            </a:r>
          </a:p>
        </p:txBody>
      </p:sp>
      <p:cxnSp>
        <p:nvCxnSpPr>
          <p:cNvPr id="34" name="Connector 33"/>
          <p:cNvCxnSpPr/>
          <p:nvPr/>
        </p:nvCxnSpPr>
        <p:spPr>
          <a:xfrm>
            <a:off x="6949440" y="4800600"/>
            <a:ext cx="1097280" cy="0"/>
          </a:xfrm>
          <a:prstGeom prst="line">
            <a:avLst/>
          </a:prstGeom>
          <a:ln w="25400">
            <a:solidFill>
              <a:srgbClr val="2D2D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778239" y="4480560"/>
            <a:ext cx="640080" cy="64008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778239" y="4572000"/>
            <a:ext cx="64008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200" b="1">
                <a:solidFill>
                  <a:srgbClr val="FFFFFF"/>
                </a:solidFill>
              </a:defRPr>
            </a:pPr>
            <a:r>
              <a:t>Y4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458199" y="5212080"/>
            <a:ext cx="128016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000" b="1">
                <a:solidFill>
                  <a:srgbClr val="FF8C00"/>
                </a:solidFill>
              </a:defRPr>
            </a:pPr>
            <a:r>
              <a:t>GROWTH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458199" y="5486400"/>
            <a:ext cx="128016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900" b="0">
                <a:solidFill>
                  <a:srgbClr val="2D2D2D"/>
                </a:solidFill>
              </a:defRPr>
            </a:pPr>
            <a:r>
              <a:t>10K kiosks</a:t>
            </a:r>
            <a:br/>
            <a:r>
              <a:t>10M users</a:t>
            </a:r>
            <a:br/>
            <a:r>
              <a:t>100 cities</a:t>
            </a:r>
          </a:p>
        </p:txBody>
      </p:sp>
      <p:cxnSp>
        <p:nvCxnSpPr>
          <p:cNvPr id="39" name="Connector 38"/>
          <p:cNvCxnSpPr/>
          <p:nvPr/>
        </p:nvCxnSpPr>
        <p:spPr>
          <a:xfrm>
            <a:off x="9509759" y="4800600"/>
            <a:ext cx="1097280" cy="0"/>
          </a:xfrm>
          <a:prstGeom prst="line">
            <a:avLst/>
          </a:prstGeom>
          <a:ln w="25400">
            <a:solidFill>
              <a:srgbClr val="2D2D2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11338559" y="4480560"/>
            <a:ext cx="640080" cy="640080"/>
          </a:xfrm>
          <a:prstGeom prst="ellipse">
            <a:avLst/>
          </a:prstGeom>
          <a:solidFill>
            <a:srgbClr val="ED1C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11338559" y="4572000"/>
            <a:ext cx="640080" cy="45720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200" b="1">
                <a:solidFill>
                  <a:srgbClr val="FFFFFF"/>
                </a:solidFill>
              </a:defRPr>
            </a:pPr>
            <a:r>
              <a:t>Y5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018519" y="5212080"/>
            <a:ext cx="1280160" cy="27432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000" b="1">
                <a:solidFill>
                  <a:srgbClr val="ED1C24"/>
                </a:solidFill>
              </a:defRPr>
            </a:pPr>
            <a:r>
              <a:t>NATIONAL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018519" y="5486400"/>
            <a:ext cx="1280160" cy="8229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900" b="0">
                <a:solidFill>
                  <a:srgbClr val="2D2D2D"/>
                </a:solidFill>
              </a:defRPr>
            </a:pPr>
            <a:r>
              <a:t>50K kiosks</a:t>
            </a:r>
            <a:br/>
            <a:r>
              <a:t>100M users</a:t>
            </a:r>
            <a:br/>
            <a:r>
              <a:t>Pan-India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7498079"/>
            <a:ext cx="14630400" cy="274320"/>
          </a:xfrm>
          <a:prstGeom prst="rect">
            <a:avLst/>
          </a:prstGeom>
          <a:solidFill>
            <a:srgbClr val="0096A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0" y="7452360"/>
            <a:ext cx="14630400" cy="365760"/>
          </a:xfrm>
          <a:prstGeom prst="rect">
            <a:avLst/>
          </a:prstGeom>
          <a:noFill/>
        </p:spPr>
        <p:txBody>
          <a:bodyPr wrap="square" tIns="76200" bIns="76200" lIns="127000" rIns="127000">
            <a:spAutoFit/>
          </a:bodyPr>
          <a:lstStyle/>
          <a:p>
            <a:pPr algn="ctr"/>
          </a:p>
          <a:p>
            <a:pPr>
              <a:defRPr sz="1300" b="1">
                <a:solidFill>
                  <a:srgbClr val="FFFFFF"/>
                </a:solidFill>
              </a:defRPr>
            </a:pPr>
            <a:r>
              <a:t>Scalable, sustainable, socially impactful disruption for Bharat.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14400" y="7772400"/>
            <a:ext cx="1280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000" i="1">
                <a:solidFill>
                  <a:srgbClr val="2D2D2D"/>
                </a:solidFill>
              </a:defRPr>
            </a:pPr>
            <a:r>
              <a:t>Presented By — Nakul Nandanwar, Vaishnavi Bhangale, Rahul Kumbhare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