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96A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365760"/>
            <a:ext cx="14630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000" b="1">
                <a:solidFill>
                  <a:srgbClr val="FFFFFF"/>
                </a:solidFill>
                <a:latin typeface="Arial"/>
              </a:defRPr>
            </a:pPr>
            <a:r>
              <a:t>Why Tier-2 &amp; Tier-3 India are Ripe for Disruption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463040"/>
            <a:ext cx="14630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800" b="0">
                <a:solidFill>
                  <a:srgbClr val="1E1E1E"/>
                </a:solidFill>
                <a:latin typeface="Arial"/>
              </a:defRPr>
            </a:pPr>
            <a:r>
              <a:t>650M population • Rising digital adoption • Massive infrastructure gaps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2286000"/>
            <a:ext cx="6400800" cy="4114800"/>
          </a:xfrm>
          <a:prstGeom prst="roundRect">
            <a:avLst/>
          </a:prstGeom>
          <a:solidFill>
            <a:srgbClr val="F5F5F5"/>
          </a:solidFill>
          <a:ln w="25400">
            <a:solidFill>
              <a:srgbClr val="0053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14400" y="2560320"/>
            <a:ext cx="5486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000" b="1">
                <a:solidFill>
                  <a:srgbClr val="00539F"/>
                </a:solidFill>
                <a:latin typeface="Arial"/>
              </a:defRPr>
            </a:pPr>
            <a:r>
              <a:t>MACRO TRENDS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3200400"/>
            <a:ext cx="54864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1E1E1E"/>
                </a:solidFill>
                <a:latin typeface="Arial"/>
              </a:defRPr>
            </a:pPr>
            <a:r>
              <a:t>📊 45% of GDP by 2025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3840480"/>
            <a:ext cx="54864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1E1E1E"/>
                </a:solidFill>
                <a:latin typeface="Arial"/>
              </a:defRPr>
            </a:pPr>
            <a:r>
              <a:t>👥 650M population base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4480560"/>
            <a:ext cx="54864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1E1E1E"/>
                </a:solidFill>
                <a:latin typeface="Arial"/>
              </a:defRPr>
            </a:pPr>
            <a:r>
              <a:t>📱 60% smartphone penetration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5120640"/>
            <a:ext cx="54864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1E1E1E"/>
                </a:solidFill>
                <a:latin typeface="Arial"/>
              </a:defRPr>
            </a:pPr>
            <a:r>
              <a:t>💳 12B+ UPI transactions/month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5760720"/>
            <a:ext cx="54864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1E1E1E"/>
                </a:solidFill>
                <a:latin typeface="Arial"/>
              </a:defRPr>
            </a:pPr>
            <a:r>
              <a:t>📡 $0.17/GB - Cheapest data globally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72400" y="2286000"/>
            <a:ext cx="6400800" cy="4114800"/>
          </a:xfrm>
          <a:prstGeom prst="roundRect">
            <a:avLst/>
          </a:prstGeom>
          <a:solidFill>
            <a:srgbClr val="00B482"/>
          </a:solidFill>
          <a:ln w="25400">
            <a:solidFill>
              <a:srgbClr val="00B48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8229600" y="2560320"/>
            <a:ext cx="5486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000" b="1">
                <a:solidFill>
                  <a:srgbClr val="00B482"/>
                </a:solidFill>
                <a:latin typeface="Arial"/>
              </a:defRPr>
            </a:pPr>
            <a:r>
              <a:t>UNDERSERVED SECTORS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29600" y="3200400"/>
            <a:ext cx="54864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1E1E1E"/>
                </a:solidFill>
                <a:latin typeface="Arial"/>
              </a:defRPr>
            </a:pPr>
            <a:r>
              <a:t>🏥 Healthcare: 600M underserved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29600" y="3840480"/>
            <a:ext cx="54864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1E1E1E"/>
                </a:solidFill>
                <a:latin typeface="Arial"/>
              </a:defRPr>
            </a:pPr>
            <a:r>
              <a:t>📚 Education: 1:60 teacher ratio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29600" y="4480560"/>
            <a:ext cx="54864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1E1E1E"/>
                </a:solidFill>
                <a:latin typeface="Arial"/>
              </a:defRPr>
            </a:pPr>
            <a:r>
              <a:t>💰 Finance: 190M unbanked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9600" y="5120640"/>
            <a:ext cx="54864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1E1E1E"/>
                </a:solidFill>
                <a:latin typeface="Arial"/>
              </a:defRPr>
            </a:pPr>
            <a:r>
              <a:t>🌾 Agriculture: ₹90,000 Cr losses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6858000"/>
            <a:ext cx="14630400" cy="548640"/>
          </a:xfrm>
          <a:prstGeom prst="rect">
            <a:avLst/>
          </a:prstGeom>
          <a:solidFill>
            <a:srgbClr val="0053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0" y="7040880"/>
            <a:ext cx="14630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800" b="1">
                <a:solidFill>
                  <a:srgbClr val="FFFFFF"/>
                </a:solidFill>
                <a:latin typeface="Arial"/>
              </a:defRPr>
            </a:pPr>
            <a:r>
              <a:t>Digital readiness + structural gaps = massive disruption opportunity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7589520"/>
            <a:ext cx="14630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200" b="0">
                <a:solidFill>
                  <a:srgbClr val="646464"/>
                </a:solidFill>
                <a:latin typeface="Arial"/>
              </a:defRPr>
            </a:pPr>
            <a:r>
              <a:t>Presented by: Nakul Nandanwar, Vaishnavi Bhangale, Rahul Kumbhare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18872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320040"/>
            <a:ext cx="146304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000" b="1">
                <a:solidFill>
                  <a:srgbClr val="FFFFFF"/>
                </a:solidFill>
                <a:latin typeface="Arial"/>
              </a:defRPr>
            </a:pPr>
            <a:r>
              <a:t>Why Healthcare is the Burning Platform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1645920"/>
            <a:ext cx="4389120" cy="2560320"/>
          </a:xfrm>
          <a:prstGeom prst="roundRect">
            <a:avLst/>
          </a:prstGeom>
          <a:solidFill>
            <a:srgbClr val="00539F"/>
          </a:solidFill>
          <a:ln w="38100">
            <a:solidFill>
              <a:srgbClr val="0053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40080" y="1828800"/>
            <a:ext cx="4023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000" b="1">
                <a:solidFill>
                  <a:srgbClr val="00539F"/>
                </a:solidFill>
                <a:latin typeface="Arial"/>
              </a:defRPr>
            </a:pPr>
            <a:r>
              <a:t>ACCESSIBILITY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" y="2468880"/>
            <a:ext cx="402336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500" b="0">
                <a:solidFill>
                  <a:srgbClr val="1E1E1E"/>
                </a:solidFill>
                <a:latin typeface="Arial"/>
              </a:defRPr>
            </a:pPr>
            <a:r>
              <a:t>• 75% doctors in urban areas</a:t>
            </a:r>
            <a:br/>
            <a:r>
              <a:t>• 600M people underserved</a:t>
            </a:r>
            <a:br/>
            <a:r>
              <a:t>• Average 50+ km travel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12080" y="1645920"/>
            <a:ext cx="4389120" cy="2560320"/>
          </a:xfrm>
          <a:prstGeom prst="roundRect">
            <a:avLst/>
          </a:prstGeom>
          <a:solidFill>
            <a:srgbClr val="FF8C00"/>
          </a:solidFill>
          <a:ln w="38100">
            <a:solidFill>
              <a:srgbClr val="FF8C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5394960" y="1828800"/>
            <a:ext cx="4023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000" b="1">
                <a:solidFill>
                  <a:srgbClr val="FF8C00"/>
                </a:solidFill>
                <a:latin typeface="Arial"/>
              </a:defRPr>
            </a:pPr>
            <a:r>
              <a:t>AFFORDABILITY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4960" y="2468880"/>
            <a:ext cx="402336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500" b="0">
                <a:solidFill>
                  <a:srgbClr val="1E1E1E"/>
                </a:solidFill>
                <a:latin typeface="Arial"/>
              </a:defRPr>
            </a:pPr>
            <a:r>
              <a:t>• 62% out-of-pocket spending</a:t>
            </a:r>
            <a:br/>
            <a:r>
              <a:t>• 60M fall into poverty yearly</a:t>
            </a:r>
            <a:br/>
            <a:r>
              <a:t>• No insurance coverage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966960" y="1645920"/>
            <a:ext cx="4389120" cy="2560320"/>
          </a:xfrm>
          <a:prstGeom prst="roundRect">
            <a:avLst/>
          </a:prstGeom>
          <a:solidFill>
            <a:srgbClr val="00B482"/>
          </a:solidFill>
          <a:ln w="38100">
            <a:solidFill>
              <a:srgbClr val="00B48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0149840" y="1828800"/>
            <a:ext cx="4023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000" b="1">
                <a:solidFill>
                  <a:srgbClr val="00B482"/>
                </a:solidFill>
                <a:latin typeface="Arial"/>
              </a:defRPr>
            </a:pPr>
            <a:r>
              <a:t>AWARENESS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49840" y="2468880"/>
            <a:ext cx="402336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500" b="0">
                <a:solidFill>
                  <a:srgbClr val="1E1E1E"/>
                </a:solidFill>
                <a:latin typeface="Arial"/>
              </a:defRPr>
            </a:pPr>
            <a:r>
              <a:t>• Mental health stigma</a:t>
            </a:r>
            <a:br/>
            <a:r>
              <a:t>• Reliance on quacks</a:t>
            </a:r>
            <a:br/>
            <a:r>
              <a:t>• Low preventive care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4572000"/>
            <a:ext cx="13716000" cy="1828800"/>
          </a:xfrm>
          <a:prstGeom prst="rect">
            <a:avLst/>
          </a:prstGeom>
          <a:solidFill>
            <a:srgbClr val="F5F5F5"/>
          </a:solidFill>
          <a:ln w="12700"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914400" y="4846320"/>
            <a:ext cx="3200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400" b="1">
                <a:solidFill>
                  <a:srgbClr val="1E1E1E"/>
                </a:solidFill>
                <a:latin typeface="Arial"/>
              </a:defRPr>
            </a:pPr>
            <a:r>
              <a:t>Healthcare Market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5303520"/>
            <a:ext cx="3200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800" b="1">
                <a:solidFill>
                  <a:srgbClr val="0096AA"/>
                </a:solidFill>
                <a:latin typeface="Arial"/>
              </a:defRPr>
            </a:pPr>
            <a:r>
              <a:t>$372B by 2025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97680" y="4846320"/>
            <a:ext cx="3200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400" b="1">
                <a:solidFill>
                  <a:srgbClr val="1E1E1E"/>
                </a:solidFill>
                <a:latin typeface="Arial"/>
              </a:defRPr>
            </a:pPr>
            <a:r>
              <a:t>Telemedicine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97680" y="5303520"/>
            <a:ext cx="3200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800" b="1">
                <a:solidFill>
                  <a:srgbClr val="0096AA"/>
                </a:solidFill>
                <a:latin typeface="Arial"/>
              </a:defRPr>
            </a:pPr>
            <a:r>
              <a:t>$5.4B by 2025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80960" y="4846320"/>
            <a:ext cx="3200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400" b="1">
                <a:solidFill>
                  <a:srgbClr val="1E1E1E"/>
                </a:solidFill>
                <a:latin typeface="Arial"/>
              </a:defRPr>
            </a:pPr>
            <a:r>
              <a:t>Digital Health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80960" y="5303520"/>
            <a:ext cx="3200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800" b="1">
                <a:solidFill>
                  <a:srgbClr val="0096AA"/>
                </a:solidFill>
                <a:latin typeface="Arial"/>
              </a:defRPr>
            </a:pPr>
            <a:r>
              <a:t>39% CAGR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064240" y="4846320"/>
            <a:ext cx="3200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400" b="1">
                <a:solidFill>
                  <a:srgbClr val="1E1E1E"/>
                </a:solidFill>
                <a:latin typeface="Arial"/>
              </a:defRPr>
            </a:pPr>
            <a:r>
              <a:t>eSanjeevani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064240" y="5303520"/>
            <a:ext cx="3200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800" b="1">
                <a:solidFill>
                  <a:srgbClr val="0096AA"/>
                </a:solidFill>
                <a:latin typeface="Arial"/>
              </a:defRPr>
            </a:pPr>
            <a:r>
              <a:t>160M+ teleconsults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858000"/>
            <a:ext cx="14630400" cy="54864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0" y="7040880"/>
            <a:ext cx="14630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800" b="1">
                <a:solidFill>
                  <a:srgbClr val="FFFFFF"/>
                </a:solidFill>
                <a:latin typeface="Arial"/>
              </a:defRPr>
            </a:pPr>
            <a:r>
              <a:t>Healthcare = Urgent Problem + Massive Market Potential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0" y="7589520"/>
            <a:ext cx="14630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200" b="0">
                <a:solidFill>
                  <a:srgbClr val="646464"/>
                </a:solidFill>
                <a:latin typeface="Arial"/>
              </a:defRPr>
            </a:pPr>
            <a:r>
              <a:t>Presented by: Nakul Nandanwar, Vaishnavi Bhangale, Rahul Kumbhare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274320"/>
            <a:ext cx="146304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600" b="1">
                <a:solidFill>
                  <a:srgbClr val="00539F"/>
                </a:solidFill>
                <a:latin typeface="Arial"/>
              </a:defRPr>
            </a:pPr>
            <a:r>
              <a:t>Competitive Landscape &amp; White Space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371600"/>
            <a:ext cx="8229600" cy="4572000"/>
          </a:xfrm>
          <a:prstGeom prst="rect">
            <a:avLst/>
          </a:prstGeom>
          <a:solidFill>
            <a:srgbClr val="F5F5F5"/>
          </a:solidFill>
          <a:ln w="25400">
            <a:solidFill>
              <a:srgbClr val="1E1E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14400" y="3657600"/>
            <a:ext cx="8229600" cy="4572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5029200" y="1371600"/>
            <a:ext cx="45720" cy="4572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371600" y="6035040"/>
            <a:ext cx="18288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400" b="1">
                <a:solidFill>
                  <a:srgbClr val="646464"/>
                </a:solidFill>
                <a:latin typeface="Arial"/>
              </a:defRPr>
            </a:pPr>
            <a:r>
              <a:t>← URBAN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6035040"/>
            <a:ext cx="18288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400" b="1">
                <a:solidFill>
                  <a:srgbClr val="646464"/>
                </a:solidFill>
                <a:latin typeface="Arial"/>
              </a:defRPr>
            </a:pPr>
            <a:r>
              <a:t>RURAL →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1828800"/>
            <a:ext cx="32004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1E1E1E"/>
                </a:solidFill>
                <a:latin typeface="Arial"/>
              </a:defRPr>
            </a:pPr>
            <a:r>
              <a:t>Practo, Apollo 24/7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400" y="1828800"/>
            <a:ext cx="32004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1E1E1E"/>
                </a:solidFill>
                <a:latin typeface="Arial"/>
              </a:defRPr>
            </a:pPr>
            <a:r>
              <a:t>Local Clinics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4114800"/>
            <a:ext cx="32004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600" b="0">
                <a:solidFill>
                  <a:srgbClr val="1E1E1E"/>
                </a:solidFill>
                <a:latin typeface="Arial"/>
              </a:defRPr>
            </a:pPr>
            <a:r>
              <a:t>1mg, PharmEasy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86400" y="4114800"/>
            <a:ext cx="3200400" cy="1371600"/>
          </a:xfrm>
          <a:prstGeom prst="roundRect">
            <a:avLst/>
          </a:prstGeom>
          <a:solidFill>
            <a:srgbClr val="FF8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5486400" y="4572000"/>
            <a:ext cx="3200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800" b="1">
                <a:solidFill>
                  <a:srgbClr val="FFFFFF"/>
                </a:solidFill>
                <a:latin typeface="Arial"/>
              </a:defRPr>
            </a:pPr>
            <a:r>
              <a:t>WHITE SPACE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058400" y="1371600"/>
            <a:ext cx="4114800" cy="4572000"/>
          </a:xfrm>
          <a:prstGeom prst="roundRect">
            <a:avLst/>
          </a:prstGeom>
          <a:solidFill>
            <a:srgbClr val="00B482"/>
          </a:solidFill>
          <a:ln w="25400">
            <a:solidFill>
              <a:srgbClr val="00B48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0241280" y="1554480"/>
            <a:ext cx="3749039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800" b="1">
                <a:solidFill>
                  <a:srgbClr val="00B482"/>
                </a:solidFill>
                <a:latin typeface="Arial"/>
              </a:defRPr>
            </a:pPr>
            <a:r>
              <a:t>KEY INSIGHTS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41280" y="2194560"/>
            <a:ext cx="3749039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400" b="0">
                <a:solidFill>
                  <a:srgbClr val="1E1E1E"/>
                </a:solidFill>
                <a:latin typeface="Arial"/>
              </a:defRPr>
            </a:pPr>
            <a:r>
              <a:t>• 3% GDP on healthcare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41280" y="2926080"/>
            <a:ext cx="3749039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400" b="0">
                <a:solidFill>
                  <a:srgbClr val="1E1E1E"/>
                </a:solidFill>
                <a:latin typeface="Arial"/>
              </a:defRPr>
            </a:pPr>
            <a:r>
              <a:t>• 60% rely on quacks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41280" y="3657600"/>
            <a:ext cx="3749039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400" b="0">
                <a:solidFill>
                  <a:srgbClr val="1E1E1E"/>
                </a:solidFill>
                <a:latin typeface="Arial"/>
              </a:defRPr>
            </a:pPr>
            <a:r>
              <a:t>• 10x telemedicine growth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241280" y="4389120"/>
            <a:ext cx="3749039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400" b="0">
                <a:solidFill>
                  <a:srgbClr val="1E1E1E"/>
                </a:solidFill>
                <a:latin typeface="Arial"/>
              </a:defRPr>
            </a:pPr>
            <a:r>
              <a:t>• 75% want affordable care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6858000"/>
            <a:ext cx="14630400" cy="548640"/>
          </a:xfrm>
          <a:prstGeom prst="rect">
            <a:avLst/>
          </a:prstGeom>
          <a:solidFill>
            <a:srgbClr val="FF8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0" y="7040880"/>
            <a:ext cx="14630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800" b="1">
                <a:solidFill>
                  <a:srgbClr val="FFFFFF"/>
                </a:solidFill>
                <a:latin typeface="Arial"/>
              </a:defRPr>
            </a:pPr>
            <a:r>
              <a:t>White Space = Affordable vernacular model for Tier-2/3 India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7589520"/>
            <a:ext cx="14630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200" b="0">
                <a:solidFill>
                  <a:srgbClr val="646464"/>
                </a:solidFill>
                <a:latin typeface="Arial"/>
              </a:defRPr>
            </a:pPr>
            <a:r>
              <a:t>Presented by: Nakul Nandanwar, Vaishnavi Bhangale, Rahul Kumbhare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188720"/>
          </a:xfrm>
          <a:prstGeom prst="rect">
            <a:avLst/>
          </a:prstGeom>
          <a:solidFill>
            <a:srgbClr val="00B48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320040"/>
            <a:ext cx="146304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000" b="1">
                <a:solidFill>
                  <a:srgbClr val="FFFFFF"/>
                </a:solidFill>
                <a:latin typeface="Arial"/>
              </a:defRPr>
            </a:pPr>
            <a:r>
              <a:t>MediChain — Tech-enabled Primary Care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1828800"/>
            <a:ext cx="5943600" cy="2103120"/>
          </a:xfrm>
          <a:prstGeom prst="roundRect">
            <a:avLst/>
          </a:prstGeom>
          <a:solidFill>
            <a:srgbClr val="00539F"/>
          </a:solidFill>
          <a:ln w="38100">
            <a:solidFill>
              <a:srgbClr val="0053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188720" y="2103120"/>
            <a:ext cx="539496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200" b="1">
                <a:solidFill>
                  <a:srgbClr val="00539F"/>
                </a:solidFill>
                <a:latin typeface="Arial"/>
              </a:defRPr>
            </a:pPr>
            <a:r>
              <a:t>AI TRIAGE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2743200"/>
            <a:ext cx="539496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600" b="0">
                <a:solidFill>
                  <a:srgbClr val="1E1E1E"/>
                </a:solidFill>
                <a:latin typeface="Arial"/>
              </a:defRPr>
            </a:pPr>
            <a:r>
              <a:t>Vernacular chatbot</a:t>
            </a:r>
            <a:br/>
            <a:r>
              <a:t>&lt;₹20 per consultation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772400" y="1828800"/>
            <a:ext cx="5943600" cy="2103120"/>
          </a:xfrm>
          <a:prstGeom prst="roundRect">
            <a:avLst/>
          </a:prstGeom>
          <a:solidFill>
            <a:srgbClr val="0096AA"/>
          </a:solidFill>
          <a:ln w="38100">
            <a:solidFill>
              <a:srgbClr val="009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8046720" y="2103120"/>
            <a:ext cx="539496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200" b="1">
                <a:solidFill>
                  <a:srgbClr val="0096AA"/>
                </a:solidFill>
                <a:latin typeface="Arial"/>
              </a:defRPr>
            </a:pPr>
            <a:r>
              <a:t>IOT KIOSKS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46720" y="2743200"/>
            <a:ext cx="539496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600" b="0">
                <a:solidFill>
                  <a:srgbClr val="1E1E1E"/>
                </a:solidFill>
                <a:latin typeface="Arial"/>
              </a:defRPr>
            </a:pPr>
            <a:r>
              <a:t>BP, ECG, Sugar tests</a:t>
            </a:r>
            <a:br/>
            <a:r>
              <a:t>₹1L per kiosk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14400" y="4389120"/>
            <a:ext cx="5943600" cy="2103120"/>
          </a:xfrm>
          <a:prstGeom prst="roundRect">
            <a:avLst/>
          </a:prstGeom>
          <a:solidFill>
            <a:srgbClr val="00B482"/>
          </a:solidFill>
          <a:ln w="38100">
            <a:solidFill>
              <a:srgbClr val="00B48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188720" y="4663440"/>
            <a:ext cx="539496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200" b="1">
                <a:solidFill>
                  <a:srgbClr val="00B482"/>
                </a:solidFill>
                <a:latin typeface="Arial"/>
              </a:defRPr>
            </a:pPr>
            <a:r>
              <a:t>BLOCKCHAIN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8720" y="5303520"/>
            <a:ext cx="539496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600" b="0">
                <a:solidFill>
                  <a:srgbClr val="1E1E1E"/>
                </a:solidFill>
                <a:latin typeface="Arial"/>
              </a:defRPr>
            </a:pPr>
            <a:r>
              <a:t>Secure health records</a:t>
            </a:r>
            <a:br/>
            <a:r>
              <a:t>NDHM aligned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772400" y="4389120"/>
            <a:ext cx="5943600" cy="2103120"/>
          </a:xfrm>
          <a:prstGeom prst="roundRect">
            <a:avLst/>
          </a:prstGeom>
          <a:solidFill>
            <a:srgbClr val="FF8C00"/>
          </a:solidFill>
          <a:ln w="38100">
            <a:solidFill>
              <a:srgbClr val="FF8C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8046720" y="4663440"/>
            <a:ext cx="539496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200" b="1">
                <a:solidFill>
                  <a:srgbClr val="FF8C00"/>
                </a:solidFill>
                <a:latin typeface="Arial"/>
              </a:defRPr>
            </a:pPr>
            <a:r>
              <a:t>PHARMACY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46720" y="5303520"/>
            <a:ext cx="539496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600" b="0">
                <a:solidFill>
                  <a:srgbClr val="1E1E1E"/>
                </a:solidFill>
                <a:latin typeface="Arial"/>
              </a:defRPr>
            </a:pPr>
            <a:r>
              <a:t>Last-mile delivery</a:t>
            </a:r>
            <a:br/>
            <a:r>
              <a:t>Local partnerships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400" y="5029200"/>
            <a:ext cx="12801600" cy="1645920"/>
          </a:xfrm>
          <a:prstGeom prst="rect">
            <a:avLst/>
          </a:prstGeom>
          <a:solidFill>
            <a:srgbClr val="F5F5F5"/>
          </a:solidFill>
          <a:ln w="12700"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914400" y="5212080"/>
            <a:ext cx="1280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800" b="1">
                <a:solidFill>
                  <a:srgbClr val="1E1E1E"/>
                </a:solidFill>
                <a:latin typeface="Arial"/>
              </a:defRPr>
            </a:pPr>
            <a:r>
              <a:t>KEY DIFFERENTIATORS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28800" y="5760720"/>
            <a:ext cx="50292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500" b="0">
                <a:solidFill>
                  <a:srgbClr val="1E1E1E"/>
                </a:solidFill>
                <a:latin typeface="Arial"/>
              </a:defRPr>
            </a:pPr>
            <a:r>
              <a:t>✓ Vernacular-first 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72400" y="5760720"/>
            <a:ext cx="50292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500" b="0">
                <a:solidFill>
                  <a:srgbClr val="1E1E1E"/>
                </a:solidFill>
                <a:latin typeface="Arial"/>
              </a:defRPr>
            </a:pPr>
            <a:r>
              <a:t>✓ &lt;₹100 consultations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28800" y="6217920"/>
            <a:ext cx="50292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500" b="0">
                <a:solidFill>
                  <a:srgbClr val="1E1E1E"/>
                </a:solidFill>
                <a:latin typeface="Arial"/>
              </a:defRPr>
            </a:pPr>
            <a:r>
              <a:t>✓ ₹499/year family plan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72400" y="6217920"/>
            <a:ext cx="50292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500" b="0">
                <a:solidFill>
                  <a:srgbClr val="1E1E1E"/>
                </a:solidFill>
                <a:latin typeface="Arial"/>
              </a:defRPr>
            </a:pPr>
            <a:r>
              <a:t>✓ Trust via local pharmacies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858000"/>
            <a:ext cx="14630400" cy="548640"/>
          </a:xfrm>
          <a:prstGeom prst="rect">
            <a:avLst/>
          </a:prstGeom>
          <a:solidFill>
            <a:srgbClr val="00B48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0" y="7040880"/>
            <a:ext cx="14630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800" b="1">
                <a:solidFill>
                  <a:srgbClr val="FFFFFF"/>
                </a:solidFill>
                <a:latin typeface="Arial"/>
              </a:defRPr>
            </a:pPr>
            <a:r>
              <a:t>Vernacular + Affordable + Trusted = Healthcare for Bharat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0" y="7589520"/>
            <a:ext cx="14630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200" b="0">
                <a:solidFill>
                  <a:srgbClr val="646464"/>
                </a:solidFill>
                <a:latin typeface="Arial"/>
              </a:defRPr>
            </a:pPr>
            <a:r>
              <a:t>Presented by: Nakul Nandanwar, Vaishnavi Bhangale, Rahul Kumbhare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274320"/>
            <a:ext cx="146304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600" b="1">
                <a:solidFill>
                  <a:srgbClr val="00539F"/>
                </a:solidFill>
                <a:latin typeface="Arial"/>
              </a:defRPr>
            </a:pPr>
            <a:r>
              <a:t>Scalable Impact Pathway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6858000" cy="2743200"/>
          </a:xfrm>
          <a:prstGeom prst="roundRect">
            <a:avLst/>
          </a:prstGeom>
          <a:solidFill>
            <a:srgbClr val="00539F"/>
          </a:solidFill>
          <a:ln w="38100">
            <a:solidFill>
              <a:srgbClr val="0053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1645920"/>
            <a:ext cx="5943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000" b="1">
                <a:solidFill>
                  <a:srgbClr val="00539F"/>
                </a:solidFill>
                <a:latin typeface="Arial"/>
              </a:defRPr>
            </a:pPr>
            <a:r>
              <a:t>ECONOMIC IMPACT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286000"/>
            <a:ext cx="59436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500" b="0">
                <a:solidFill>
                  <a:srgbClr val="1E1E1E"/>
                </a:solidFill>
                <a:latin typeface="Arial"/>
              </a:defRPr>
            </a:pPr>
            <a:r>
              <a:t>• ₹499/year per family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743200"/>
            <a:ext cx="59436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500" b="0">
                <a:solidFill>
                  <a:srgbClr val="1E1E1E"/>
                </a:solidFill>
                <a:latin typeface="Arial"/>
              </a:defRPr>
            </a:pPr>
            <a:r>
              <a:t>• 35% EBITDA margins at scale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3200400"/>
            <a:ext cx="59436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500" b="0">
                <a:solidFill>
                  <a:srgbClr val="1E1E1E"/>
                </a:solidFill>
                <a:latin typeface="Arial"/>
              </a:defRPr>
            </a:pPr>
            <a:r>
              <a:t>• 18-month district breakeven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3657600"/>
            <a:ext cx="59436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500" b="0">
                <a:solidFill>
                  <a:srgbClr val="1E1E1E"/>
                </a:solidFill>
                <a:latin typeface="Arial"/>
              </a:defRPr>
            </a:pPr>
            <a:r>
              <a:t>• Scalable unit economics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772400" y="1371600"/>
            <a:ext cx="6400800" cy="2743200"/>
          </a:xfrm>
          <a:prstGeom prst="roundRect">
            <a:avLst/>
          </a:prstGeom>
          <a:solidFill>
            <a:srgbClr val="00B482"/>
          </a:solidFill>
          <a:ln w="38100">
            <a:solidFill>
              <a:srgbClr val="00B48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8229600" y="1645920"/>
            <a:ext cx="5486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000" b="1">
                <a:solidFill>
                  <a:srgbClr val="00B482"/>
                </a:solidFill>
                <a:latin typeface="Arial"/>
              </a:defRPr>
            </a:pPr>
            <a:r>
              <a:t>SOCIAL IMPACT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29600" y="2286000"/>
            <a:ext cx="5486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500" b="0">
                <a:solidFill>
                  <a:srgbClr val="1E1E1E"/>
                </a:solidFill>
                <a:latin typeface="Arial"/>
              </a:defRPr>
            </a:pPr>
            <a:r>
              <a:t>• 100M+ lives by Year 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29600" y="2743200"/>
            <a:ext cx="5486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500" b="0">
                <a:solidFill>
                  <a:srgbClr val="1E1E1E"/>
                </a:solidFill>
                <a:latin typeface="Arial"/>
              </a:defRPr>
            </a:pPr>
            <a:r>
              <a:t>• 5x preventive care adoption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29600" y="3200400"/>
            <a:ext cx="5486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500" b="0">
                <a:solidFill>
                  <a:srgbClr val="1E1E1E"/>
                </a:solidFill>
                <a:latin typeface="Arial"/>
              </a:defRPr>
            </a:pPr>
            <a:r>
              <a:t>• 50% women users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29600" y="3657600"/>
            <a:ext cx="5486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500" b="0">
                <a:solidFill>
                  <a:srgbClr val="1E1E1E"/>
                </a:solidFill>
                <a:latin typeface="Arial"/>
              </a:defRPr>
            </a:pPr>
            <a:r>
              <a:t>• SDG-3 alignment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" y="4572000"/>
            <a:ext cx="13716000" cy="2011680"/>
          </a:xfrm>
          <a:prstGeom prst="rect">
            <a:avLst/>
          </a:prstGeom>
          <a:solidFill>
            <a:srgbClr val="F5F5F5"/>
          </a:solidFill>
          <a:ln w="12700"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57200" y="4663440"/>
            <a:ext cx="13716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800" b="1">
                <a:solidFill>
                  <a:srgbClr val="1E1E1E"/>
                </a:solidFill>
                <a:latin typeface="Arial"/>
              </a:defRPr>
            </a:pPr>
            <a:r>
              <a:t>5-YEAR ROADMAP</a:t>
            </a:r>
          </a:p>
        </p:txBody>
      </p:sp>
      <p:sp>
        <p:nvSpPr>
          <p:cNvPr id="18" name="Oval 17"/>
          <p:cNvSpPr/>
          <p:nvPr/>
        </p:nvSpPr>
        <p:spPr>
          <a:xfrm>
            <a:off x="1371600" y="5212080"/>
            <a:ext cx="731520" cy="731520"/>
          </a:xfrm>
          <a:prstGeom prst="ellipse">
            <a:avLst/>
          </a:prstGeom>
          <a:solidFill>
            <a:srgbClr val="0053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1371600" y="5349240"/>
            <a:ext cx="73152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600" b="1">
                <a:solidFill>
                  <a:srgbClr val="FFFFFF"/>
                </a:solidFill>
                <a:latin typeface="Arial"/>
              </a:defRPr>
            </a:pPr>
            <a:r>
              <a:t>Y1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7280" y="6035040"/>
            <a:ext cx="12801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400" b="1">
                <a:solidFill>
                  <a:srgbClr val="00539F"/>
                </a:solidFill>
                <a:latin typeface="Arial"/>
              </a:defRPr>
            </a:pPr>
            <a:r>
              <a:t>50K users</a:t>
            </a:r>
          </a:p>
        </p:txBody>
      </p:sp>
      <p:sp>
        <p:nvSpPr>
          <p:cNvPr id="21" name="Oval 20"/>
          <p:cNvSpPr/>
          <p:nvPr/>
        </p:nvSpPr>
        <p:spPr>
          <a:xfrm>
            <a:off x="3931920" y="5212080"/>
            <a:ext cx="731520" cy="731520"/>
          </a:xfrm>
          <a:prstGeom prst="ellipse">
            <a:avLst/>
          </a:prstGeom>
          <a:solidFill>
            <a:srgbClr val="0096A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3931920" y="5349240"/>
            <a:ext cx="73152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600" b="1">
                <a:solidFill>
                  <a:srgbClr val="FFFFFF"/>
                </a:solidFill>
                <a:latin typeface="Arial"/>
              </a:defRPr>
            </a:pPr>
            <a:r>
              <a:t>Y2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57600" y="6035040"/>
            <a:ext cx="12801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400" b="1">
                <a:solidFill>
                  <a:srgbClr val="0096AA"/>
                </a:solidFill>
                <a:latin typeface="Arial"/>
              </a:defRPr>
            </a:pPr>
            <a:r>
              <a:t>300K users</a:t>
            </a:r>
          </a:p>
        </p:txBody>
      </p:sp>
      <p:sp>
        <p:nvSpPr>
          <p:cNvPr id="24" name="Oval 23"/>
          <p:cNvSpPr/>
          <p:nvPr/>
        </p:nvSpPr>
        <p:spPr>
          <a:xfrm>
            <a:off x="6492240" y="5212080"/>
            <a:ext cx="731520" cy="731520"/>
          </a:xfrm>
          <a:prstGeom prst="ellipse">
            <a:avLst/>
          </a:prstGeom>
          <a:solidFill>
            <a:srgbClr val="00B48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492240" y="5349240"/>
            <a:ext cx="73152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600" b="1">
                <a:solidFill>
                  <a:srgbClr val="FFFFFF"/>
                </a:solidFill>
                <a:latin typeface="Arial"/>
              </a:defRPr>
            </a:pPr>
            <a:r>
              <a:t>Y3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17920" y="6035040"/>
            <a:ext cx="12801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400" b="1">
                <a:solidFill>
                  <a:srgbClr val="00B482"/>
                </a:solidFill>
                <a:latin typeface="Arial"/>
              </a:defRPr>
            </a:pPr>
            <a:r>
              <a:t>1M users</a:t>
            </a:r>
          </a:p>
        </p:txBody>
      </p:sp>
      <p:sp>
        <p:nvSpPr>
          <p:cNvPr id="27" name="Oval 26"/>
          <p:cNvSpPr/>
          <p:nvPr/>
        </p:nvSpPr>
        <p:spPr>
          <a:xfrm>
            <a:off x="9052559" y="5212080"/>
            <a:ext cx="731520" cy="731520"/>
          </a:xfrm>
          <a:prstGeom prst="ellipse">
            <a:avLst/>
          </a:prstGeom>
          <a:solidFill>
            <a:srgbClr val="FF8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9052559" y="5349240"/>
            <a:ext cx="73152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600" b="1">
                <a:solidFill>
                  <a:srgbClr val="FFFFFF"/>
                </a:solidFill>
                <a:latin typeface="Arial"/>
              </a:defRPr>
            </a:pPr>
            <a:r>
              <a:t>Y4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78239" y="6035040"/>
            <a:ext cx="12801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400" b="1">
                <a:solidFill>
                  <a:srgbClr val="FF8C00"/>
                </a:solidFill>
                <a:latin typeface="Arial"/>
              </a:defRPr>
            </a:pPr>
            <a:r>
              <a:t>10M users</a:t>
            </a:r>
          </a:p>
        </p:txBody>
      </p:sp>
      <p:sp>
        <p:nvSpPr>
          <p:cNvPr id="30" name="Oval 29"/>
          <p:cNvSpPr/>
          <p:nvPr/>
        </p:nvSpPr>
        <p:spPr>
          <a:xfrm>
            <a:off x="11612880" y="5212080"/>
            <a:ext cx="731520" cy="731520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1612880" y="5349240"/>
            <a:ext cx="73152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600" b="1">
                <a:solidFill>
                  <a:srgbClr val="FFFFFF"/>
                </a:solidFill>
                <a:latin typeface="Arial"/>
              </a:defRPr>
            </a:pPr>
            <a:r>
              <a:t>Y5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338559" y="6035040"/>
            <a:ext cx="12801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400" b="1">
                <a:solidFill>
                  <a:srgbClr val="ED1C24"/>
                </a:solidFill>
                <a:latin typeface="Arial"/>
              </a:defRPr>
            </a:pPr>
            <a:r>
              <a:t>100M users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6858000"/>
            <a:ext cx="14630400" cy="548640"/>
          </a:xfrm>
          <a:prstGeom prst="rect">
            <a:avLst/>
          </a:prstGeom>
          <a:solidFill>
            <a:srgbClr val="0096A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0" y="7040880"/>
            <a:ext cx="14630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800" b="1">
                <a:solidFill>
                  <a:srgbClr val="FFFFFF"/>
                </a:solidFill>
                <a:latin typeface="Arial"/>
              </a:defRPr>
            </a:pPr>
            <a:r>
              <a:t>Scalable, Sustainable, Socially Impactful Disruption for Bharat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0" y="7589520"/>
            <a:ext cx="14630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200" b="0">
                <a:solidFill>
                  <a:srgbClr val="646464"/>
                </a:solidFill>
                <a:latin typeface="Arial"/>
              </a:defRPr>
            </a:pPr>
            <a:r>
              <a:t>Presented by: Nakul Nandanwar, Vaishnavi Bhangale, Rahul Kumbhare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