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72CE"/>
            </a:solidFill>
          </c:spPr>
          <c:cat>
            <c:strRef>
              <c:f>Sheet1!$A$2:$A$5</c:f>
              <c:strCache>
                <c:ptCount val="4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>
                  <c:v>2026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52</c:v>
                </c:pt>
                <c:pt idx="2">
                  <c:v>68</c:v>
                </c:pt>
                <c:pt idx="3">
                  <c:v>85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Digital Transformation Strategy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004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00B0F0"/>
                </a:solidFill>
              </a:defRPr>
            </a:pPr>
            <a:r>
              <a:t>Accelerating Growth Through Technology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00B0F0"/>
                </a:solidFill>
              </a:defRPr>
            </a:pPr>
            <a:r>
              <a:t>Team Members</a:t>
            </a:r>
          </a:p>
          <a:p>
            <a:pPr algn="ctr">
              <a:defRPr sz="1400">
                <a:solidFill>
                  <a:srgbClr val="FFFFFF"/>
                </a:solidFill>
              </a:defRPr>
            </a:pPr>
            <a:r>
              <a:t>John Doe | Jane Smith | Mike Johnson | Sarah Williams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</a:defRPr>
            </a:pPr>
            <a:r>
              <a:t>September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8D"/>
                </a:solidFill>
              </a:defRPr>
            </a:pPr>
            <a:r>
              <a:t>Executive Summary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3657600" cy="182880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182880" bIns="182880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Problem Statement</a:t>
            </a:r>
          </a:p>
          <a:p>
            <a:pPr>
              <a:lnSpc>
                <a:spcPct val="120000"/>
              </a:lnSpc>
              <a:defRPr sz="1200">
                <a:solidFill>
                  <a:srgbClr val="FFFFFF"/>
                </a:solidFill>
              </a:defRPr>
            </a:pPr>
            <a:r>
              <a:t>Company facing 20% YoY decline in market share due to digital disruption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0" y="1371600"/>
            <a:ext cx="3657600" cy="1828800"/>
          </a:xfrm>
          <a:prstGeom prst="roundRect">
            <a:avLst/>
          </a:prstGeom>
          <a:solidFill>
            <a:srgbClr val="0072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182880" bIns="182880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Proposed Solution</a:t>
            </a:r>
          </a:p>
          <a:p>
            <a:pPr>
              <a:lnSpc>
                <a:spcPct val="120000"/>
              </a:lnSpc>
              <a:defRPr sz="1200">
                <a:solidFill>
                  <a:srgbClr val="FFFFFF"/>
                </a:solidFill>
              </a:defRPr>
            </a:pPr>
            <a:r>
              <a:t>Implement comprehensive digital transformation across all channels</a:t>
            </a:r>
          </a:p>
        </p:txBody>
      </p:sp>
      <p:sp>
        <p:nvSpPr>
          <p:cNvPr id="6" name="Chevron 5"/>
          <p:cNvSpPr/>
          <p:nvPr/>
        </p:nvSpPr>
        <p:spPr>
          <a:xfrm>
            <a:off x="457200" y="3657600"/>
            <a:ext cx="3657600" cy="1828800"/>
          </a:xfrm>
          <a:prstGeom prst="chevron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182880" bIns="182880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Expected Impact</a:t>
            </a:r>
          </a:p>
          <a:p>
            <a:pPr>
              <a:lnSpc>
                <a:spcPct val="120000"/>
              </a:lnSpc>
              <a:defRPr sz="1200">
                <a:solidFill>
                  <a:srgbClr val="FFFFFF"/>
                </a:solidFill>
              </a:defRPr>
            </a:pPr>
            <a:r>
              <a:t>Expected 35% revenue growth and 25% cost reduction within 18 months</a:t>
            </a:r>
          </a:p>
        </p:txBody>
      </p:sp>
      <p:sp>
        <p:nvSpPr>
          <p:cNvPr id="7" name="Pentagon 6"/>
          <p:cNvSpPr/>
          <p:nvPr/>
        </p:nvSpPr>
        <p:spPr>
          <a:xfrm>
            <a:off x="4572000" y="3657600"/>
            <a:ext cx="3657600" cy="1828800"/>
          </a:xfrm>
          <a:prstGeom prst="homePlate">
            <a:avLst/>
          </a:prstGeom>
          <a:solidFill>
            <a:srgbClr val="0072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182880" bIns="182880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Timeline</a:t>
            </a:r>
          </a:p>
          <a:p>
            <a:pPr>
              <a:lnSpc>
                <a:spcPct val="120000"/>
              </a:lnSpc>
              <a:defRPr sz="1200">
                <a:solidFill>
                  <a:srgbClr val="FFFFFF"/>
                </a:solidFill>
              </a:defRPr>
            </a:pPr>
            <a:r>
              <a:t>Phase 1: Q1-Q2 | Phase 2: Q3-Q4 | Full Implementation: Year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8D"/>
                </a:solidFill>
              </a:defRPr>
            </a:pPr>
            <a:r>
              <a:t>Current Market Share Distribution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020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8D"/>
                </a:solidFill>
              </a:defRPr>
            </a:pPr>
            <a:r>
              <a:t>Revenue Projection ($M)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8D"/>
                </a:solidFill>
              </a:defRPr>
            </a:pPr>
            <a:r>
              <a:t>Implementation Timeline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914400" y="3200400"/>
            <a:ext cx="7315200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905000" y="2971800"/>
            <a:ext cx="457200" cy="457200"/>
          </a:xfrm>
          <a:prstGeom prst="ellipse">
            <a:avLst/>
          </a:prstGeom>
          <a:solidFill>
            <a:srgbClr val="0072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219200" y="18288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404040"/>
                </a:solidFill>
              </a:defRPr>
            </a:pPr>
            <a:r>
              <a:t>Q1 2024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36576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100">
                <a:solidFill>
                  <a:srgbClr val="404040"/>
                </a:solidFill>
              </a:defRPr>
            </a:pPr>
            <a:r>
              <a:t>Platform Selection</a:t>
            </a:r>
          </a:p>
        </p:txBody>
      </p:sp>
      <p:sp>
        <p:nvSpPr>
          <p:cNvPr id="8" name="Oval 7"/>
          <p:cNvSpPr/>
          <p:nvPr/>
        </p:nvSpPr>
        <p:spPr>
          <a:xfrm>
            <a:off x="3124200" y="2971800"/>
            <a:ext cx="457200" cy="457200"/>
          </a:xfrm>
          <a:prstGeom prst="ellipse">
            <a:avLst/>
          </a:prstGeom>
          <a:solidFill>
            <a:srgbClr val="0072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438400" y="18288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404040"/>
                </a:solidFill>
              </a:defRPr>
            </a:pPr>
            <a:r>
              <a:t>Q2 2024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36576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100">
                <a:solidFill>
                  <a:srgbClr val="404040"/>
                </a:solidFill>
              </a:defRPr>
            </a:pPr>
            <a:r>
              <a:t>Pilot Launch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2971800"/>
            <a:ext cx="457200" cy="457200"/>
          </a:xfrm>
          <a:prstGeom prst="ellipse">
            <a:avLst/>
          </a:prstGeom>
          <a:solidFill>
            <a:srgbClr val="0072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3657600" y="18288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404040"/>
                </a:solidFill>
              </a:defRPr>
            </a:pPr>
            <a:r>
              <a:t>Q3 2024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0" y="36576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100">
                <a:solidFill>
                  <a:srgbClr val="404040"/>
                </a:solidFill>
              </a:defRPr>
            </a:pPr>
            <a:r>
              <a:t>Scale to 50%</a:t>
            </a:r>
          </a:p>
        </p:txBody>
      </p:sp>
      <p:sp>
        <p:nvSpPr>
          <p:cNvPr id="14" name="Oval 13"/>
          <p:cNvSpPr/>
          <p:nvPr/>
        </p:nvSpPr>
        <p:spPr>
          <a:xfrm>
            <a:off x="5562600" y="2971800"/>
            <a:ext cx="457200" cy="457200"/>
          </a:xfrm>
          <a:prstGeom prst="ellipse">
            <a:avLst/>
          </a:prstGeom>
          <a:solidFill>
            <a:srgbClr val="0072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876800" y="18288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404040"/>
                </a:solidFill>
              </a:defRPr>
            </a:pPr>
            <a:r>
              <a:t>Q4 2024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19600" y="36576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100">
                <a:solidFill>
                  <a:srgbClr val="404040"/>
                </a:solidFill>
              </a:defRPr>
            </a:pPr>
            <a:r>
              <a:t>Full Rollout</a:t>
            </a:r>
          </a:p>
        </p:txBody>
      </p:sp>
      <p:sp>
        <p:nvSpPr>
          <p:cNvPr id="17" name="Oval 16"/>
          <p:cNvSpPr/>
          <p:nvPr/>
        </p:nvSpPr>
        <p:spPr>
          <a:xfrm>
            <a:off x="6781800" y="2971800"/>
            <a:ext cx="457200" cy="457200"/>
          </a:xfrm>
          <a:prstGeom prst="ellipse">
            <a:avLst/>
          </a:prstGeom>
          <a:solidFill>
            <a:srgbClr val="0072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096000" y="18288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404040"/>
                </a:solidFill>
              </a:defRPr>
            </a:pPr>
            <a:r>
              <a:t>Q1 2025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36576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100">
                <a:solidFill>
                  <a:srgbClr val="404040"/>
                </a:solidFill>
              </a:defRPr>
            </a:pPr>
            <a:r>
              <a:t>Optimization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8D"/>
                </a:solidFill>
              </a:defRPr>
            </a:pPr>
            <a:r>
              <a:t>Financial Projections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Metric</a:t>
                      </a:r>
                    </a:p>
                  </a:txBody>
                  <a:tcP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Current</a:t>
                      </a:r>
                    </a:p>
                  </a:txBody>
                  <a:tcP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Year 1</a:t>
                      </a:r>
                    </a:p>
                  </a:txBody>
                  <a:tcP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Year 2</a:t>
                      </a:r>
                    </a:p>
                  </a:txBody>
                  <a:tcPr>
                    <a:solidFill>
                      <a:srgbClr val="00338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solidFill>
                            <a:srgbClr val="FFFFFF"/>
                          </a:solidFill>
                        </a:defRPr>
                      </a:pPr>
                      <a:r>
                        <a:t>Year 3</a:t>
                      </a:r>
                    </a:p>
                  </a:txBody>
                  <a:tcPr>
                    <a:solidFill>
                      <a:srgbClr val="00338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Revenue ($M)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52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68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85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Operating Margin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EBITDA ($M)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5.4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7.8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13.6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21.3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ROI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180%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250%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8D"/>
                </a:solidFill>
              </a:defRPr>
            </a:pPr>
            <a:r>
              <a:t>SWOT Analysis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3657600" cy="18288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182880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Strengths</a:t>
            </a:r>
          </a:p>
          <a:p>
            <a:pPr>
              <a:lnSpc>
                <a:spcPct val="120000"/>
              </a:lnSpc>
              <a:defRPr sz="1100">
                <a:solidFill>
                  <a:srgbClr val="FFFFFF"/>
                </a:solidFill>
              </a:defRPr>
            </a:pPr>
            <a:r>
              <a:t>• Strong brand recognition</a:t>
            </a:r>
          </a:p>
          <a:p>
            <a:pPr>
              <a:lnSpc>
                <a:spcPct val="120000"/>
              </a:lnSpc>
              <a:defRPr sz="1100">
                <a:solidFill>
                  <a:srgbClr val="FFFFFF"/>
                </a:solidFill>
              </a:defRPr>
            </a:pPr>
            <a:r>
              <a:t>• Experienced team</a:t>
            </a:r>
          </a:p>
          <a:p>
            <a:pPr>
              <a:lnSpc>
                <a:spcPct val="120000"/>
              </a:lnSpc>
              <a:defRPr sz="1100">
                <a:solidFill>
                  <a:srgbClr val="FFFFFF"/>
                </a:solidFill>
              </a:defRPr>
            </a:pPr>
            <a:r>
              <a:t>• Financial stability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0" y="1371600"/>
            <a:ext cx="3657600" cy="1828800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182880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Weaknesses</a:t>
            </a:r>
          </a:p>
          <a:p>
            <a:pPr>
              <a:lnSpc>
                <a:spcPct val="120000"/>
              </a:lnSpc>
              <a:defRPr sz="1100">
                <a:solidFill>
                  <a:srgbClr val="FFFFFF"/>
                </a:solidFill>
              </a:defRPr>
            </a:pPr>
            <a:r>
              <a:t>• Legacy systems</a:t>
            </a:r>
          </a:p>
          <a:p>
            <a:pPr>
              <a:lnSpc>
                <a:spcPct val="120000"/>
              </a:lnSpc>
              <a:defRPr sz="1100">
                <a:solidFill>
                  <a:srgbClr val="FFFFFF"/>
                </a:solidFill>
              </a:defRPr>
            </a:pPr>
            <a:r>
              <a:t>• Limited digital expertise</a:t>
            </a:r>
          </a:p>
          <a:p>
            <a:pPr>
              <a:lnSpc>
                <a:spcPct val="120000"/>
              </a:lnSpc>
              <a:defRPr sz="1100">
                <a:solidFill>
                  <a:srgbClr val="FFFFFF"/>
                </a:solidFill>
              </a:defRPr>
            </a:pPr>
            <a:r>
              <a:t>• Resistance to change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3657600"/>
            <a:ext cx="3657600" cy="1828800"/>
          </a:xfrm>
          <a:prstGeom prst="roundRect">
            <a:avLst/>
          </a:prstGeom>
          <a:solidFill>
            <a:srgbClr val="0072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182880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Opportunities</a:t>
            </a:r>
          </a:p>
          <a:p>
            <a:pPr>
              <a:lnSpc>
                <a:spcPct val="120000"/>
              </a:lnSpc>
              <a:defRPr sz="1100">
                <a:solidFill>
                  <a:srgbClr val="FFFFFF"/>
                </a:solidFill>
              </a:defRPr>
            </a:pPr>
            <a:r>
              <a:t>• Growing digital market</a:t>
            </a:r>
          </a:p>
          <a:p>
            <a:pPr>
              <a:lnSpc>
                <a:spcPct val="120000"/>
              </a:lnSpc>
              <a:defRPr sz="1100">
                <a:solidFill>
                  <a:srgbClr val="FFFFFF"/>
                </a:solidFill>
              </a:defRPr>
            </a:pPr>
            <a:r>
              <a:t>• Customer demand for online</a:t>
            </a:r>
          </a:p>
          <a:p>
            <a:pPr>
              <a:lnSpc>
                <a:spcPct val="120000"/>
              </a:lnSpc>
              <a:defRPr sz="1100">
                <a:solidFill>
                  <a:srgbClr val="FFFFFF"/>
                </a:solidFill>
              </a:defRPr>
            </a:pPr>
            <a:r>
              <a:t>• Cost reduction potential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0" y="3657600"/>
            <a:ext cx="3657600" cy="18288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182880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Threats</a:t>
            </a:r>
          </a:p>
          <a:p>
            <a:pPr>
              <a:lnSpc>
                <a:spcPct val="120000"/>
              </a:lnSpc>
              <a:defRPr sz="1100">
                <a:solidFill>
                  <a:srgbClr val="FFFFFF"/>
                </a:solidFill>
              </a:defRPr>
            </a:pPr>
            <a:r>
              <a:t>• Aggressive competitors</a:t>
            </a:r>
          </a:p>
          <a:p>
            <a:pPr>
              <a:lnSpc>
                <a:spcPct val="120000"/>
              </a:lnSpc>
              <a:defRPr sz="1100">
                <a:solidFill>
                  <a:srgbClr val="FFFFFF"/>
                </a:solidFill>
              </a:defRPr>
            </a:pPr>
            <a:r>
              <a:t>• Technology risks</a:t>
            </a:r>
          </a:p>
          <a:p>
            <a:pPr>
              <a:lnSpc>
                <a:spcPct val="120000"/>
              </a:lnSpc>
              <a:defRPr sz="1100">
                <a:solidFill>
                  <a:srgbClr val="FFFFFF"/>
                </a:solidFill>
              </a:defRPr>
            </a:pPr>
            <a:r>
              <a:t>• Implementation complexity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8D"/>
                </a:solidFill>
              </a:defRPr>
            </a:pPr>
            <a:r>
              <a:t>Next Steps &amp; Implementation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2560320" cy="54864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Immediate Actions (Week 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011680"/>
            <a:ext cx="256032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sz="1100">
                <a:solidFill>
                  <a:srgbClr val="404040"/>
                </a:solidFill>
              </a:defRPr>
            </a:pPr>
            <a:r>
              <a:t>□ Form transformation team</a:t>
            </a:r>
          </a:p>
          <a:p>
            <a:pPr>
              <a:lnSpc>
                <a:spcPct val="150000"/>
              </a:lnSpc>
              <a:defRPr sz="1100">
                <a:solidFill>
                  <a:srgbClr val="404040"/>
                </a:solidFill>
              </a:defRPr>
            </a:pPr>
            <a:r>
              <a:t>□ Conduct technology audit</a:t>
            </a:r>
          </a:p>
          <a:p>
            <a:pPr>
              <a:lnSpc>
                <a:spcPct val="150000"/>
              </a:lnSpc>
              <a:defRPr sz="1100">
                <a:solidFill>
                  <a:srgbClr val="404040"/>
                </a:solidFill>
              </a:defRPr>
            </a:pPr>
            <a:r>
              <a:t>□ Define success metrics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1371600"/>
            <a:ext cx="2560320" cy="54864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30-Day Milestones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2011680"/>
            <a:ext cx="256032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sz="1100">
                <a:solidFill>
                  <a:srgbClr val="404040"/>
                </a:solidFill>
              </a:defRPr>
            </a:pPr>
            <a:r>
              <a:t>□ Complete vendor selection</a:t>
            </a:r>
          </a:p>
          <a:p>
            <a:pPr>
              <a:lnSpc>
                <a:spcPct val="150000"/>
              </a:lnSpc>
              <a:defRPr sz="1100">
                <a:solidFill>
                  <a:srgbClr val="404040"/>
                </a:solidFill>
              </a:defRPr>
            </a:pPr>
            <a:r>
              <a:t>□ Launch pilot program</a:t>
            </a:r>
          </a:p>
          <a:p>
            <a:pPr>
              <a:lnSpc>
                <a:spcPct val="150000"/>
              </a:lnSpc>
              <a:defRPr sz="1100">
                <a:solidFill>
                  <a:srgbClr val="404040"/>
                </a:solidFill>
              </a:defRPr>
            </a:pPr>
            <a:r>
              <a:t>□ Train core team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1371600"/>
            <a:ext cx="2560320" cy="54864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Long-term Goals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3600" y="2011680"/>
            <a:ext cx="256032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 sz="1100">
                <a:solidFill>
                  <a:srgbClr val="404040"/>
                </a:solidFill>
              </a:defRPr>
            </a:pPr>
            <a:r>
              <a:t>□ Achieve 50% digital revenue</a:t>
            </a:r>
          </a:p>
          <a:p>
            <a:pPr>
              <a:lnSpc>
                <a:spcPct val="150000"/>
              </a:lnSpc>
              <a:defRPr sz="1100">
                <a:solidFill>
                  <a:srgbClr val="404040"/>
                </a:solidFill>
              </a:defRPr>
            </a:pPr>
            <a:r>
              <a:t>□ Reduce costs by 25%</a:t>
            </a:r>
          </a:p>
          <a:p>
            <a:pPr>
              <a:lnSpc>
                <a:spcPct val="150000"/>
              </a:lnSpc>
              <a:defRPr sz="1100">
                <a:solidFill>
                  <a:srgbClr val="404040"/>
                </a:solidFill>
              </a:defRPr>
            </a:pPr>
            <a:r>
              <a:t>□ Market leader position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