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 b="1"/>
            </a:pPr>
            <a:r>
              <a:t>Infrastructure Access: Urban vs Tier-2/3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rgbClr val="00539F"/>
            </a:solidFill>
          </c:spPr>
          <c:cat>
            <c:strRef>
              <c:f>Sheet1!$A$2:$A$5</c:f>
              <c:strCache>
                <c:ptCount val="4"/>
                <c:pt idx="0">
                  <c:v>Doctors/1k</c:v>
                </c:pt>
                <c:pt idx="1">
                  <c:v>Bank branches/100k</c:v>
                </c:pt>
                <c:pt idx="2">
                  <c:v>Internet %</c:v>
                </c:pt>
                <c:pt idx="3">
                  <c:v>Smartphone %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1.8</c:v>
                </c:pt>
                <c:pt idx="1">
                  <c:v>18</c:v>
                </c:pt>
                <c:pt idx="2">
                  <c:v>78</c:v>
                </c:pt>
                <c:pt idx="3">
                  <c:v>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Tier-2/3</c:v>
                </c:pt>
              </c:strCache>
            </c:strRef>
          </c:tx>
          <c:spPr>
            <a:solidFill>
              <a:srgbClr val="0096AA"/>
            </a:solidFill>
          </c:spPr>
          <c:cat>
            <c:strRef>
              <c:f>Sheet1!$A$2:$A$5</c:f>
              <c:strCache>
                <c:ptCount val="4"/>
                <c:pt idx="0">
                  <c:v>Doctors/1k</c:v>
                </c:pt>
                <c:pt idx="1">
                  <c:v>Bank branches/100k</c:v>
                </c:pt>
                <c:pt idx="2">
                  <c:v>Internet %</c:v>
                </c:pt>
                <c:pt idx="3">
                  <c:v>Smartphone %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0.5</c:v>
                </c:pt>
                <c:pt idx="1">
                  <c:v>6</c:v>
                </c:pt>
                <c:pt idx="2">
                  <c:v>62</c:v>
                </c:pt>
                <c:pt idx="3">
                  <c:v>60</c:v>
                </c:pt>
              </c:numCache>
            </c:numRef>
          </c:val>
        </c:ser>
        <c:dLbls>
          <c:txPr>
            <a:bodyPr/>
            <a:lstStyle/>
            <a:p>
              <a:pPr>
                <a:defRPr sz="900"/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t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Tier-2 and Tier-3 India are digitally enabled — UPI, smartphones, cheap data — but structurally underserved across healthcare, education, finance and agriculture. This duality creates massive disruption potential.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Healthcare in Tier-2/3 has the sharpest pain points: doctor shortages, catastrophic OOP costs, and proven adoption of telemedicine. This sector is where tech disruption has the highest impact and fastest scalability.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MediChain combines vernacular AI triage, kiosk-based diagnostics, secure records and pharmacy tie-ups. It pilots small (100 kiosks, 50K users) but scales to 100M lives by year five — balancing profitability and social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64008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>
              <a:defRPr sz="2800" b="1">
                <a:solidFill>
                  <a:srgbClr val="00539F"/>
                </a:solidFill>
                <a:latin typeface="Calibri"/>
              </a:defRPr>
            </a:pPr>
            <a:r>
              <a:t>Why Tier-2 &amp; Tier-3 India is Ripe for Disruption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5486400" cy="2286000"/>
          </a:xfrm>
          <a:prstGeom prst="rect">
            <a:avLst/>
          </a:prstGeom>
          <a:solidFill>
            <a:srgbClr val="F2F2F2"/>
          </a:solidFill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1097280"/>
            <a:ext cx="5486400" cy="457200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>
              <a:defRPr sz="1400" b="1">
                <a:solidFill>
                  <a:srgbClr val="FFFFFF"/>
                </a:solidFill>
                <a:latin typeface="Calibri"/>
              </a:defRPr>
            </a:pPr>
            <a:r>
              <a:t>MACRO TRENDS DRIVING DISRUPTION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737360"/>
            <a:ext cx="4937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00539F"/>
                </a:solidFill>
                <a:latin typeface="Calibri"/>
              </a:rPr>
              <a:t>GDP Growth: </a:t>
            </a:r>
            <a:r>
              <a:rPr sz="1100">
                <a:solidFill>
                  <a:srgbClr val="404040"/>
                </a:solidFill>
                <a:latin typeface="Calibri"/>
              </a:rPr>
              <a:t>Tier-2/3 → ~45% of India's GDP by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057400"/>
            <a:ext cx="4937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00539F"/>
                </a:solidFill>
                <a:latin typeface="Calibri"/>
              </a:rPr>
              <a:t>Population: </a:t>
            </a:r>
            <a:r>
              <a:rPr sz="1100">
                <a:solidFill>
                  <a:srgbClr val="404040"/>
                </a:solidFill>
                <a:latin typeface="Calibri"/>
              </a:rPr>
              <a:t>~650M population 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377440"/>
            <a:ext cx="4937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00539F"/>
                </a:solidFill>
                <a:latin typeface="Calibri"/>
              </a:rPr>
              <a:t>Smartphone: </a:t>
            </a:r>
            <a:r>
              <a:rPr sz="1100">
                <a:solidFill>
                  <a:srgbClr val="404040"/>
                </a:solidFill>
                <a:latin typeface="Calibri"/>
              </a:rPr>
              <a:t>~60% penetration (vs 78% urban)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697479"/>
            <a:ext cx="4937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00539F"/>
                </a:solidFill>
                <a:latin typeface="Calibri"/>
              </a:rPr>
              <a:t>UPI Adoption: </a:t>
            </a:r>
            <a:r>
              <a:rPr sz="1100">
                <a:solidFill>
                  <a:srgbClr val="404040"/>
                </a:solidFill>
                <a:latin typeface="Calibri"/>
              </a:rPr>
              <a:t>&gt;12B transactions/month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3017520"/>
            <a:ext cx="4937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00539F"/>
                </a:solidFill>
                <a:latin typeface="Calibri"/>
              </a:rPr>
              <a:t>Data Cost: </a:t>
            </a:r>
            <a:r>
              <a:rPr sz="1100">
                <a:solidFill>
                  <a:srgbClr val="404040"/>
                </a:solidFill>
                <a:latin typeface="Calibri"/>
              </a:rPr>
              <a:t>Among lowest globally (~$0.17/GB)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7920" y="1097280"/>
            <a:ext cx="5486400" cy="228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400800" y="1188720"/>
            <a:ext cx="5120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539F"/>
                </a:solidFill>
                <a:latin typeface="Calibri"/>
              </a:defRPr>
            </a:pPr>
            <a:r>
              <a:t>Tier-2/3 India: Focus Markets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0" y="1645920"/>
            <a:ext cx="4389120" cy="157803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7200" y="3566160"/>
            <a:ext cx="5486400" cy="228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40080" y="3657600"/>
            <a:ext cx="5120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539F"/>
                </a:solidFill>
                <a:latin typeface="Calibri"/>
              </a:defRPr>
            </a:pPr>
            <a:r>
              <a:t>UNDERSERVED SECTORS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0080" y="4114800"/>
            <a:ext cx="2468880" cy="777240"/>
          </a:xfrm>
          <a:prstGeom prst="roundRect">
            <a:avLst/>
          </a:prstGeom>
          <a:solidFill>
            <a:srgbClr val="F2F2F2"/>
          </a:solidFill>
          <a:ln w="25400">
            <a:solidFill>
              <a:srgbClr val="DC26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31520" y="4206240"/>
            <a:ext cx="2286000" cy="594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DC267F"/>
                </a:solidFill>
                <a:latin typeface="Calibri"/>
              </a:defRPr>
            </a:pPr>
            <a:r>
              <a:t>Healthcare</a:t>
            </a:r>
          </a:p>
          <a:p>
            <a:pPr algn="ctr">
              <a:defRPr sz="1000">
                <a:solidFill>
                  <a:srgbClr val="404040"/>
                </a:solidFill>
                <a:latin typeface="Calibri"/>
              </a:defRPr>
            </a:pPr>
            <a:r>
              <a:t>600M underserved</a:t>
            </a:r>
          </a:p>
          <a:p>
            <a:pPr algn="ctr">
              <a:defRPr sz="1000">
                <a:solidFill>
                  <a:srgbClr val="404040"/>
                </a:solidFill>
                <a:latin typeface="Calibri"/>
              </a:defRPr>
            </a:pPr>
            <a:r>
              <a:t>Avg travel 50+ km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4114800"/>
            <a:ext cx="2468880" cy="777240"/>
          </a:xfrm>
          <a:prstGeom prst="roundRect">
            <a:avLst/>
          </a:prstGeom>
          <a:solidFill>
            <a:srgbClr val="F2F2F2"/>
          </a:solidFill>
          <a:ln w="25400">
            <a:solidFill>
              <a:srgbClr val="FF8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291840" y="4206240"/>
            <a:ext cx="2286000" cy="594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8A00"/>
                </a:solidFill>
                <a:latin typeface="Calibri"/>
              </a:defRPr>
            </a:pPr>
            <a:r>
              <a:t>Education</a:t>
            </a:r>
          </a:p>
          <a:p>
            <a:pPr algn="ctr">
              <a:defRPr sz="1000">
                <a:solidFill>
                  <a:srgbClr val="404040"/>
                </a:solidFill>
                <a:latin typeface="Calibri"/>
              </a:defRPr>
            </a:pPr>
            <a:r>
              <a:t>Teacher ratio 1:60</a:t>
            </a:r>
          </a:p>
          <a:p>
            <a:pPr algn="ctr">
              <a:defRPr sz="1000">
                <a:solidFill>
                  <a:srgbClr val="404040"/>
                </a:solidFill>
                <a:latin typeface="Calibri"/>
              </a:defRPr>
            </a:pPr>
            <a:r>
              <a:t>vs 1:30 ideal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0080" y="4983480"/>
            <a:ext cx="2468880" cy="777240"/>
          </a:xfrm>
          <a:prstGeom prst="roundRect">
            <a:avLst/>
          </a:prstGeom>
          <a:solidFill>
            <a:srgbClr val="F2F2F2"/>
          </a:solidFill>
          <a:ln w="25400">
            <a:solidFill>
              <a:srgbClr val="77BB4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31520" y="5074920"/>
            <a:ext cx="2286000" cy="594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77BB41"/>
                </a:solidFill>
                <a:latin typeface="Calibri"/>
              </a:defRPr>
            </a:pPr>
            <a:r>
              <a:t>Finance</a:t>
            </a:r>
          </a:p>
          <a:p>
            <a:pPr algn="ctr">
              <a:defRPr sz="1000">
                <a:solidFill>
                  <a:srgbClr val="404040"/>
                </a:solidFill>
                <a:latin typeface="Calibri"/>
              </a:defRPr>
            </a:pPr>
            <a:r>
              <a:t>190M unbanked</a:t>
            </a:r>
          </a:p>
          <a:p>
            <a:pPr algn="ctr">
              <a:defRPr sz="1000">
                <a:solidFill>
                  <a:srgbClr val="404040"/>
                </a:solidFill>
                <a:latin typeface="Calibri"/>
              </a:defRPr>
            </a:pPr>
            <a:r>
              <a:t>&lt;5% insurance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00400" y="4983480"/>
            <a:ext cx="2468880" cy="777240"/>
          </a:xfrm>
          <a:prstGeom prst="roundRect">
            <a:avLst/>
          </a:prstGeom>
          <a:solidFill>
            <a:srgbClr val="F2F2F2"/>
          </a:solidFill>
          <a:ln w="2540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3291840" y="5074920"/>
            <a:ext cx="2286000" cy="594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0096AA"/>
                </a:solidFill>
                <a:latin typeface="Calibri"/>
              </a:defRPr>
            </a:pPr>
            <a:r>
              <a:t>Agriculture</a:t>
            </a:r>
          </a:p>
          <a:p>
            <a:pPr algn="ctr">
              <a:defRPr sz="1000">
                <a:solidFill>
                  <a:srgbClr val="404040"/>
                </a:solidFill>
                <a:latin typeface="Calibri"/>
              </a:defRPr>
            </a:pPr>
            <a:r>
              <a:t>Post-harvest loss</a:t>
            </a:r>
          </a:p>
          <a:p>
            <a:pPr algn="ctr">
              <a:defRPr sz="1000">
                <a:solidFill>
                  <a:srgbClr val="404040"/>
                </a:solidFill>
                <a:latin typeface="Calibri"/>
              </a:defRPr>
            </a:pPr>
            <a:r>
              <a:t>₹90,000 Cr/yr</a:t>
            </a:r>
          </a:p>
        </p:txBody>
      </p:sp>
      <p:graphicFrame>
        <p:nvGraphicFramePr>
          <p:cNvPr id="23" name="Chart 22"/>
          <p:cNvGraphicFramePr>
            <a:graphicFrameLocks noGrp="1"/>
          </p:cNvGraphicFramePr>
          <p:nvPr/>
        </p:nvGraphicFramePr>
        <p:xfrm>
          <a:off x="6217920" y="3566160"/>
          <a:ext cx="54864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6217920"/>
            <a:ext cx="12191695" cy="64008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137160" bIns="137160"/>
          <a:lstStyle/>
          <a:p>
            <a:pPr algn="ctr">
              <a:defRPr sz="1200" i="1">
                <a:solidFill>
                  <a:srgbClr val="FFFFFF"/>
                </a:solidFill>
                <a:latin typeface="Calibri"/>
              </a:defRPr>
            </a:pPr>
            <a:r>
              <a:t>Digital readiness + structural gaps = fertile ground for tech-enabled disruption in Bharat.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612880" y="6492240"/>
            <a:ext cx="365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Calibri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64008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>
              <a:defRPr sz="2800" b="1">
                <a:solidFill>
                  <a:srgbClr val="00539F"/>
                </a:solidFill>
                <a:latin typeface="Calibri"/>
              </a:defRPr>
            </a:pPr>
            <a:r>
              <a:t>Healthcare in Tier-2/3 India: Urgent Problem, Large Market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097280"/>
            <a:ext cx="3627120" cy="2011680"/>
          </a:xfrm>
          <a:prstGeom prst="rect">
            <a:avLst/>
          </a:prstGeom>
          <a:solidFill>
            <a:srgbClr val="F2F2F2"/>
          </a:solidFill>
          <a:ln w="25400">
            <a:solidFill>
              <a:srgbClr val="DC26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548640" y="1097280"/>
            <a:ext cx="3627120" cy="457200"/>
          </a:xfrm>
          <a:prstGeom prst="rect">
            <a:avLst/>
          </a:prstGeom>
          <a:solidFill>
            <a:srgbClr val="DC26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>
              <a:defRPr sz="1200" b="1">
                <a:solidFill>
                  <a:srgbClr val="FFFFFF"/>
                </a:solidFill>
                <a:latin typeface="Calibri"/>
              </a:defRPr>
            </a:pPr>
            <a:r>
              <a:t>ACCESSIBILITY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737360"/>
            <a:ext cx="326136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  <a:latin typeface="Calibri"/>
              </a:defRPr>
            </a:pPr>
            <a:r>
              <a:t>• 75% doctors in urban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  <a:latin typeface="Calibri"/>
              </a:defRPr>
            </a:pPr>
            <a:r>
              <a:t>• 600M underserved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  <a:latin typeface="Calibri"/>
              </a:defRPr>
            </a:pPr>
            <a:r>
              <a:t>• Travel &gt;50 km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1097280"/>
            <a:ext cx="3627120" cy="2011680"/>
          </a:xfrm>
          <a:prstGeom prst="rect">
            <a:avLst/>
          </a:prstGeom>
          <a:solidFill>
            <a:srgbClr val="F2F2F2"/>
          </a:solidFill>
          <a:ln w="25400">
            <a:solidFill>
              <a:srgbClr val="FF8A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267200" y="1097280"/>
            <a:ext cx="3627120" cy="457200"/>
          </a:xfrm>
          <a:prstGeom prst="rect">
            <a:avLst/>
          </a:prstGeom>
          <a:solidFill>
            <a:srgbClr val="FF8A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>
              <a:defRPr sz="1200" b="1">
                <a:solidFill>
                  <a:srgbClr val="FFFFFF"/>
                </a:solidFill>
                <a:latin typeface="Calibri"/>
              </a:defRPr>
            </a:pPr>
            <a:r>
              <a:t>AFFORDABILITY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0080" y="1737360"/>
            <a:ext cx="326136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  <a:latin typeface="Calibri"/>
              </a:defRPr>
            </a:pPr>
            <a:r>
              <a:t>• 62% out-of-pocket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  <a:latin typeface="Calibri"/>
              </a:defRPr>
            </a:pPr>
            <a:r>
              <a:t>• 60M → poverty/year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  <a:latin typeface="Calibri"/>
              </a:defRPr>
            </a:pPr>
            <a:r>
              <a:t>• Catastrophic costs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5760" y="1097280"/>
            <a:ext cx="3627120" cy="2011680"/>
          </a:xfrm>
          <a:prstGeom prst="rect">
            <a:avLst/>
          </a:prstGeom>
          <a:solidFill>
            <a:srgbClr val="F2F2F2"/>
          </a:solidFill>
          <a:ln w="254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7985760" y="1097280"/>
            <a:ext cx="3627120" cy="45720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>
              <a:defRPr sz="1200" b="1">
                <a:solidFill>
                  <a:srgbClr val="FFFFFF"/>
                </a:solidFill>
                <a:latin typeface="Calibri"/>
              </a:defRPr>
            </a:pPr>
            <a:r>
              <a:t>AWARENESS &amp; TRUST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68640" y="1737360"/>
            <a:ext cx="326136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  <a:latin typeface="Calibri"/>
              </a:defRPr>
            </a:pPr>
            <a:r>
              <a:t>• Preventive care stigma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  <a:latin typeface="Calibri"/>
              </a:defRPr>
            </a:pPr>
            <a:r>
              <a:t>• Unlicensed reliance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  <a:latin typeface="Calibri"/>
              </a:defRPr>
            </a:pPr>
            <a:r>
              <a:t>• Low health literacy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291840"/>
            <a:ext cx="5486400" cy="2468880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  <a:latin typeface="Calibri"/>
              </a:defRPr>
            </a:pPr>
            <a:r>
              <a:t>MARKET POTENTIAL</a:t>
            </a:r>
          </a:p>
          <a:p/>
          <a:p>
            <a:pPr>
              <a:defRPr sz="1200" b="1">
                <a:solidFill>
                  <a:srgbClr val="FFFFFF"/>
                </a:solidFill>
                <a:latin typeface="Calibri"/>
              </a:defRPr>
            </a:pPr>
            <a:r>
              <a:t>Healthcare Market</a:t>
            </a:r>
          </a:p>
          <a:p>
            <a:pPr>
              <a:lnSpc>
                <a:spcPct val="130000"/>
              </a:lnSpc>
              <a:defRPr sz="1100">
                <a:solidFill>
                  <a:srgbClr val="FFFFFF"/>
                </a:solidFill>
                <a:latin typeface="Calibri"/>
              </a:defRPr>
            </a:pPr>
            <a:r>
              <a:t>USD 372B by 2025 | CAGR 22%</a:t>
            </a:r>
          </a:p>
          <a:p>
            <a:pPr>
              <a:defRPr sz="600"/>
            </a:pPr>
          </a:p>
          <a:p>
            <a:pPr>
              <a:defRPr sz="1200" b="1">
                <a:solidFill>
                  <a:srgbClr val="FFFFFF"/>
                </a:solidFill>
                <a:latin typeface="Calibri"/>
              </a:defRPr>
            </a:pPr>
            <a:r>
              <a:t>Telemedicine</a:t>
            </a:r>
          </a:p>
          <a:p>
            <a:pPr>
              <a:lnSpc>
                <a:spcPct val="130000"/>
              </a:lnSpc>
              <a:defRPr sz="1100">
                <a:solidFill>
                  <a:srgbClr val="FFFFFF"/>
                </a:solidFill>
                <a:latin typeface="Calibri"/>
              </a:defRPr>
            </a:pPr>
            <a:r>
              <a:t>USD 5.4B by 2025</a:t>
            </a:r>
          </a:p>
          <a:p>
            <a:pPr>
              <a:defRPr sz="600"/>
            </a:pPr>
          </a:p>
          <a:p>
            <a:pPr>
              <a:defRPr sz="1200" b="1">
                <a:solidFill>
                  <a:srgbClr val="FFFFFF"/>
                </a:solidFill>
                <a:latin typeface="Calibri"/>
              </a:defRPr>
            </a:pPr>
            <a:r>
              <a:t>Diagnostics</a:t>
            </a:r>
          </a:p>
          <a:p>
            <a:pPr>
              <a:lnSpc>
                <a:spcPct val="130000"/>
              </a:lnSpc>
              <a:defRPr sz="1100">
                <a:solidFill>
                  <a:srgbClr val="FFFFFF"/>
                </a:solidFill>
                <a:latin typeface="Calibri"/>
              </a:defRPr>
            </a:pPr>
            <a:r>
              <a:t>CAGR ~20%</a:t>
            </a:r>
          </a:p>
          <a:p>
            <a:pPr>
              <a:defRPr sz="600"/>
            </a:pPr>
          </a:p>
          <a:p>
            <a:pPr>
              <a:defRPr sz="1200" b="1">
                <a:solidFill>
                  <a:srgbClr val="FFFFFF"/>
                </a:solidFill>
                <a:latin typeface="Calibri"/>
              </a:defRPr>
            </a:pPr>
            <a:r>
              <a:t>eSanjeevani Proof</a:t>
            </a:r>
          </a:p>
          <a:p>
            <a:pPr>
              <a:lnSpc>
                <a:spcPct val="130000"/>
              </a:lnSpc>
              <a:defRPr sz="1100">
                <a:solidFill>
                  <a:srgbClr val="FFFFFF"/>
                </a:solidFill>
                <a:latin typeface="Calibri"/>
              </a:defRPr>
            </a:pPr>
            <a:r>
              <a:t>160M+ teleconsults</a:t>
            </a:r>
          </a:p>
          <a:p>
            <a:pPr>
              <a:defRPr sz="600"/>
            </a:pP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937760"/>
            <a:ext cx="2743200" cy="27040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217920" y="3291840"/>
            <a:ext cx="5486400" cy="2468880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0" y="3383280"/>
            <a:ext cx="5120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539F"/>
                </a:solidFill>
                <a:latin typeface="Calibri"/>
              </a:defRPr>
            </a:pPr>
            <a:r>
              <a:t>Competitive Landscape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3840480"/>
            <a:ext cx="4389120" cy="16622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217920"/>
            <a:ext cx="12191695" cy="64008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137160" bIns="137160"/>
          <a:lstStyle/>
          <a:p>
            <a:pPr algn="ctr">
              <a:defRPr sz="1200" i="1">
                <a:solidFill>
                  <a:srgbClr val="FFFFFF"/>
                </a:solidFill>
                <a:latin typeface="Calibri"/>
              </a:defRPr>
            </a:pPr>
            <a:r>
              <a:t>Healthcare = burning platform: unmet need, adoption signals, and policy tailwinds make it the top disruption sector.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12880" y="6492240"/>
            <a:ext cx="365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Calibri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64008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>
              <a:defRPr sz="2800" b="1">
                <a:solidFill>
                  <a:srgbClr val="00539F"/>
                </a:solidFill>
                <a:latin typeface="Calibri"/>
              </a:defRPr>
            </a:pPr>
            <a:r>
              <a:t>MediChain — Tech-enabled Primary Care &amp; Diagnostics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11247120" cy="1645920"/>
          </a:xfrm>
          <a:prstGeom prst="rect">
            <a:avLst/>
          </a:prstGeom>
          <a:solidFill>
            <a:srgbClr val="F2F2F2"/>
          </a:solidFill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548640" y="1188720"/>
            <a:ext cx="2674620" cy="1463040"/>
          </a:xfrm>
          <a:prstGeom prst="round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  <a:latin typeface="Calibri"/>
              </a:defRPr>
            </a:pPr>
            <a:r>
              <a:t>AI Symptom Triage</a:t>
            </a:r>
          </a:p>
          <a:p>
            <a:pPr>
              <a:defRPr sz="600"/>
            </a:pPr>
          </a:p>
          <a:p>
            <a:pPr algn="ctr">
              <a:lnSpc>
                <a:spcPct val="120000"/>
              </a:lnSpc>
              <a:defRPr sz="1000">
                <a:solidFill>
                  <a:srgbClr val="FFFFFF"/>
                </a:solidFill>
                <a:latin typeface="Calibri"/>
              </a:defRPr>
            </a:pPr>
            <a:r>
              <a:t>Vernacular chatbot</a:t>
            </a:r>
            <a:br/>
            <a:r>
              <a:t>Cost &lt;₹20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77540" y="1783080"/>
            <a:ext cx="182880" cy="274320"/>
          </a:xfrm>
          <a:prstGeom prst="rightArrow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3314700" y="1188720"/>
            <a:ext cx="2674620" cy="1463040"/>
          </a:xfrm>
          <a:prstGeom prst="round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  <a:latin typeface="Calibri"/>
              </a:defRPr>
            </a:pPr>
            <a:r>
              <a:t>IoT Diagnostic Kiosks</a:t>
            </a:r>
          </a:p>
          <a:p>
            <a:pPr>
              <a:defRPr sz="600"/>
            </a:pPr>
          </a:p>
          <a:p>
            <a:pPr algn="ctr">
              <a:lnSpc>
                <a:spcPct val="120000"/>
              </a:lnSpc>
              <a:defRPr sz="1000">
                <a:solidFill>
                  <a:srgbClr val="FFFFFF"/>
                </a:solidFill>
                <a:latin typeface="Calibri"/>
              </a:defRPr>
            </a:pPr>
            <a:r>
              <a:t>BP, sugar, ECG</a:t>
            </a:r>
            <a:br/>
            <a:r>
              <a:t>Cost ~₹1L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943600" y="1783080"/>
            <a:ext cx="182880" cy="274320"/>
          </a:xfrm>
          <a:prstGeom prst="rightArrow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6080760" y="1188720"/>
            <a:ext cx="2674620" cy="1463040"/>
          </a:xfrm>
          <a:prstGeom prst="roundRect">
            <a:avLst/>
          </a:prstGeom>
          <a:solidFill>
            <a:srgbClr val="77BB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  <a:latin typeface="Calibri"/>
              </a:defRPr>
            </a:pPr>
            <a:r>
              <a:t>Blockchain Records</a:t>
            </a:r>
          </a:p>
          <a:p>
            <a:pPr>
              <a:defRPr sz="600"/>
            </a:pPr>
          </a:p>
          <a:p>
            <a:pPr algn="ctr">
              <a:lnSpc>
                <a:spcPct val="120000"/>
              </a:lnSpc>
              <a:defRPr sz="1000">
                <a:solidFill>
                  <a:srgbClr val="FFFFFF"/>
                </a:solidFill>
                <a:latin typeface="Calibri"/>
              </a:defRPr>
            </a:pPr>
            <a:r>
              <a:t>NDHM-aligned</a:t>
            </a:r>
            <a:br/>
            <a:r>
              <a:t>Portable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709660" y="1783080"/>
            <a:ext cx="182880" cy="274320"/>
          </a:xfrm>
          <a:prstGeom prst="rightArrow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846820" y="1188720"/>
            <a:ext cx="2674620" cy="1463040"/>
          </a:xfrm>
          <a:prstGeom prst="roundRect">
            <a:avLst/>
          </a:prstGeom>
          <a:solidFill>
            <a:srgbClr val="FF8A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  <a:latin typeface="Calibri"/>
              </a:defRPr>
            </a:pPr>
            <a:r>
              <a:t>Pharmacy Linkages</a:t>
            </a:r>
          </a:p>
          <a:p>
            <a:pPr>
              <a:defRPr sz="600"/>
            </a:pPr>
          </a:p>
          <a:p>
            <a:pPr algn="ctr">
              <a:lnSpc>
                <a:spcPct val="120000"/>
              </a:lnSpc>
              <a:defRPr sz="1000">
                <a:solidFill>
                  <a:srgbClr val="FFFFFF"/>
                </a:solidFill>
                <a:latin typeface="Calibri"/>
              </a:defRPr>
            </a:pPr>
            <a:r>
              <a:t>Last-mile meds</a:t>
            </a:r>
            <a:br/>
            <a:r>
              <a:t>Local tie-ups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926080"/>
            <a:ext cx="3657600" cy="256032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  <a:latin typeface="Calibri"/>
              </a:defRPr>
            </a:pPr>
            <a:r>
              <a:t>KEY DIFFERENTIATORS</a:t>
            </a:r>
          </a:p>
          <a:p/>
          <a:p>
            <a:pPr>
              <a:lnSpc>
                <a:spcPct val="150000"/>
              </a:lnSpc>
              <a:defRPr sz="1100">
                <a:solidFill>
                  <a:srgbClr val="FFFFFF"/>
                </a:solidFill>
                <a:latin typeface="Calibri"/>
              </a:defRPr>
            </a:pPr>
            <a:r>
              <a:t>• Vernacular-first UX for Tier-2/3 adoption</a:t>
            </a:r>
          </a:p>
          <a:p>
            <a:pPr>
              <a:defRPr sz="600"/>
            </a:pPr>
          </a:p>
          <a:p>
            <a:pPr>
              <a:lnSpc>
                <a:spcPct val="150000"/>
              </a:lnSpc>
              <a:defRPr sz="1100">
                <a:solidFill>
                  <a:srgbClr val="FFFFFF"/>
                </a:solidFill>
                <a:latin typeface="Calibri"/>
              </a:defRPr>
            </a:pPr>
            <a:r>
              <a:t>• Micro-pricing: &lt;₹100 consults, ₹499 family</a:t>
            </a:r>
          </a:p>
          <a:p>
            <a:pPr>
              <a:defRPr sz="600"/>
            </a:pPr>
          </a:p>
          <a:p>
            <a:pPr>
              <a:lnSpc>
                <a:spcPct val="150000"/>
              </a:lnSpc>
              <a:defRPr sz="1100">
                <a:solidFill>
                  <a:srgbClr val="FFFFFF"/>
                </a:solidFill>
                <a:latin typeface="Calibri"/>
              </a:defRPr>
            </a:pPr>
            <a:r>
              <a:t>• Trust: Pharmacy kiosks + NGO/govt tie-ups</a:t>
            </a:r>
          </a:p>
          <a:p>
            <a:pPr>
              <a:defRPr sz="600"/>
            </a:pPr>
          </a:p>
        </p:txBody>
      </p:sp>
      <p:sp>
        <p:nvSpPr>
          <p:cNvPr id="12" name="Rectangle 11"/>
          <p:cNvSpPr/>
          <p:nvPr/>
        </p:nvSpPr>
        <p:spPr>
          <a:xfrm>
            <a:off x="4297680" y="2926080"/>
            <a:ext cx="3657600" cy="2560320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480560" y="301752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539F"/>
                </a:solidFill>
                <a:latin typeface="Calibri"/>
              </a:defRPr>
            </a:pPr>
            <a:r>
              <a:t>Pilot Conversion Funnel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3474720"/>
            <a:ext cx="21945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Addressable pop.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92240" y="3474720"/>
            <a:ext cx="12801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 b="1">
                <a:solidFill>
                  <a:srgbClr val="00539F"/>
                </a:solidFill>
                <a:latin typeface="Calibri"/>
              </a:defRPr>
            </a:pPr>
            <a:r>
              <a:t>650,000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80560" y="3813048"/>
            <a:ext cx="1097280" cy="18288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572000" y="3858768"/>
            <a:ext cx="21945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Digital + kiosk reach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92240" y="3858768"/>
            <a:ext cx="12801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 b="1">
                <a:solidFill>
                  <a:srgbClr val="00539F"/>
                </a:solidFill>
                <a:latin typeface="Calibri"/>
              </a:defRPr>
            </a:pPr>
            <a:r>
              <a:t>75,000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80560" y="4197096"/>
            <a:ext cx="126609" cy="18288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4572000" y="4242816"/>
            <a:ext cx="21945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Active users (6mo)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92240" y="4242816"/>
            <a:ext cx="12801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 b="1">
                <a:solidFill>
                  <a:srgbClr val="00539F"/>
                </a:solidFill>
                <a:latin typeface="Calibri"/>
              </a:defRPr>
            </a:pPr>
            <a:r>
              <a:t>50,000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80560" y="4581144"/>
            <a:ext cx="84406" cy="18288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4572000" y="4626864"/>
            <a:ext cx="21945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Teleconsults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92240" y="4626864"/>
            <a:ext cx="12801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 b="1">
                <a:solidFill>
                  <a:srgbClr val="00539F"/>
                </a:solidFill>
                <a:latin typeface="Calibri"/>
              </a:defRPr>
            </a:pPr>
            <a:r>
              <a:t>20,000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80560" y="4965192"/>
            <a:ext cx="33762" cy="18288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4572000" y="5010912"/>
            <a:ext cx="21945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Paying subscribers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92240" y="5010912"/>
            <a:ext cx="1280160" cy="338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 b="1">
                <a:solidFill>
                  <a:srgbClr val="00539F"/>
                </a:solidFill>
                <a:latin typeface="Calibri"/>
              </a:defRPr>
            </a:pPr>
            <a:r>
              <a:t>5,000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38160" y="2926080"/>
            <a:ext cx="3566160" cy="2560320"/>
          </a:xfrm>
          <a:prstGeom prst="rect">
            <a:avLst/>
          </a:prstGeom>
          <a:solidFill>
            <a:srgbClr val="B3E5EA"/>
          </a:solidFill>
          <a:ln w="2540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00539F"/>
                </a:solidFill>
                <a:latin typeface="Calibri"/>
              </a:defRPr>
            </a:pPr>
            <a:r>
              <a:t>IMPACT &amp; SCALE</a:t>
            </a:r>
          </a:p>
          <a:p>
            <a:pPr>
              <a:defRPr sz="400"/>
            </a:pPr>
          </a:p>
          <a:p>
            <a:pPr>
              <a:defRPr sz="1200" b="1">
                <a:solidFill>
                  <a:srgbClr val="404040"/>
                </a:solidFill>
                <a:latin typeface="Calibri"/>
              </a:defRPr>
            </a:pPr>
            <a:r>
              <a:t>Economic Impact</a:t>
            </a:r>
          </a:p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• Affordable care</a:t>
            </a:r>
          </a:p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• Lower OOP burden</a:t>
            </a:r>
          </a:p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• Scalable model</a:t>
            </a:r>
          </a:p>
          <a:p>
            <a:pPr>
              <a:defRPr sz="800"/>
            </a:pPr>
          </a:p>
          <a:p>
            <a:pPr>
              <a:defRPr sz="1200" b="1">
                <a:solidFill>
                  <a:srgbClr val="404040"/>
                </a:solidFill>
                <a:latin typeface="Calibri"/>
              </a:defRPr>
            </a:pPr>
            <a:r>
              <a:t>Social Impact</a:t>
            </a:r>
          </a:p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• 100M underserved</a:t>
            </a:r>
          </a:p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• Preventive adoption</a:t>
            </a:r>
          </a:p>
          <a:p>
            <a:pPr>
              <a:defRPr sz="1000">
                <a:solidFill>
                  <a:srgbClr val="404040"/>
                </a:solidFill>
                <a:latin typeface="Calibri"/>
              </a:defRPr>
            </a:pPr>
            <a:r>
              <a:t>• SDG-3 aligned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5577840"/>
            <a:ext cx="11247120" cy="548640"/>
          </a:xfrm>
          <a:prstGeom prst="rect">
            <a:avLst/>
          </a:prstGeom>
          <a:solidFill>
            <a:srgbClr val="F2F2F2"/>
          </a:solidFill>
          <a:ln w="6350"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548640" y="562356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00539F"/>
                </a:solidFill>
                <a:latin typeface="Calibri"/>
              </a:defRPr>
            </a:pPr>
            <a:r>
              <a:t>Y1: Pilot</a:t>
            </a:r>
            <a:r>
              <a:rPr sz="1000">
                <a:solidFill>
                  <a:srgbClr val="404040"/>
                </a:solidFill>
                <a:latin typeface="Calibri"/>
              </a:rPr>
              <a:t> | 100 kiosks, 50K users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4069080" y="5760720"/>
            <a:ext cx="182880" cy="182880"/>
          </a:xfrm>
          <a:prstGeom prst="rightArrow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4297680" y="562356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00539F"/>
                </a:solidFill>
                <a:latin typeface="Calibri"/>
              </a:defRPr>
            </a:pPr>
            <a:r>
              <a:t>Y3: Scale</a:t>
            </a:r>
            <a:r>
              <a:rPr sz="1000">
                <a:solidFill>
                  <a:srgbClr val="404040"/>
                </a:solidFill>
                <a:latin typeface="Calibri"/>
              </a:rPr>
              <a:t> | 25 cities, 1M users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7818120" y="5760720"/>
            <a:ext cx="182880" cy="182880"/>
          </a:xfrm>
          <a:prstGeom prst="rightArrow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8046720" y="562356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00539F"/>
                </a:solidFill>
                <a:latin typeface="Calibri"/>
              </a:defRPr>
            </a:pPr>
            <a:r>
              <a:t>Y5: National</a:t>
            </a:r>
            <a:r>
              <a:rPr sz="1000">
                <a:solidFill>
                  <a:srgbClr val="404040"/>
                </a:solidFill>
                <a:latin typeface="Calibri"/>
              </a:rPr>
              <a:t> | Pan-India, 100M lives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0" y="6217920"/>
            <a:ext cx="12191695" cy="64008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137160" bIns="137160"/>
          <a:lstStyle/>
          <a:p>
            <a:pPr algn="ctr">
              <a:defRPr sz="1200" i="1">
                <a:solidFill>
                  <a:srgbClr val="FFFFFF"/>
                </a:solidFill>
                <a:latin typeface="Calibri"/>
              </a:defRPr>
            </a:pPr>
            <a:r>
              <a:t>MediChain = A vernacular, trust-first, low-cost healthcare pathway for Bharat's Tier-2/3 markets.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12880" y="6492240"/>
            <a:ext cx="3657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Calibri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