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457200"/>
            <a:ext cx="107899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800" b="1">
                <a:solidFill>
                  <a:srgbClr val="00539F"/>
                </a:solidFill>
                <a:latin typeface="Calibri"/>
              </a:defRPr>
            </a:pPr>
            <a:r>
              <a:t>Tier 2/3 India: The Untapped Healthcare Goldmine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1371600"/>
            <a:ext cx="5029200" cy="438912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000500" cy="32004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943600" y="1645920"/>
            <a:ext cx="548640" cy="548640"/>
          </a:xfrm>
          <a:prstGeom prst="roundRect">
            <a:avLst/>
          </a:prstGeom>
          <a:solidFill>
            <a:srgbClr val="0096A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/>
            </a:pPr>
            <a:r>
              <a:t>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75120" y="1645920"/>
            <a:ext cx="4572000" cy="27432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>
              <a:defRPr sz="1400" b="1">
                <a:solidFill>
                  <a:srgbClr val="404040"/>
                </a:solidFill>
                <a:latin typeface="Calibri"/>
              </a:defRPr>
            </a:pPr>
            <a:r>
              <a:t>Doctor Availability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75120" y="1920240"/>
            <a:ext cx="4572000" cy="36576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>
              <a:defRPr sz="1100" b="0">
                <a:solidFill>
                  <a:srgbClr val="808080"/>
                </a:solidFill>
                <a:latin typeface="Calibri"/>
              </a:defRPr>
            </a:pPr>
            <a:r>
              <a:t>1 doctor per 11,000 people (vs 1:1,000 in cities)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943600" y="2651760"/>
            <a:ext cx="548640" cy="548640"/>
          </a:xfrm>
          <a:prstGeom prst="roundRect">
            <a:avLst/>
          </a:prstGeom>
          <a:solidFill>
            <a:srgbClr val="0096A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/>
            </a:pPr>
            <a:r>
              <a:t>🚗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5120" y="2651760"/>
            <a:ext cx="4572000" cy="27432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>
              <a:defRPr sz="1400" b="1">
                <a:solidFill>
                  <a:srgbClr val="404040"/>
                </a:solidFill>
                <a:latin typeface="Calibri"/>
              </a:defRPr>
            </a:pPr>
            <a:r>
              <a:t>Distance Barrier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75120" y="2926080"/>
            <a:ext cx="4572000" cy="36576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>
              <a:defRPr sz="1100" b="0">
                <a:solidFill>
                  <a:srgbClr val="808080"/>
                </a:solidFill>
                <a:latin typeface="Calibri"/>
              </a:defRPr>
            </a:pPr>
            <a:r>
              <a:t>Avg 47km to nearest hospital, 3+ hours travel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3600" y="3657600"/>
            <a:ext cx="548640" cy="548640"/>
          </a:xfrm>
          <a:prstGeom prst="roundRect">
            <a:avLst/>
          </a:prstGeom>
          <a:solidFill>
            <a:srgbClr val="0096A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/>
            </a:pPr>
            <a:r>
              <a:t>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5120" y="3657600"/>
            <a:ext cx="4572000" cy="27432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>
              <a:defRPr sz="1400" b="1">
                <a:solidFill>
                  <a:srgbClr val="404040"/>
                </a:solidFill>
                <a:latin typeface="Calibri"/>
              </a:defRPr>
            </a:pPr>
            <a:r>
              <a:t>Affordability Crisis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75120" y="3931920"/>
            <a:ext cx="4572000" cy="36576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>
              <a:defRPr sz="1100" b="0">
                <a:solidFill>
                  <a:srgbClr val="808080"/>
                </a:solidFill>
                <a:latin typeface="Calibri"/>
              </a:defRPr>
            </a:pPr>
            <a:r>
              <a:t>60% earn &lt;₹10,000/month, 85% lack insurance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943600" y="4663440"/>
            <a:ext cx="548640" cy="548640"/>
          </a:xfrm>
          <a:prstGeom prst="roundRect">
            <a:avLst/>
          </a:prstGeom>
          <a:solidFill>
            <a:srgbClr val="0096A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/>
            </a:pPr>
            <a:r>
              <a:t>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75120" y="4663440"/>
            <a:ext cx="4572000" cy="27432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>
              <a:defRPr sz="1400" b="1">
                <a:solidFill>
                  <a:srgbClr val="404040"/>
                </a:solidFill>
                <a:latin typeface="Calibri"/>
              </a:defRPr>
            </a:pPr>
            <a:r>
              <a:t>Digital Readiness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75120" y="4937759"/>
            <a:ext cx="4572000" cy="36576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>
              <a:defRPr sz="1100" b="0">
                <a:solidFill>
                  <a:srgbClr val="808080"/>
                </a:solidFill>
                <a:latin typeface="Calibri"/>
              </a:defRPr>
            </a:pPr>
            <a:r>
              <a:t>67% own smartphones, 4G coverage expanding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217920"/>
            <a:ext cx="12191695" cy="640080"/>
          </a:xfrm>
          <a:prstGeom prst="rect">
            <a:avLst/>
          </a:prstGeom>
          <a:solidFill>
            <a:srgbClr val="0053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 rIns="457200" tIns="182880" bIns="182880"/>
          <a:lstStyle/>
          <a:p>
            <a:pPr algn="ctr">
              <a:defRPr sz="1200" i="1">
                <a:solidFill>
                  <a:srgbClr val="FFFFFF"/>
                </a:solidFill>
                <a:latin typeface="Calibri"/>
              </a:defRPr>
            </a:pPr>
            <a:r>
              <a:t>Healthcare gap in Tier 2/3 cities represents India's largest underserved market opportunity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704320" y="6492240"/>
            <a:ext cx="36576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457200"/>
            <a:ext cx="107899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800" b="1">
                <a:solidFill>
                  <a:srgbClr val="00539F"/>
                </a:solidFill>
                <a:latin typeface="Calibri"/>
              </a:defRPr>
            </a:pPr>
            <a:r>
              <a:t>MediChain: AI-Powered Healthcare Ecosystem for Bharat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10789920" cy="44140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3840480"/>
            <a:ext cx="5029200" cy="201168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822960" y="3931920"/>
            <a:ext cx="4572000" cy="36576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>
              <a:defRPr sz="1400" b="1">
                <a:solidFill>
                  <a:srgbClr val="00539F"/>
                </a:solidFill>
                <a:latin typeface="Calibri"/>
              </a:defRPr>
            </a:pPr>
            <a:r>
              <a:t>Competitive Positioning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4389120"/>
          <a:ext cx="4572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463040"/>
                <a:gridCol w="1463040"/>
              </a:tblGrid>
              <a:tr h="396240">
                <a:tc>
                  <a:txBody>
                    <a:bodyPr/>
                    <a:lstStyle/>
                    <a:p>
                      <a:pPr algn="ctr">
                        <a:defRPr b="1"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 sz="1200"/>
                      </a:pPr>
                      <a:r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 sz="1200"/>
                      </a:pPr>
                      <a:r>
                        <a:t>Rural</a:t>
                      </a: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Broad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Practo, 1mg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Gap: Vernacular</a:t>
                      </a:r>
                    </a:p>
                    <a:p>
                      <a:r>
                        <a:t>+ Low-cost</a:t>
                      </a:r>
                    </a:p>
                  </a:txBody>
                  <a:tcPr>
                    <a:solidFill>
                      <a:srgbClr val="B3E5EA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Narrow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PharmEasy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Gap: Trust</a:t>
                      </a:r>
                    </a:p>
                    <a:p>
                      <a:r>
                        <a:t>+ ASHA</a:t>
                      </a:r>
                    </a:p>
                  </a:txBody>
                  <a:tcPr>
                    <a:solidFill>
                      <a:srgbClr val="B3E5EA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943600" y="3840480"/>
            <a:ext cx="5760720" cy="201168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6080760" y="3931920"/>
            <a:ext cx="5486400" cy="36576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>
              <a:defRPr sz="1400" b="1">
                <a:solidFill>
                  <a:srgbClr val="00539F"/>
                </a:solidFill>
                <a:latin typeface="Calibri"/>
              </a:defRPr>
            </a:pPr>
            <a:r>
              <a:t>Patient Journey &amp; Conversion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4389120"/>
            <a:ext cx="4693920" cy="12801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217920"/>
            <a:ext cx="12191695" cy="640080"/>
          </a:xfrm>
          <a:prstGeom prst="rect">
            <a:avLst/>
          </a:prstGeom>
          <a:solidFill>
            <a:srgbClr val="0053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 rIns="457200" tIns="182880" bIns="182880"/>
          <a:lstStyle/>
          <a:p>
            <a:pPr algn="ctr">
              <a:defRPr sz="1200" i="1">
                <a:solidFill>
                  <a:srgbClr val="FFFFFF"/>
                </a:solidFill>
                <a:latin typeface="Calibri"/>
              </a:defRPr>
            </a:pPr>
            <a:r>
              <a:t>MediChain's integrated approach addresses every barrier in rural healthcare delivery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704320" y="6492240"/>
            <a:ext cx="36576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457200"/>
            <a:ext cx="107899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800" b="1">
                <a:solidFill>
                  <a:srgbClr val="00539F"/>
                </a:solidFill>
                <a:latin typeface="Calibri"/>
              </a:defRPr>
            </a:pPr>
            <a:r>
              <a:t>Path to ₹5,000 Cr: Scale, Impact &amp; Returns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1371600"/>
            <a:ext cx="10789920" cy="182880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554480"/>
            <a:ext cx="10515600" cy="17207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3474720"/>
            <a:ext cx="5029200" cy="246888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822960" y="3566160"/>
            <a:ext cx="4572000" cy="36576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>
              <a:defRPr sz="1400" b="1">
                <a:solidFill>
                  <a:srgbClr val="00539F"/>
                </a:solidFill>
                <a:latin typeface="Calibri"/>
              </a:defRPr>
            </a:pPr>
            <a:r>
              <a:t>Financial Projections (Year 5)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4023360"/>
            <a:ext cx="2103120" cy="640080"/>
          </a:xfrm>
          <a:prstGeom prst="rect">
            <a:avLst/>
          </a:prstGeom>
          <a:solidFill>
            <a:srgbClr val="0053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  <a:latin typeface="Calibri"/>
              </a:defRPr>
            </a:pPr>
            <a:r>
              <a:t>Revenue</a:t>
            </a:r>
            <a:br/>
            <a:r>
              <a:t>₹5,000 Cr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0400" y="4023360"/>
            <a:ext cx="2103120" cy="640080"/>
          </a:xfrm>
          <a:prstGeom prst="rect">
            <a:avLst/>
          </a:prstGeom>
          <a:solidFill>
            <a:srgbClr val="0096A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  <a:latin typeface="Calibri"/>
              </a:defRPr>
            </a:pPr>
            <a:r>
              <a:t>EBITDA Margin</a:t>
            </a:r>
            <a:br/>
            <a:r>
              <a:t>22%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4846320"/>
            <a:ext cx="2103120" cy="640080"/>
          </a:xfrm>
          <a:prstGeom prst="rect">
            <a:avLst/>
          </a:prstGeom>
          <a:solidFill>
            <a:srgbClr val="77BB4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  <a:latin typeface="Calibri"/>
              </a:defRPr>
            </a:pPr>
            <a:r>
              <a:t>Break-even</a:t>
            </a:r>
            <a:br/>
            <a:r>
              <a:t>Month 30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00400" y="4846320"/>
            <a:ext cx="2103120" cy="640080"/>
          </a:xfrm>
          <a:prstGeom prst="rect">
            <a:avLst/>
          </a:prstGeom>
          <a:solidFill>
            <a:srgbClr val="FF8A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  <a:latin typeface="Calibri"/>
              </a:defRPr>
            </a:pPr>
            <a:r>
              <a:t>Funding Need</a:t>
            </a:r>
            <a:br/>
            <a:r>
              <a:t>₹500 Cr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43600" y="3474720"/>
            <a:ext cx="5760720" cy="246888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080760" y="3566160"/>
            <a:ext cx="5486400" cy="36576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>
              <a:defRPr sz="1400" b="1">
                <a:solidFill>
                  <a:srgbClr val="00539F"/>
                </a:solidFill>
                <a:latin typeface="Calibri"/>
              </a:defRPr>
            </a:pPr>
            <a:r>
              <a:t>Social Impact by Year 5</a:t>
            </a:r>
          </a:p>
        </p:txBody>
      </p:sp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4023360"/>
            <a:ext cx="5303520" cy="192855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6217920"/>
            <a:ext cx="12191695" cy="640080"/>
          </a:xfrm>
          <a:prstGeom prst="rect">
            <a:avLst/>
          </a:prstGeom>
          <a:solidFill>
            <a:srgbClr val="0053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 rIns="457200" tIns="182880" bIns="182880"/>
          <a:lstStyle/>
          <a:p>
            <a:pPr algn="ctr">
              <a:defRPr sz="1200" i="1">
                <a:solidFill>
                  <a:srgbClr val="FFFFFF"/>
                </a:solidFill>
                <a:latin typeface="Calibri"/>
              </a:defRPr>
            </a:pPr>
            <a:r>
              <a:t>MediChain: Transforming rural healthcare while building a sustainable, profitable business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04320" y="6492240"/>
            <a:ext cx="36576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