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137160"/>
            <a:ext cx="116128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>
                <a:solidFill>
                  <a:srgbClr val="00539F"/>
                </a:solidFill>
                <a:latin typeface="Calibri"/>
              </a:defRPr>
            </a:pPr>
            <a:r>
              <a:t>Tier 2/3 India: The ₹1.2 Trillion Healthcare Opportunity</a:t>
            </a:r>
          </a:p>
          <a:p>
            <a:pPr algn="l">
              <a:spcBef>
                <a:spcPts val="200"/>
              </a:spcBef>
              <a:defRPr sz="1400">
                <a:solidFill>
                  <a:srgbClr val="808080"/>
                </a:solidFill>
                <a:latin typeface="Calibri"/>
              </a:defRPr>
            </a:pPr>
            <a:r>
              <a:t>600M underserved population with growing digital adoption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" y="822960"/>
            <a:ext cx="3840480" cy="274320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05840"/>
            <a:ext cx="3526971" cy="2468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6240" y="822960"/>
            <a:ext cx="3840480" cy="274320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1005840"/>
            <a:ext cx="3526971" cy="24688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29600" y="822960"/>
            <a:ext cx="3749039" cy="274320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0" y="1005840"/>
            <a:ext cx="3566160" cy="24688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2880" y="3657600"/>
            <a:ext cx="3840480" cy="265176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3749039"/>
            <a:ext cx="3793067" cy="25603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06240" y="3657600"/>
            <a:ext cx="3840480" cy="265176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680" y="3749039"/>
            <a:ext cx="3793067" cy="25603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29600" y="3657600"/>
            <a:ext cx="3749039" cy="265176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1040" y="3749039"/>
            <a:ext cx="3698240" cy="256032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82880" y="685800"/>
            <a:ext cx="731520" cy="548640"/>
          </a:xfrm>
          <a:prstGeom prst="round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  <a:latin typeface="Calibri"/>
              </a:defRPr>
            </a:pPr>
            <a:r>
              <a:t>₹1.2T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120" y="685800"/>
            <a:ext cx="109728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00539F"/>
                </a:solidFill>
                <a:latin typeface="Calibri"/>
              </a:defRPr>
            </a:pPr>
            <a:r>
              <a:t>Market Size</a:t>
            </a:r>
            <a:br/>
            <a:r>
              <a:t>by 2027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685800"/>
            <a:ext cx="731520" cy="548640"/>
          </a:xfrm>
          <a:prstGeom prst="roundRect">
            <a:avLst/>
          </a:prstGeom>
          <a:solidFill>
            <a:srgbClr val="ED00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  <a:latin typeface="Calibri"/>
              </a:defRPr>
            </a:pPr>
            <a:r>
              <a:t>93%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7639" y="685800"/>
            <a:ext cx="109728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ED008C"/>
                </a:solidFill>
                <a:latin typeface="Calibri"/>
              </a:defRPr>
            </a:pPr>
            <a:r>
              <a:t>Unmet Healthcare</a:t>
            </a:r>
            <a:br/>
            <a:r>
              <a:t>Demand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17920" y="685800"/>
            <a:ext cx="731520" cy="548640"/>
          </a:xfrm>
          <a:prstGeom prst="roundRect">
            <a:avLst/>
          </a:prstGeom>
          <a:solidFill>
            <a:srgbClr val="F294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  <a:latin typeface="Calibri"/>
              </a:defRPr>
            </a:pPr>
            <a:r>
              <a:t>3.5hr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95159" y="685800"/>
            <a:ext cx="109728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F29400"/>
                </a:solidFill>
                <a:latin typeface="Calibri"/>
              </a:defRPr>
            </a:pPr>
            <a:r>
              <a:t>Avg Travel Time</a:t>
            </a:r>
            <a:br/>
            <a:r>
              <a:t>to Hospital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235439" y="685800"/>
            <a:ext cx="731520" cy="548640"/>
          </a:xfrm>
          <a:prstGeom prst="roundRect">
            <a:avLst/>
          </a:prstGeom>
          <a:solidFill>
            <a:srgbClr val="009B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  <a:latin typeface="Calibri"/>
              </a:defRPr>
            </a:pPr>
            <a:r>
              <a:t>67%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12679" y="685800"/>
            <a:ext cx="109728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009B77"/>
                </a:solidFill>
                <a:latin typeface="Calibri"/>
              </a:defRPr>
            </a:pPr>
            <a:r>
              <a:t>Smartphone</a:t>
            </a:r>
            <a:br/>
            <a:r>
              <a:t>Penetration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537960"/>
            <a:ext cx="12191695" cy="32004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  <a:latin typeface="Calibri"/>
              </a:defRPr>
            </a:pPr>
            <a:r>
              <a:t>600M lives | ₹1.2T opportunity | 93% unmet demand = India's largest untapped market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137160"/>
            <a:ext cx="116128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>
                <a:solidFill>
                  <a:srgbClr val="00539F"/>
                </a:solidFill>
                <a:latin typeface="Calibri"/>
              </a:defRPr>
            </a:pPr>
            <a:r>
              <a:t>MediChain: End-to-End Digital Health Platform</a:t>
            </a:r>
          </a:p>
          <a:p>
            <a:pPr algn="l">
              <a:spcBef>
                <a:spcPts val="200"/>
              </a:spcBef>
              <a:defRPr sz="1400">
                <a:solidFill>
                  <a:srgbClr val="808080"/>
                </a:solidFill>
                <a:latin typeface="Calibri"/>
              </a:defRPr>
            </a:pPr>
            <a:r>
              <a:t>AI-first approach | Vernacular-native | ASHA-integrated | Asset-light model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777240"/>
            <a:ext cx="11795760" cy="50684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2880" y="5669280"/>
            <a:ext cx="3840480" cy="164592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" y="5806440"/>
          <a:ext cx="3657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b="1" sz="900"/>
                      </a:p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MediChain</a:t>
                      </a:r>
                    </a:p>
                  </a:txBody>
                  <a:tcPr>
                    <a:solidFill>
                      <a:srgbClr val="009B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900"/>
                      </a:pPr>
                      <a:r>
                        <a:t>Practo/1mg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900"/>
                      </a:pPr>
                      <a:r>
                        <a:t>PharmEasy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b="1" sz="800"/>
                      </a:pPr>
                      <a:r>
                        <a:t>Rural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✓✓✓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✓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b="1" sz="800"/>
                      </a:pPr>
                      <a:r>
                        <a:t>Vernacular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 langs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 langs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b="1" sz="800"/>
                      </a:pPr>
                      <a:r>
                        <a:t>ASHA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✗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b="1" sz="800"/>
                      </a:pPr>
                      <a:r>
                        <a:t>Affordability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₹99/mo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₹499/mo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₹299/mo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06240" y="5669280"/>
            <a:ext cx="3840480" cy="164592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5715000"/>
            <a:ext cx="3886200" cy="15544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0" y="5669280"/>
            <a:ext cx="3749039" cy="164592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0" y="5715000"/>
            <a:ext cx="3789045" cy="15544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37960"/>
            <a:ext cx="12191695" cy="32004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  <a:latin typeface="Calibri"/>
              </a:defRPr>
            </a:pPr>
            <a:r>
              <a:t>Platform approach + Network effects + Multi-revenue streams = Sustainable competitive advantage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137160"/>
            <a:ext cx="116128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>
                <a:solidFill>
                  <a:srgbClr val="00539F"/>
                </a:solidFill>
                <a:latin typeface="Calibri"/>
              </a:defRPr>
            </a:pPr>
            <a:r>
              <a:t>₹5,000 Cr Revenue | 50M Lives | Path to Profitability</a:t>
            </a:r>
          </a:p>
          <a:p>
            <a:pPr algn="l">
              <a:spcBef>
                <a:spcPts val="200"/>
              </a:spcBef>
              <a:defRPr sz="1400">
                <a:solidFill>
                  <a:srgbClr val="808080"/>
                </a:solidFill>
                <a:latin typeface="Calibri"/>
              </a:defRPr>
            </a:pPr>
            <a:r>
              <a:t>24-month national rollout | Break-even by Month 30 | 22% EBITDA margin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" y="777240"/>
            <a:ext cx="5852160" cy="274320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0"/>
            <a:ext cx="5669280" cy="25603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17920" y="777240"/>
            <a:ext cx="5760720" cy="274320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914400"/>
            <a:ext cx="5577840" cy="2560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880" y="3611880"/>
            <a:ext cx="5852160" cy="274320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3703320"/>
            <a:ext cx="5770517" cy="26060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17920" y="3611880"/>
            <a:ext cx="5760720" cy="2743200"/>
          </a:xfrm>
          <a:prstGeom prst="rect">
            <a:avLst/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360" y="3703320"/>
            <a:ext cx="5677444" cy="260604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82880" y="621792"/>
            <a:ext cx="640080" cy="457200"/>
          </a:xfrm>
          <a:prstGeom prst="round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  <a:latin typeface="Calibri"/>
              </a:defRPr>
            </a:pPr>
            <a:r>
              <a:t>₹5,000 Cr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8680" y="621792"/>
            <a:ext cx="100584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800">
                <a:solidFill>
                  <a:srgbClr val="00539F"/>
                </a:solidFill>
                <a:latin typeface="Calibri"/>
              </a:defRPr>
            </a:pPr>
            <a:r>
              <a:t>Year 5 Revenue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621792"/>
            <a:ext cx="640080" cy="457200"/>
          </a:xfrm>
          <a:prstGeom prst="roundRect">
            <a:avLst/>
          </a:prstGeom>
          <a:solidFill>
            <a:srgbClr val="009B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  <a:latin typeface="Calibri"/>
              </a:defRPr>
            </a:pPr>
            <a:r>
              <a:t>50M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6200" y="621792"/>
            <a:ext cx="100584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800">
                <a:solidFill>
                  <a:srgbClr val="009B77"/>
                </a:solidFill>
                <a:latin typeface="Calibri"/>
              </a:defRPr>
            </a:pPr>
            <a:r>
              <a:t>Lives Impacted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17920" y="621792"/>
            <a:ext cx="640080" cy="457200"/>
          </a:xfrm>
          <a:prstGeom prst="roundRect">
            <a:avLst/>
          </a:prstGeom>
          <a:solidFill>
            <a:srgbClr val="F294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  <a:latin typeface="Calibri"/>
              </a:defRPr>
            </a:pPr>
            <a:r>
              <a:t>22%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03720" y="621792"/>
            <a:ext cx="100584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800">
                <a:solidFill>
                  <a:srgbClr val="F29400"/>
                </a:solidFill>
                <a:latin typeface="Calibri"/>
              </a:defRPr>
            </a:pPr>
            <a:r>
              <a:t>EBITDA Margin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235439" y="621792"/>
            <a:ext cx="640080" cy="457200"/>
          </a:xfrm>
          <a:prstGeom prst="roundRect">
            <a:avLst/>
          </a:prstGeom>
          <a:solidFill>
            <a:srgbClr val="8A35A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  <a:latin typeface="Calibri"/>
              </a:defRPr>
            </a:pPr>
            <a:r>
              <a:t>Month 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21239" y="621792"/>
            <a:ext cx="100584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800">
                <a:solidFill>
                  <a:srgbClr val="8A35A8"/>
                </a:solidFill>
                <a:latin typeface="Calibri"/>
              </a:defRPr>
            </a:pPr>
            <a:r>
              <a:t>Break-even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6537960"/>
            <a:ext cx="12191695" cy="32004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  <a:latin typeface="Calibri"/>
              </a:defRPr>
            </a:pPr>
            <a:r>
              <a:t>MediChain: Where social impact meets financial returns - transforming healthcare for Bharat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