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92A56"/>
                </a:solidFill>
                <a:latin typeface="Segoe UI"/>
              </a:defRPr>
            </a:pPr>
            <a:r>
              <a:t>Why Tier-2 &amp; Tier-3 India are Ripe for Disruption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68680"/>
            <a:ext cx="112471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i="1">
                <a:solidFill>
                  <a:srgbClr val="757575"/>
                </a:solidFill>
                <a:latin typeface="Segoe UI"/>
              </a:defRPr>
            </a:pPr>
            <a:r>
              <a:t>India's Tier-2 and Tier-3 cities are no longer peripheral — they are fast becoming the engines of economic growth. With rising digital penetration and UPI-led inclusion, these markets are digitally ready yet structurally underserved, creating fertile ground for technology-led disruption.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3736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  <a:latin typeface="Segoe UI Semibold"/>
              </a:defRPr>
            </a:pPr>
            <a:r>
              <a:t>📊 MACRO TRENDS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194560"/>
            <a:ext cx="365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219456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24242"/>
                </a:solidFill>
                <a:latin typeface="Segoe UI"/>
              </a:defRPr>
            </a:pPr>
            <a:r>
              <a:t>Contribute ~45% of India's GDP by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606040"/>
            <a:ext cx="365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260604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24242"/>
                </a:solidFill>
                <a:latin typeface="Segoe UI"/>
              </a:defRPr>
            </a:pPr>
            <a:r>
              <a:t>Population base ~650M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017520"/>
            <a:ext cx="365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5840" y="301752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24242"/>
                </a:solidFill>
                <a:latin typeface="Segoe UI"/>
              </a:defRPr>
            </a:pPr>
            <a:r>
              <a:t>Smartphone penetration ~60% (vs 78% urban)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" y="3429000"/>
            <a:ext cx="365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💳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840" y="342900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24242"/>
                </a:solidFill>
                <a:latin typeface="Segoe UI"/>
              </a:defRPr>
            </a:pPr>
            <a:r>
              <a:t>UPI → &gt;12B transactions/month (2025)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" y="3840480"/>
            <a:ext cx="36576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3840480"/>
            <a:ext cx="43891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24242"/>
                </a:solidFill>
                <a:latin typeface="Segoe UI"/>
              </a:defRPr>
            </a:pPr>
            <a:r>
              <a:t>Mobile data = cheapest globally (~$0.17/GB)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1737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999"/>
                </a:solidFill>
                <a:latin typeface="Segoe UI Semibold"/>
              </a:defRPr>
            </a:pPr>
            <a:r>
              <a:t>🎯 UNDERSERVED SECTORS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35040" y="2194560"/>
            <a:ext cx="5669280" cy="4572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126480" y="2240279"/>
            <a:ext cx="365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3680" y="2240279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192A56"/>
                </a:solidFill>
                <a:latin typeface="Segoe UI Semibold"/>
              </a:rPr>
              <a:t>Healthcare: </a:t>
            </a:r>
            <a:r>
              <a:rPr sz="1000">
                <a:solidFill>
                  <a:srgbClr val="424242"/>
                </a:solidFill>
                <a:latin typeface="Segoe UI"/>
              </a:rPr>
              <a:t>600M underserved; 50+ km avg travel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035040" y="2743200"/>
            <a:ext cx="5669280" cy="4572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126480" y="2788920"/>
            <a:ext cx="365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3680" y="278892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192A56"/>
                </a:solidFill>
                <a:latin typeface="Segoe UI Semibold"/>
              </a:rPr>
              <a:t>Education: </a:t>
            </a:r>
            <a:r>
              <a:rPr sz="1000">
                <a:solidFill>
                  <a:srgbClr val="424242"/>
                </a:solidFill>
                <a:latin typeface="Segoe UI"/>
              </a:rPr>
              <a:t>Teacher-student ratio 1:60 vs 1:30 norm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35040" y="3291840"/>
            <a:ext cx="5669280" cy="4572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126480" y="3337560"/>
            <a:ext cx="365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3680" y="333756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192A56"/>
                </a:solidFill>
                <a:latin typeface="Segoe UI Semibold"/>
              </a:rPr>
              <a:t>Finance: </a:t>
            </a:r>
            <a:r>
              <a:rPr sz="1000">
                <a:solidFill>
                  <a:srgbClr val="424242"/>
                </a:solidFill>
                <a:latin typeface="Segoe UI"/>
              </a:rPr>
              <a:t>190M unbanked; &lt;5% insured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35040" y="3840480"/>
            <a:ext cx="5669280" cy="4572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126480" y="3886200"/>
            <a:ext cx="365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🌾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83680" y="388620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solidFill>
                  <a:srgbClr val="192A56"/>
                </a:solidFill>
                <a:latin typeface="Segoe UI Semibold"/>
              </a:rPr>
              <a:t>Agriculture: </a:t>
            </a:r>
            <a:r>
              <a:rPr sz="1000">
                <a:solidFill>
                  <a:srgbClr val="424242"/>
                </a:solidFill>
                <a:latin typeface="Segoe UI"/>
              </a:rPr>
              <a:t>Post-harvest losses ~₹90,000 Cr annually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89120"/>
            <a:ext cx="2743200" cy="18288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89120"/>
            <a:ext cx="4114800" cy="1828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6309360"/>
            <a:ext cx="12191695" cy="2286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Segoe UI"/>
              </a:defRPr>
            </a:pPr>
            <a:r>
              <a:t>Digital readiness + structural gaps = fertile ground for disruption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537960"/>
            <a:ext cx="11247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  <a:latin typeface="Segoe UI"/>
              </a:defRPr>
            </a:pPr>
            <a:r>
              <a:t>Presented By — Nakul Nandanwar, Vaishnavi Bhangale, Rahul Kumbhare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0" y="65379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  <a:latin typeface="Segoe UI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92A56"/>
                </a:solidFill>
                <a:latin typeface="Segoe UI"/>
              </a:defRPr>
            </a:pPr>
            <a:r>
              <a:t>Healthcare in Tier-2/3 India: Urgent Problem, Large Market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097280"/>
            <a:ext cx="3657600" cy="118872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1887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92A56"/>
                </a:solidFill>
                <a:latin typeface="Segoe UI Semibold"/>
              </a:defRPr>
            </a:pPr>
            <a:r>
              <a:t>🏥 Accessibility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55448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200"/>
              </a:spcBef>
              <a:defRPr sz="1100">
                <a:solidFill>
                  <a:srgbClr val="424242"/>
                </a:solidFill>
                <a:latin typeface="Segoe UI"/>
              </a:defRPr>
            </a:pPr>
            <a:r>
              <a:t>• 75% doctors urban → 600M underserved</a:t>
            </a:r>
          </a:p>
          <a:p>
            <a:pPr>
              <a:spcBef>
                <a:spcPts val="200"/>
              </a:spcBef>
              <a:defRPr sz="1100">
                <a:solidFill>
                  <a:srgbClr val="424242"/>
                </a:solidFill>
                <a:latin typeface="Segoe UI"/>
              </a:defRPr>
            </a:pPr>
            <a:r>
              <a:t>• 50+ km avg travel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97680" y="1097280"/>
            <a:ext cx="3657600" cy="118872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389120" y="11887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92A56"/>
                </a:solidFill>
                <a:latin typeface="Segoe UI Semibold"/>
              </a:defRPr>
            </a:pPr>
            <a:r>
              <a:t>💰 Affordability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0560" y="155448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200"/>
              </a:spcBef>
              <a:defRPr sz="1100">
                <a:solidFill>
                  <a:srgbClr val="424242"/>
                </a:solidFill>
                <a:latin typeface="Segoe UI"/>
              </a:defRPr>
            </a:pPr>
            <a:r>
              <a:t>• OOP = 62% of spend</a:t>
            </a:r>
          </a:p>
          <a:p>
            <a:pPr>
              <a:spcBef>
                <a:spcPts val="200"/>
              </a:spcBef>
              <a:defRPr sz="1100">
                <a:solidFill>
                  <a:srgbClr val="424242"/>
                </a:solidFill>
                <a:latin typeface="Segoe UI"/>
              </a:defRPr>
            </a:pPr>
            <a:r>
              <a:t>• 60M fall into poverty yearly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138160" y="1097280"/>
            <a:ext cx="3657600" cy="1188720"/>
          </a:xfrm>
          <a:prstGeom prst="roundRect">
            <a:avLst/>
          </a:prstGeom>
          <a:solidFill>
            <a:srgbClr val="F5F5F5"/>
          </a:solidFill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229600" y="11887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92A56"/>
                </a:solidFill>
                <a:latin typeface="Segoe UI Semibold"/>
              </a:defRPr>
            </a:pPr>
            <a:r>
              <a:t>🤝 Awareness &amp; Trust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1040" y="1554480"/>
            <a:ext cx="32918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200"/>
              </a:spcBef>
              <a:defRPr sz="1100">
                <a:solidFill>
                  <a:srgbClr val="424242"/>
                </a:solidFill>
                <a:latin typeface="Segoe UI"/>
              </a:defRPr>
            </a:pPr>
            <a:r>
              <a:t>• Preventive stigma</a:t>
            </a:r>
          </a:p>
          <a:p>
            <a:pPr>
              <a:spcBef>
                <a:spcPts val="200"/>
              </a:spcBef>
              <a:defRPr sz="1100">
                <a:solidFill>
                  <a:srgbClr val="424242"/>
                </a:solidFill>
                <a:latin typeface="Segoe UI"/>
              </a:defRPr>
            </a:pPr>
            <a:r>
              <a:t>• Reliance on unqualified practitioners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5603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4CAF50"/>
                </a:solidFill>
                <a:latin typeface="Segoe UI Semibold"/>
              </a:defRPr>
            </a:pPr>
            <a:r>
              <a:t>📈 MARKET POTENTIAL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017520"/>
            <a:ext cx="2743200" cy="640080"/>
          </a:xfrm>
          <a:prstGeom prst="roundRect">
            <a:avLst/>
          </a:prstGeom>
          <a:solidFill>
            <a:srgbClr val="F0FF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48640" y="306323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latin typeface="Segoe UI Semibold"/>
              </a:rPr>
              <a:t>Healthcare market
</a:t>
            </a:r>
            <a:r>
              <a:rPr sz="1000">
                <a:solidFill>
                  <a:srgbClr val="757575"/>
                </a:solidFill>
                <a:latin typeface="Segoe UI"/>
              </a:rPr>
              <a:t>USD 372B by 2025 • CAGR ~22%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383280" y="3017520"/>
            <a:ext cx="2743200" cy="640080"/>
          </a:xfrm>
          <a:prstGeom prst="roundRect">
            <a:avLst/>
          </a:prstGeom>
          <a:solidFill>
            <a:srgbClr val="F0FF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474720" y="306323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latin typeface="Segoe UI Semibold"/>
              </a:rPr>
              <a:t>Telemedicine
</a:t>
            </a:r>
            <a:r>
              <a:rPr sz="1000">
                <a:solidFill>
                  <a:srgbClr val="757575"/>
                </a:solidFill>
                <a:latin typeface="Segoe UI"/>
              </a:rPr>
              <a:t>USD 5.4B by 2025 • Growing rapidly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57200" y="3794759"/>
            <a:ext cx="2743200" cy="640080"/>
          </a:xfrm>
          <a:prstGeom prst="roundRect">
            <a:avLst/>
          </a:prstGeom>
          <a:solidFill>
            <a:srgbClr val="F0FF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48640" y="384047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latin typeface="Segoe UI Semibold"/>
              </a:rPr>
              <a:t>Diagnostics
</a:t>
            </a:r>
            <a:r>
              <a:rPr sz="1000">
                <a:solidFill>
                  <a:srgbClr val="757575"/>
                </a:solidFill>
                <a:latin typeface="Segoe UI"/>
              </a:rPr>
              <a:t>CAGR ~20% • High demand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383280" y="3794759"/>
            <a:ext cx="2743200" cy="640080"/>
          </a:xfrm>
          <a:prstGeom prst="roundRect">
            <a:avLst/>
          </a:prstGeom>
          <a:solidFill>
            <a:srgbClr val="F0FF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474720" y="384047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 b="1">
                <a:latin typeface="Segoe UI Semibold"/>
              </a:rPr>
              <a:t>eSanjeevani
</a:t>
            </a:r>
            <a:r>
              <a:rPr sz="1000">
                <a:solidFill>
                  <a:srgbClr val="757575"/>
                </a:solidFill>
                <a:latin typeface="Segoe UI"/>
              </a:rPr>
              <a:t>160M+ teleconsults • Proof of adoption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2560320"/>
            <a:ext cx="5486400" cy="347472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4754880"/>
            <a:ext cx="3200400" cy="13716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6309360"/>
            <a:ext cx="12191695" cy="2286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Segoe UI"/>
              </a:defRPr>
            </a:pPr>
            <a:r>
              <a:t>Healthcare = burning platform → unmet need + adoption proof + policy push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537960"/>
            <a:ext cx="11247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  <a:latin typeface="Segoe UI"/>
              </a:defRPr>
            </a:pPr>
            <a:r>
              <a:t>Presented By — Nakul Nandanwar, Vaishnavi Bhangale, Rahul Kumbhare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0" y="65379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  <a:latin typeface="Segoe UI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92A56"/>
                </a:solidFill>
                <a:latin typeface="Segoe UI"/>
              </a:defRPr>
            </a:pPr>
            <a:r>
              <a:t>MediChain — Tech-enabled Primary Care &amp; Diagnostics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097280"/>
            <a:ext cx="283464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600199" y="118872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1554480"/>
            <a:ext cx="2651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2A56"/>
                </a:solidFill>
                <a:latin typeface="Segoe UI Semibold"/>
              </a:defRPr>
            </a:pPr>
            <a:r>
              <a:t>AI Symptom Triage</a:t>
            </a:r>
          </a:p>
          <a:p>
            <a:pPr algn="ctr">
              <a:spcBef>
                <a:spcPts val="200"/>
              </a:spcBef>
              <a:defRPr sz="1000">
                <a:solidFill>
                  <a:srgbClr val="757575"/>
                </a:solidFill>
                <a:latin typeface="Segoe UI"/>
              </a:defRPr>
            </a:pPr>
            <a:r>
              <a:t>Vernacular chatbot</a:t>
            </a:r>
            <a:br/>
            <a:r>
              <a:t>Triage &lt;₹20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1097280"/>
            <a:ext cx="283464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0" y="118872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0440" y="1554480"/>
            <a:ext cx="2651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2A56"/>
                </a:solidFill>
                <a:latin typeface="Segoe UI Semibold"/>
              </a:defRPr>
            </a:pPr>
            <a:r>
              <a:t>IoT Diagnostic Kiosks</a:t>
            </a:r>
          </a:p>
          <a:p>
            <a:pPr algn="ctr">
              <a:spcBef>
                <a:spcPts val="200"/>
              </a:spcBef>
              <a:defRPr sz="1000">
                <a:solidFill>
                  <a:srgbClr val="757575"/>
                </a:solidFill>
                <a:latin typeface="Segoe UI"/>
              </a:defRPr>
            </a:pPr>
            <a:r>
              <a:t>BP, sugar, ECG, SPO₂</a:t>
            </a:r>
            <a:br/>
            <a:r>
              <a:t>Cost ~₹1L per kiosk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1097280"/>
            <a:ext cx="283464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543800" y="118872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2651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2A56"/>
                </a:solidFill>
                <a:latin typeface="Segoe UI Semibold"/>
              </a:defRPr>
            </a:pPr>
            <a:r>
              <a:t>Blockchain Health Records</a:t>
            </a:r>
          </a:p>
          <a:p>
            <a:pPr algn="ctr">
              <a:spcBef>
                <a:spcPts val="200"/>
              </a:spcBef>
              <a:defRPr sz="1000">
                <a:solidFill>
                  <a:srgbClr val="757575"/>
                </a:solidFill>
                <a:latin typeface="Segoe UI"/>
              </a:defRPr>
            </a:pPr>
            <a:r>
              <a:t>NDHM aligned</a:t>
            </a:r>
            <a:br/>
            <a:r>
              <a:t>Secure, portable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372600" y="1097280"/>
            <a:ext cx="283464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0515600" y="1188720"/>
            <a:ext cx="5486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💊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64040" y="1554480"/>
            <a:ext cx="2651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92A56"/>
                </a:solidFill>
                <a:latin typeface="Segoe UI Semibold"/>
              </a:defRPr>
            </a:pPr>
            <a:r>
              <a:t>Phygital Linkages</a:t>
            </a:r>
          </a:p>
          <a:p>
            <a:pPr algn="ctr">
              <a:spcBef>
                <a:spcPts val="200"/>
              </a:spcBef>
              <a:defRPr sz="1000">
                <a:solidFill>
                  <a:srgbClr val="757575"/>
                </a:solidFill>
                <a:latin typeface="Segoe UI"/>
              </a:defRPr>
            </a:pPr>
            <a:r>
              <a:t>Local pharmacies</a:t>
            </a:r>
            <a:br/>
            <a:r>
              <a:t>Last-mile medicine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3774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9999"/>
                </a:solidFill>
                <a:latin typeface="Segoe UI Semibold"/>
              </a:defRPr>
            </a:pPr>
            <a:r>
              <a:t>⭐ KEY DIFFERENTIATORS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2743200"/>
            <a:ext cx="4572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424242"/>
                </a:solidFill>
                <a:latin typeface="Segoe UI"/>
              </a:defRPr>
            </a:pPr>
            <a:r>
              <a:t>🗣️ Vernacular-first UX for regional adoption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" y="3108960"/>
            <a:ext cx="4572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424242"/>
                </a:solidFill>
                <a:latin typeface="Segoe UI"/>
              </a:defRPr>
            </a:pPr>
            <a:r>
              <a:t>💰 Affordable: &lt;₹100 consults, ₹499/year family plan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" y="3474720"/>
            <a:ext cx="4572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424242"/>
                </a:solidFill>
                <a:latin typeface="Segoe UI"/>
              </a:defRPr>
            </a:pPr>
            <a:r>
              <a:t>🤝 Trust: Kiosk placement in pharmacies + NGO/state tie-ups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11480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CAF50"/>
                </a:solidFill>
                <a:latin typeface="Segoe UI Semibold"/>
              </a:defRPr>
            </a:pPr>
            <a:r>
              <a:t>🎯 IMPACT &amp; SCALE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200" y="4526280"/>
            <a:ext cx="5029200" cy="1645920"/>
          </a:xfrm>
          <a:prstGeom prst="roundRect">
            <a:avLst/>
          </a:prstGeom>
          <a:solidFill>
            <a:srgbClr val="F5FF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0080" y="4617720"/>
            <a:ext cx="475488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>
                <a:solidFill>
                  <a:srgbClr val="192A56"/>
                </a:solidFill>
                <a:latin typeface="Segoe UI Semibold"/>
              </a:defRPr>
            </a:pPr>
            <a:r>
              <a:t>Economic Impact:</a:t>
            </a:r>
          </a:p>
          <a:p>
            <a:pPr>
              <a:spcBef>
                <a:spcPts val="100"/>
              </a:spcBef>
              <a:defRPr sz="1000">
                <a:solidFill>
                  <a:srgbClr val="424242"/>
                </a:solidFill>
                <a:latin typeface="Segoe UI"/>
              </a:defRPr>
            </a:pPr>
            <a:r>
              <a:t>• Low OOP burden for families</a:t>
            </a:r>
          </a:p>
          <a:p>
            <a:pPr>
              <a:spcBef>
                <a:spcPts val="100"/>
              </a:spcBef>
              <a:defRPr sz="1000">
                <a:solidFill>
                  <a:srgbClr val="424242"/>
                </a:solidFill>
                <a:latin typeface="Segoe UI"/>
              </a:defRPr>
            </a:pPr>
            <a:r>
              <a:t>• Scalable subscription revenue</a:t>
            </a:r>
          </a:p>
          <a:p>
            <a:pPr>
              <a:spcBef>
                <a:spcPts val="100"/>
              </a:spcBef>
              <a:defRPr sz="1000">
                <a:solidFill>
                  <a:srgbClr val="424242"/>
                </a:solidFill>
                <a:latin typeface="Segoe UI"/>
              </a:defRPr>
            </a:pPr>
            <a:r>
              <a:t>• Job creation in rural areas</a:t>
            </a:r>
          </a:p>
          <a:p>
            <a:br/>
            <a:pPr>
              <a:spcBef>
                <a:spcPts val="400"/>
              </a:spcBef>
              <a:defRPr sz="1100" b="1">
                <a:solidFill>
                  <a:srgbClr val="192A56"/>
                </a:solidFill>
                <a:latin typeface="Segoe UI Semibold"/>
              </a:defRPr>
            </a:pPr>
            <a:r>
              <a:t>Social Impact:</a:t>
            </a:r>
          </a:p>
          <a:p>
            <a:pPr>
              <a:spcBef>
                <a:spcPts val="100"/>
              </a:spcBef>
              <a:defRPr sz="1000">
                <a:solidFill>
                  <a:srgbClr val="424242"/>
                </a:solidFill>
                <a:latin typeface="Segoe UI"/>
              </a:defRPr>
            </a:pPr>
            <a:r>
              <a:t>• Access for 100M+ underserved</a:t>
            </a:r>
          </a:p>
          <a:p>
            <a:pPr>
              <a:spcBef>
                <a:spcPts val="100"/>
              </a:spcBef>
              <a:defRPr sz="1000">
                <a:solidFill>
                  <a:srgbClr val="424242"/>
                </a:solidFill>
                <a:latin typeface="Segoe UI"/>
              </a:defRPr>
            </a:pPr>
            <a:r>
              <a:t>• Preventive care culture</a:t>
            </a:r>
          </a:p>
          <a:p>
            <a:pPr>
              <a:spcBef>
                <a:spcPts val="100"/>
              </a:spcBef>
              <a:defRPr sz="1000">
                <a:solidFill>
                  <a:srgbClr val="424242"/>
                </a:solidFill>
                <a:latin typeface="Segoe UI"/>
              </a:defRPr>
            </a:pPr>
            <a:r>
              <a:t>• SDG-3 alignment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377440"/>
            <a:ext cx="3200400" cy="36576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120" y="3474720"/>
            <a:ext cx="3017520" cy="256032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6309360"/>
            <a:ext cx="12191695" cy="22860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  <a:latin typeface="Segoe UI"/>
              </a:defRPr>
            </a:pPr>
            <a:r>
              <a:t>MediChain = Vernacular, trust-first, affordable healthcare pathway for Bharat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6537960"/>
            <a:ext cx="11247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  <a:latin typeface="Segoe UI"/>
              </a:defRPr>
            </a:pPr>
            <a:r>
              <a:t>Presented By — Nakul Nandanwar, Vaishnavi Bhangale, Rahul Kumbhare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0" y="65379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757575"/>
                </a:solidFill>
                <a:latin typeface="Segoe UI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