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10058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000" b="1">
                <a:solidFill>
                  <a:srgbClr val="002060"/>
                </a:solidFill>
                <a:latin typeface="Arial"/>
              </a:defRPr>
            </a:pPr>
            <a:r>
              <a:t>DIGITAL BANKING TRANSFORMATION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6576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>
                <a:solidFill>
                  <a:srgbClr val="333333"/>
                </a:solidFill>
                <a:latin typeface="Arial"/>
              </a:defRPr>
            </a:pPr>
            <a:r>
              <a:t>Capturing $2.5B opportunity through customer-centric innovation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9436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757575"/>
                </a:solidFill>
                <a:latin typeface="Arial"/>
              </a:defRPr>
            </a:pPr>
            <a:r>
              <a:t>September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0292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757575"/>
                </a:solidFill>
                <a:latin typeface="Arial"/>
              </a:defRPr>
            </a:pPr>
            <a:r>
              <a:t>SIMSREE Team Alpha | Mumbai</a:t>
            </a:r>
          </a:p>
        </p:txBody>
      </p:sp>
      <p:cxnSp>
        <p:nvCxnSpPr>
          <p:cNvPr id="6" name="Connector 5"/>
          <p:cNvCxnSpPr/>
          <p:nvPr/>
        </p:nvCxnSpPr>
        <p:spPr>
          <a:xfrm>
            <a:off x="914400" y="4754880"/>
            <a:ext cx="5486400" cy="0"/>
          </a:xfrm>
          <a:prstGeom prst="line">
            <a:avLst/>
          </a:prstGeom>
          <a:ln w="25400">
            <a:solidFill>
              <a:srgbClr val="0091D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0058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  <a:latin typeface="Arial"/>
              </a:defRPr>
            </a:pPr>
            <a:r>
              <a:t>KEY TAKEAWAYS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14400" y="1645920"/>
            <a:ext cx="10332720" cy="13716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0" rIns="457200" tIns="274320" bIns="274320"/>
          <a:lstStyle/>
          <a:p>
            <a:pPr algn="ctr">
              <a:defRPr sz="1800" b="1">
                <a:solidFill>
                  <a:srgbClr val="FFFFFF"/>
                </a:solidFill>
                <a:latin typeface="Arial"/>
              </a:defRPr>
            </a:pPr>
            <a:r>
              <a:t>1. Digital transformation is existential - act now or lose relevance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3291840"/>
            <a:ext cx="10332720" cy="1371600"/>
          </a:xfrm>
          <a:prstGeom prst="roundRect">
            <a:avLst/>
          </a:prstGeom>
          <a:solidFill>
            <a:srgbClr val="00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0" rIns="457200" tIns="274320" bIns="274320"/>
          <a:lstStyle/>
          <a:p>
            <a:pPr algn="ctr">
              <a:defRPr sz="1800" b="1">
                <a:solidFill>
                  <a:srgbClr val="FFFFFF"/>
                </a:solidFill>
                <a:latin typeface="Arial"/>
              </a:defRPr>
            </a:pPr>
            <a:r>
              <a:t>2. $2.5B value creation opportunity with proven 280% ROI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4400" y="4937760"/>
            <a:ext cx="10332720" cy="1371600"/>
          </a:xfrm>
          <a:prstGeom prst="roundRect">
            <a:avLst/>
          </a:prstGeom>
          <a:solidFill>
            <a:srgbClr val="0091D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0" rIns="457200" tIns="274320" bIns="274320"/>
          <a:lstStyle/>
          <a:p>
            <a:pPr algn="ctr">
              <a:defRPr sz="1800" b="1">
                <a:solidFill>
                  <a:srgbClr val="FFFFFF"/>
                </a:solidFill>
                <a:latin typeface="Arial"/>
              </a:defRPr>
            </a:pPr>
            <a:r>
              <a:t>3. Customer-centric approach with phased implementation ensures success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0" y="6400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757575"/>
                </a:solidFill>
              </a:defRPr>
            </a:pPr>
            <a:r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0058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2060"/>
                </a:solidFill>
                <a:latin typeface="Arial"/>
              </a:defRPr>
            </a:pPr>
            <a:r>
              <a:t>AGENDA</a:t>
            </a:r>
          </a:p>
        </p:txBody>
      </p:sp>
      <p:sp>
        <p:nvSpPr>
          <p:cNvPr id="3" name="Oval 2"/>
          <p:cNvSpPr/>
          <p:nvPr/>
        </p:nvSpPr>
        <p:spPr>
          <a:xfrm>
            <a:off x="914400" y="1691640"/>
            <a:ext cx="457200" cy="457200"/>
          </a:xfrm>
          <a:prstGeom prst="ellipse">
            <a:avLst/>
          </a:prstGeom>
          <a:solidFill>
            <a:srgbClr val="0091D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5920" y="173736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Executive 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45920" y="21945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757575"/>
                </a:solidFill>
                <a:latin typeface="Arial"/>
              </a:defRPr>
            </a:pPr>
            <a:r>
              <a:t>Problem statement and proposed solution</a:t>
            </a:r>
          </a:p>
        </p:txBody>
      </p:sp>
      <p:sp>
        <p:nvSpPr>
          <p:cNvPr id="6" name="Oval 5"/>
          <p:cNvSpPr/>
          <p:nvPr/>
        </p:nvSpPr>
        <p:spPr>
          <a:xfrm>
            <a:off x="914400" y="2788920"/>
            <a:ext cx="457200" cy="457200"/>
          </a:xfrm>
          <a:prstGeom prst="ellipse">
            <a:avLst/>
          </a:prstGeom>
          <a:solidFill>
            <a:srgbClr val="0091D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5920" y="28346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Market Analysis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45920" y="329184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757575"/>
                </a:solidFill>
                <a:latin typeface="Arial"/>
              </a:defRPr>
            </a:pPr>
            <a:r>
              <a:t>Industry trends and competitive landscape</a:t>
            </a:r>
          </a:p>
        </p:txBody>
      </p:sp>
      <p:sp>
        <p:nvSpPr>
          <p:cNvPr id="9" name="Oval 8"/>
          <p:cNvSpPr/>
          <p:nvPr/>
        </p:nvSpPr>
        <p:spPr>
          <a:xfrm>
            <a:off x="914400" y="3886200"/>
            <a:ext cx="457200" cy="457200"/>
          </a:xfrm>
          <a:prstGeom prst="ellipse">
            <a:avLst/>
          </a:prstGeom>
          <a:solidFill>
            <a:srgbClr val="0091D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45920" y="39319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Strategic Framework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5920" y="438912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757575"/>
                </a:solidFill>
                <a:latin typeface="Arial"/>
              </a:defRPr>
            </a:pPr>
            <a:r>
              <a:t>Our approach to digital transformation</a:t>
            </a:r>
          </a:p>
        </p:txBody>
      </p:sp>
      <p:sp>
        <p:nvSpPr>
          <p:cNvPr id="12" name="Oval 11"/>
          <p:cNvSpPr/>
          <p:nvPr/>
        </p:nvSpPr>
        <p:spPr>
          <a:xfrm>
            <a:off x="914400" y="4983480"/>
            <a:ext cx="457200" cy="457200"/>
          </a:xfrm>
          <a:prstGeom prst="ellipse">
            <a:avLst/>
          </a:prstGeom>
          <a:solidFill>
            <a:srgbClr val="0091D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45920" y="50292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Implementation Roadmap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45920" y="548640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757575"/>
                </a:solidFill>
                <a:latin typeface="Arial"/>
              </a:defRPr>
            </a:pPr>
            <a:r>
              <a:t>Phased approach with quick wins</a:t>
            </a:r>
          </a:p>
        </p:txBody>
      </p:sp>
      <p:sp>
        <p:nvSpPr>
          <p:cNvPr id="15" name="Oval 14"/>
          <p:cNvSpPr/>
          <p:nvPr/>
        </p:nvSpPr>
        <p:spPr>
          <a:xfrm>
            <a:off x="914400" y="6080760"/>
            <a:ext cx="457200" cy="457200"/>
          </a:xfrm>
          <a:prstGeom prst="ellipse">
            <a:avLst/>
          </a:prstGeom>
          <a:solidFill>
            <a:srgbClr val="0091D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45920" y="61264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Financial Impact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45920" y="658368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757575"/>
                </a:solidFill>
                <a:latin typeface="Arial"/>
              </a:defRPr>
            </a:pPr>
            <a:r>
              <a:t>ROI analysis and value creation</a:t>
            </a:r>
          </a:p>
        </p:txBody>
      </p:sp>
      <p:sp>
        <p:nvSpPr>
          <p:cNvPr id="18" name="Oval 17"/>
          <p:cNvSpPr/>
          <p:nvPr/>
        </p:nvSpPr>
        <p:spPr>
          <a:xfrm>
            <a:off x="914400" y="7178040"/>
            <a:ext cx="457200" cy="457200"/>
          </a:xfrm>
          <a:prstGeom prst="ellipse">
            <a:avLst/>
          </a:prstGeom>
          <a:solidFill>
            <a:srgbClr val="0091D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45920" y="722376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333333"/>
                </a:solidFill>
                <a:latin typeface="Arial"/>
              </a:defRPr>
            </a:pPr>
            <a:r>
              <a:t>Recommendations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45920" y="76809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757575"/>
                </a:solidFill>
                <a:latin typeface="Arial"/>
              </a:defRPr>
            </a:pPr>
            <a:r>
              <a:t>Next steps and success factors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430000" y="6400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757575"/>
                </a:solidFill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0058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002060"/>
                </a:solidFill>
                <a:latin typeface="Arial"/>
              </a:defRPr>
            </a:pPr>
            <a:r>
              <a:t>EXECUTIVE SUMMARY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11247120" cy="1097280"/>
          </a:xfrm>
          <a:prstGeom prst="rect">
            <a:avLst/>
          </a:prstGeom>
          <a:solidFill>
            <a:srgbClr val="F8F8F8"/>
          </a:solidFill>
          <a:ln w="25400">
            <a:solidFill>
              <a:srgbClr val="0091D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0" rIns="457200" tIns="228600" bIns="228600"/>
          <a:lstStyle/>
          <a:p>
            <a:pPr algn="ctr">
              <a:defRPr sz="2000" b="1">
                <a:solidFill>
                  <a:srgbClr val="002060"/>
                </a:solidFill>
                <a:latin typeface="Arial"/>
              </a:defRPr>
            </a:pPr>
            <a:r>
              <a:t>Traditional banks must transform digitally or lose 40% market share to fintech competitors by 2026</a:t>
            </a:r>
          </a:p>
        </p:txBody>
      </p:sp>
      <p:sp>
        <p:nvSpPr>
          <p:cNvPr id="4" name="Diamond 3"/>
          <p:cNvSpPr/>
          <p:nvPr/>
        </p:nvSpPr>
        <p:spPr>
          <a:xfrm>
            <a:off x="1371600" y="3291840"/>
            <a:ext cx="137160" cy="137160"/>
          </a:xfrm>
          <a:prstGeom prst="diamond">
            <a:avLst/>
          </a:prstGeom>
          <a:solidFill>
            <a:srgbClr val="0091D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828800" y="3200400"/>
            <a:ext cx="9144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 sz="1400">
                <a:solidFill>
                  <a:srgbClr val="333333"/>
                </a:solidFill>
                <a:latin typeface="Arial"/>
              </a:defRPr>
            </a:pPr>
            <a:r>
              <a:t>Customer expectations have fundamentally shifted - 78% prefer digital-first banking</a:t>
            </a:r>
          </a:p>
        </p:txBody>
      </p:sp>
      <p:sp>
        <p:nvSpPr>
          <p:cNvPr id="6" name="Diamond 5"/>
          <p:cNvSpPr/>
          <p:nvPr/>
        </p:nvSpPr>
        <p:spPr>
          <a:xfrm>
            <a:off x="1371600" y="4023359"/>
            <a:ext cx="137160" cy="137160"/>
          </a:xfrm>
          <a:prstGeom prst="diamond">
            <a:avLst/>
          </a:prstGeom>
          <a:solidFill>
            <a:srgbClr val="0091D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1828800" y="3931920"/>
            <a:ext cx="9144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 sz="1400">
                <a:solidFill>
                  <a:srgbClr val="333333"/>
                </a:solidFill>
                <a:latin typeface="Arial"/>
              </a:defRPr>
            </a:pPr>
            <a:r>
              <a:t>Fintech disruption accelerating with $150B invested globally in 2023</a:t>
            </a:r>
          </a:p>
        </p:txBody>
      </p:sp>
      <p:sp>
        <p:nvSpPr>
          <p:cNvPr id="8" name="Diamond 7"/>
          <p:cNvSpPr/>
          <p:nvPr/>
        </p:nvSpPr>
        <p:spPr>
          <a:xfrm>
            <a:off x="1371600" y="4754879"/>
            <a:ext cx="137160" cy="137160"/>
          </a:xfrm>
          <a:prstGeom prst="diamond">
            <a:avLst/>
          </a:prstGeom>
          <a:solidFill>
            <a:srgbClr val="0091D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828800" y="4663440"/>
            <a:ext cx="9144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 sz="1400">
                <a:solidFill>
                  <a:srgbClr val="333333"/>
                </a:solidFill>
                <a:latin typeface="Arial"/>
              </a:defRPr>
            </a:pPr>
            <a:r>
              <a:t>Early movers capturing 3x revenue growth vs. traditional peers</a:t>
            </a:r>
          </a:p>
        </p:txBody>
      </p:sp>
      <p:sp>
        <p:nvSpPr>
          <p:cNvPr id="10" name="Diamond 9"/>
          <p:cNvSpPr/>
          <p:nvPr/>
        </p:nvSpPr>
        <p:spPr>
          <a:xfrm>
            <a:off x="1371600" y="5486399"/>
            <a:ext cx="137160" cy="137160"/>
          </a:xfrm>
          <a:prstGeom prst="diamond">
            <a:avLst/>
          </a:prstGeom>
          <a:solidFill>
            <a:srgbClr val="0091D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828800" y="5394959"/>
            <a:ext cx="9144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 sz="1400">
                <a:solidFill>
                  <a:srgbClr val="333333"/>
                </a:solidFill>
                <a:latin typeface="Arial"/>
              </a:defRPr>
            </a:pPr>
            <a:r>
              <a:t>Implementation window closing - first-mover advantage critical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00" y="6400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757575"/>
                </a:solidFill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0058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002060"/>
                </a:solidFill>
                <a:latin typeface="Arial"/>
              </a:defRPr>
            </a:pPr>
            <a:r>
              <a:t>MARKET SHARE EVOLUTION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36150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772400" y="1828800"/>
            <a:ext cx="3657600" cy="2743200"/>
          </a:xfrm>
          <a:prstGeom prst="rect">
            <a:avLst/>
          </a:prstGeom>
          <a:solidFill>
            <a:srgbClr val="F8F8F8"/>
          </a:solidFill>
          <a:ln w="6350">
            <a:solidFill>
              <a:srgbClr val="75757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 rIns="274320" tIns="274320"/>
          <a:lstStyle/>
          <a:p>
            <a:pPr algn="ctr">
              <a:defRPr sz="1200" b="1">
                <a:solidFill>
                  <a:srgbClr val="002060"/>
                </a:solidFill>
                <a:latin typeface="Arial"/>
              </a:defRPr>
            </a:pPr>
            <a:r>
              <a:t>KEY INSIGHTS</a:t>
            </a:r>
          </a:p>
          <a:p>
            <a:pPr>
              <a:lnSpc>
                <a:spcPct val="130000"/>
              </a:lnSpc>
              <a:defRPr sz="1100">
                <a:solidFill>
                  <a:srgbClr val="333333"/>
                </a:solidFill>
                <a:latin typeface="Arial"/>
              </a:defRPr>
            </a:pPr>
            <a:r>
              <a:t>• Traditional banks losing 2% share annually</a:t>
            </a:r>
          </a:p>
          <a:p>
            <a:pPr>
              <a:lnSpc>
                <a:spcPct val="130000"/>
              </a:lnSpc>
              <a:defRPr sz="1100">
                <a:solidFill>
                  <a:srgbClr val="333333"/>
                </a:solidFill>
                <a:latin typeface="Arial"/>
              </a:defRPr>
            </a:pPr>
            <a:r>
              <a:t>• Neo banks growing at 45% CAGR</a:t>
            </a:r>
          </a:p>
          <a:p>
            <a:pPr>
              <a:lnSpc>
                <a:spcPct val="130000"/>
              </a:lnSpc>
              <a:defRPr sz="1100">
                <a:solidFill>
                  <a:srgbClr val="333333"/>
                </a:solidFill>
                <a:latin typeface="Arial"/>
              </a:defRPr>
            </a:pPr>
            <a:r>
              <a:t>• Big Tech entry accelerating disruption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0" y="6400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757575"/>
                </a:solidFill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0058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002060"/>
                </a:solidFill>
                <a:latin typeface="Arial"/>
              </a:defRPr>
            </a:pPr>
            <a:r>
              <a:t>CUSTOMER EXPERIENCE COMPARISON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371600"/>
            <a:ext cx="3322320" cy="7315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  <a:latin typeface="Arial"/>
              </a:defRPr>
            </a:pPr>
            <a:r>
              <a:t>Traditional Banking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103120"/>
            <a:ext cx="3322320" cy="4114800"/>
          </a:xfrm>
          <a:prstGeom prst="rect">
            <a:avLst/>
          </a:prstGeom>
          <a:solidFill>
            <a:srgbClr val="F8F8F8"/>
          </a:solidFill>
          <a:ln w="6350">
            <a:solidFill>
              <a:srgbClr val="75757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82880" rIns="182880" tIns="182880"/>
          <a:lstStyle/>
          <a:p>
            <a:pPr algn="ctr">
              <a:lnSpc>
                <a:spcPct val="130000"/>
              </a:lnSpc>
              <a:defRPr sz="1100">
                <a:solidFill>
                  <a:srgbClr val="333333"/>
                </a:solidFill>
                <a:latin typeface="Arial"/>
              </a:defRPr>
            </a:pPr>
            <a:r>
              <a:t>• Branch-centric model</a:t>
            </a:r>
          </a:p>
          <a:p>
            <a:pPr>
              <a:lnSpc>
                <a:spcPct val="130000"/>
              </a:lnSpc>
              <a:defRPr sz="1100">
                <a:solidFill>
                  <a:srgbClr val="333333"/>
                </a:solidFill>
                <a:latin typeface="Arial"/>
              </a:defRPr>
            </a:pPr>
            <a:r>
              <a:t>• 5-7 days account opening</a:t>
            </a:r>
          </a:p>
          <a:p>
            <a:pPr>
              <a:lnSpc>
                <a:spcPct val="130000"/>
              </a:lnSpc>
              <a:defRPr sz="1100">
                <a:solidFill>
                  <a:srgbClr val="333333"/>
                </a:solidFill>
                <a:latin typeface="Arial"/>
              </a:defRPr>
            </a:pPr>
            <a:r>
              <a:t>• Limited digital features</a:t>
            </a:r>
          </a:p>
          <a:p>
            <a:pPr>
              <a:lnSpc>
                <a:spcPct val="130000"/>
              </a:lnSpc>
              <a:defRPr sz="1100">
                <a:solidFill>
                  <a:srgbClr val="333333"/>
                </a:solidFill>
                <a:latin typeface="Arial"/>
              </a:defRPr>
            </a:pPr>
            <a:r>
              <a:t>• 9am-5pm availability</a:t>
            </a:r>
          </a:p>
          <a:p>
            <a:pPr>
              <a:lnSpc>
                <a:spcPct val="130000"/>
              </a:lnSpc>
              <a:defRPr sz="1100">
                <a:solidFill>
                  <a:srgbClr val="333333"/>
                </a:solidFill>
                <a:latin typeface="Arial"/>
              </a:defRPr>
            </a:pPr>
            <a:r>
              <a:t>• High operational costs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11040" y="1371600"/>
            <a:ext cx="3322320" cy="7315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  <a:latin typeface="Arial"/>
              </a:defRPr>
            </a:pPr>
            <a:r>
              <a:t>Digital-First Banking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4511040" y="2103120"/>
            <a:ext cx="3322320" cy="4114800"/>
          </a:xfrm>
          <a:prstGeom prst="rect">
            <a:avLst/>
          </a:prstGeom>
          <a:solidFill>
            <a:srgbClr val="F8F8F8"/>
          </a:solidFill>
          <a:ln w="6350">
            <a:solidFill>
              <a:srgbClr val="75757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82880" rIns="182880" tIns="182880"/>
          <a:lstStyle/>
          <a:p>
            <a:pPr algn="ctr">
              <a:lnSpc>
                <a:spcPct val="130000"/>
              </a:lnSpc>
              <a:defRPr sz="1100">
                <a:solidFill>
                  <a:srgbClr val="333333"/>
                </a:solidFill>
                <a:latin typeface="Arial"/>
              </a:defRPr>
            </a:pPr>
            <a:r>
              <a:t>• Mobile-native experience</a:t>
            </a:r>
          </a:p>
          <a:p>
            <a:pPr>
              <a:lnSpc>
                <a:spcPct val="130000"/>
              </a:lnSpc>
              <a:defRPr sz="1100">
                <a:solidFill>
                  <a:srgbClr val="333333"/>
                </a:solidFill>
                <a:latin typeface="Arial"/>
              </a:defRPr>
            </a:pPr>
            <a:r>
              <a:t>• 5-minute account opening</a:t>
            </a:r>
          </a:p>
          <a:p>
            <a:pPr>
              <a:lnSpc>
                <a:spcPct val="130000"/>
              </a:lnSpc>
              <a:defRPr sz="1100">
                <a:solidFill>
                  <a:srgbClr val="333333"/>
                </a:solidFill>
                <a:latin typeface="Arial"/>
              </a:defRPr>
            </a:pPr>
            <a:r>
              <a:t>• AI-powered insights</a:t>
            </a:r>
          </a:p>
          <a:p>
            <a:pPr>
              <a:lnSpc>
                <a:spcPct val="130000"/>
              </a:lnSpc>
              <a:defRPr sz="1100">
                <a:solidFill>
                  <a:srgbClr val="333333"/>
                </a:solidFill>
                <a:latin typeface="Arial"/>
              </a:defRPr>
            </a:pPr>
            <a:r>
              <a:t>• 24/7 instant support</a:t>
            </a:r>
          </a:p>
          <a:p>
            <a:pPr>
              <a:lnSpc>
                <a:spcPct val="130000"/>
              </a:lnSpc>
              <a:defRPr sz="1100">
                <a:solidFill>
                  <a:srgbClr val="333333"/>
                </a:solidFill>
                <a:latin typeface="Arial"/>
              </a:defRPr>
            </a:pPr>
            <a:r>
              <a:t>• 70% lower cost-to-serve</a:t>
            </a:r>
          </a:p>
        </p:txBody>
      </p:sp>
      <p:sp>
        <p:nvSpPr>
          <p:cNvPr id="7" name="Rectangle 6"/>
          <p:cNvSpPr/>
          <p:nvPr/>
        </p:nvSpPr>
        <p:spPr>
          <a:xfrm>
            <a:off x="8107680" y="1371600"/>
            <a:ext cx="3322320" cy="7315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  <a:latin typeface="Arial"/>
              </a:defRPr>
            </a:pPr>
            <a:r>
              <a:t>Our Transformation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107680" y="2103120"/>
            <a:ext cx="3322320" cy="4114800"/>
          </a:xfrm>
          <a:prstGeom prst="rect">
            <a:avLst/>
          </a:prstGeom>
          <a:solidFill>
            <a:srgbClr val="F8F8F8"/>
          </a:solidFill>
          <a:ln w="6350">
            <a:solidFill>
              <a:srgbClr val="75757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82880" rIns="182880" tIns="182880"/>
          <a:lstStyle/>
          <a:p>
            <a:pPr algn="ctr">
              <a:lnSpc>
                <a:spcPct val="130000"/>
              </a:lnSpc>
              <a:defRPr sz="1100">
                <a:solidFill>
                  <a:srgbClr val="333333"/>
                </a:solidFill>
                <a:latin typeface="Arial"/>
              </a:defRPr>
            </a:pPr>
            <a:r>
              <a:t>• Hybrid optimal model</a:t>
            </a:r>
          </a:p>
          <a:p>
            <a:pPr>
              <a:lnSpc>
                <a:spcPct val="130000"/>
              </a:lnSpc>
              <a:defRPr sz="1100">
                <a:solidFill>
                  <a:srgbClr val="333333"/>
                </a:solidFill>
                <a:latin typeface="Arial"/>
              </a:defRPr>
            </a:pPr>
            <a:r>
              <a:t>• Instant digital onboarding</a:t>
            </a:r>
          </a:p>
          <a:p>
            <a:pPr>
              <a:lnSpc>
                <a:spcPct val="130000"/>
              </a:lnSpc>
              <a:defRPr sz="1100">
                <a:solidFill>
                  <a:srgbClr val="333333"/>
                </a:solidFill>
                <a:latin typeface="Arial"/>
              </a:defRPr>
            </a:pPr>
            <a:r>
              <a:t>• Personalized offerings</a:t>
            </a:r>
          </a:p>
          <a:p>
            <a:pPr>
              <a:lnSpc>
                <a:spcPct val="130000"/>
              </a:lnSpc>
              <a:defRPr sz="1100">
                <a:solidFill>
                  <a:srgbClr val="333333"/>
                </a:solidFill>
                <a:latin typeface="Arial"/>
              </a:defRPr>
            </a:pPr>
            <a:r>
              <a:t>• Omnichannel excellence</a:t>
            </a:r>
          </a:p>
          <a:p>
            <a:pPr>
              <a:lnSpc>
                <a:spcPct val="130000"/>
              </a:lnSpc>
              <a:defRPr sz="1100">
                <a:solidFill>
                  <a:srgbClr val="333333"/>
                </a:solidFill>
                <a:latin typeface="Arial"/>
              </a:defRPr>
            </a:pPr>
            <a:r>
              <a:t>• 50% cost reduction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0" y="6400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757575"/>
                </a:solidFill>
              </a:defRPr>
            </a:pPr>
            <a: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0058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002060"/>
                </a:solidFill>
                <a:latin typeface="Arial"/>
              </a:defRPr>
            </a:pPr>
            <a:r>
              <a:t>DIGITAL TRANSFORMATION FRAMEWORK</a:t>
            </a:r>
          </a:p>
        </p:txBody>
      </p:sp>
      <p:cxnSp>
        <p:nvCxnSpPr>
          <p:cNvPr id="3" name="Connector 2"/>
          <p:cNvCxnSpPr/>
          <p:nvPr/>
        </p:nvCxnSpPr>
        <p:spPr>
          <a:xfrm>
            <a:off x="1828800" y="3657600"/>
            <a:ext cx="8503920" cy="0"/>
          </a:xfrm>
          <a:prstGeom prst="line">
            <a:avLst/>
          </a:prstGeom>
          <a:ln w="12700">
            <a:solidFill>
              <a:srgbClr val="3333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>
            <a:off x="6126480" y="1828800"/>
            <a:ext cx="0" cy="3657600"/>
          </a:xfrm>
          <a:prstGeom prst="line">
            <a:avLst/>
          </a:prstGeom>
          <a:ln w="12700">
            <a:solidFill>
              <a:srgbClr val="3333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0" y="5669280"/>
            <a:ext cx="3200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333333"/>
                </a:solidFill>
              </a:defRPr>
            </a:pPr>
            <a:r>
              <a:t>Digital Maturity →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3474720"/>
            <a:ext cx="457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333333"/>
                </a:solidFill>
              </a:defRPr>
            </a:pPr>
            <a:r>
              <a:t>Customer Value ↑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1645920"/>
            <a:ext cx="3200400" cy="1828800"/>
          </a:xfrm>
          <a:prstGeom prst="rect">
            <a:avLst/>
          </a:prstGeom>
          <a:solidFill>
            <a:srgbClr val="0091DC"/>
          </a:solidFill>
          <a:ln w="12700">
            <a:solidFill>
              <a:srgbClr val="0091D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82880" rIns="182880" tIns="182880"/>
          <a:lstStyle/>
          <a:p>
            <a:pPr algn="ctr">
              <a:defRPr sz="1400" b="1">
                <a:solidFill>
                  <a:srgbClr val="333333"/>
                </a:solidFill>
                <a:latin typeface="Arial"/>
              </a:defRPr>
            </a:pPr>
            <a:r>
              <a:t>TRANSFORM</a:t>
            </a:r>
          </a:p>
          <a:p>
            <a:pPr>
              <a:defRPr sz="1000">
                <a:solidFill>
                  <a:srgbClr val="333333"/>
                </a:solidFill>
                <a:latin typeface="Arial"/>
              </a:defRPr>
            </a:pPr>
            <a:r>
              <a:t>• Core Banking</a:t>
            </a:r>
          </a:p>
          <a:p>
            <a:pPr>
              <a:defRPr sz="1000">
                <a:solidFill>
                  <a:srgbClr val="333333"/>
                </a:solidFill>
                <a:latin typeface="Arial"/>
              </a:defRPr>
            </a:pPr>
            <a:r>
              <a:t>• Lending Platform</a:t>
            </a:r>
          </a:p>
          <a:p>
            <a:pPr>
              <a:defRPr sz="1000">
                <a:solidFill>
                  <a:srgbClr val="333333"/>
                </a:solidFill>
                <a:latin typeface="Arial"/>
              </a:defRPr>
            </a:pPr>
            <a:r>
              <a:t>• Risk Systems</a:t>
            </a:r>
          </a:p>
        </p:txBody>
      </p:sp>
      <p:sp>
        <p:nvSpPr>
          <p:cNvPr id="8" name="Rectangle 7"/>
          <p:cNvSpPr/>
          <p:nvPr/>
        </p:nvSpPr>
        <p:spPr>
          <a:xfrm>
            <a:off x="6309360" y="1645920"/>
            <a:ext cx="3200400" cy="1828800"/>
          </a:xfrm>
          <a:prstGeom prst="rect">
            <a:avLst/>
          </a:prstGeom>
          <a:solidFill>
            <a:srgbClr val="00A499"/>
          </a:solidFill>
          <a:ln w="12700">
            <a:solidFill>
              <a:srgbClr val="00A4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82880" rIns="182880" tIns="182880"/>
          <a:lstStyle/>
          <a:p>
            <a:pPr algn="ctr">
              <a:defRPr sz="1400" b="1">
                <a:solidFill>
                  <a:srgbClr val="333333"/>
                </a:solidFill>
                <a:latin typeface="Arial"/>
              </a:defRPr>
            </a:pPr>
            <a:r>
              <a:t>ACCELERATE</a:t>
            </a:r>
          </a:p>
          <a:p>
            <a:pPr>
              <a:defRPr sz="1000">
                <a:solidFill>
                  <a:srgbClr val="333333"/>
                </a:solidFill>
                <a:latin typeface="Arial"/>
              </a:defRPr>
            </a:pPr>
            <a:r>
              <a:t>• Mobile Banking</a:t>
            </a:r>
          </a:p>
          <a:p>
            <a:pPr>
              <a:defRPr sz="1000">
                <a:solidFill>
                  <a:srgbClr val="333333"/>
                </a:solidFill>
                <a:latin typeface="Arial"/>
              </a:defRPr>
            </a:pPr>
            <a:r>
              <a:t>• Payment Systems</a:t>
            </a:r>
          </a:p>
          <a:p>
            <a:pPr>
              <a:defRPr sz="1000">
                <a:solidFill>
                  <a:srgbClr val="333333"/>
                </a:solidFill>
                <a:latin typeface="Arial"/>
              </a:defRPr>
            </a:pPr>
            <a:r>
              <a:t>• Analytics</a:t>
            </a:r>
          </a:p>
        </p:txBody>
      </p:sp>
      <p:sp>
        <p:nvSpPr>
          <p:cNvPr id="9" name="Rectangle 8"/>
          <p:cNvSpPr/>
          <p:nvPr/>
        </p:nvSpPr>
        <p:spPr>
          <a:xfrm>
            <a:off x="2743200" y="3840480"/>
            <a:ext cx="3200400" cy="1828800"/>
          </a:xfrm>
          <a:prstGeom prst="rect">
            <a:avLst/>
          </a:prstGeom>
          <a:solidFill>
            <a:srgbClr val="FFBA08"/>
          </a:solidFill>
          <a:ln w="12700">
            <a:solidFill>
              <a:srgbClr val="FFBA0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82880" rIns="182880" tIns="182880"/>
          <a:lstStyle/>
          <a:p>
            <a:pPr algn="ctr">
              <a:defRPr sz="1400" b="1">
                <a:solidFill>
                  <a:srgbClr val="333333"/>
                </a:solidFill>
                <a:latin typeface="Arial"/>
              </a:defRPr>
            </a:pPr>
            <a:r>
              <a:t>OPTIMIZE</a:t>
            </a:r>
          </a:p>
          <a:p>
            <a:pPr>
              <a:defRPr sz="1000">
                <a:solidFill>
                  <a:srgbClr val="333333"/>
                </a:solidFill>
                <a:latin typeface="Arial"/>
              </a:defRPr>
            </a:pPr>
            <a:r>
              <a:t>• Branch Network</a:t>
            </a:r>
          </a:p>
          <a:p>
            <a:pPr>
              <a:defRPr sz="1000">
                <a:solidFill>
                  <a:srgbClr val="333333"/>
                </a:solidFill>
                <a:latin typeface="Arial"/>
              </a:defRPr>
            </a:pPr>
            <a:r>
              <a:t>• Call Centers</a:t>
            </a:r>
          </a:p>
          <a:p>
            <a:pPr>
              <a:defRPr sz="1000">
                <a:solidFill>
                  <a:srgbClr val="333333"/>
                </a:solidFill>
                <a:latin typeface="Arial"/>
              </a:defRPr>
            </a:pPr>
            <a:r>
              <a:t>• Back Office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09360" y="3840480"/>
            <a:ext cx="3200400" cy="1828800"/>
          </a:xfrm>
          <a:prstGeom prst="rect">
            <a:avLst/>
          </a:prstGeom>
          <a:solidFill>
            <a:srgbClr val="0066CC"/>
          </a:solidFill>
          <a:ln w="127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82880" rIns="182880" tIns="182880"/>
          <a:lstStyle/>
          <a:p>
            <a:pPr algn="ctr">
              <a:defRPr sz="1400" b="1">
                <a:solidFill>
                  <a:srgbClr val="333333"/>
                </a:solidFill>
                <a:latin typeface="Arial"/>
              </a:defRPr>
            </a:pPr>
            <a:r>
              <a:t>INNOVATE</a:t>
            </a:r>
          </a:p>
          <a:p>
            <a:pPr>
              <a:defRPr sz="1000">
                <a:solidFill>
                  <a:srgbClr val="333333"/>
                </a:solidFill>
                <a:latin typeface="Arial"/>
              </a:defRPr>
            </a:pPr>
            <a:r>
              <a:t>• AI Advisors</a:t>
            </a:r>
          </a:p>
          <a:p>
            <a:pPr>
              <a:defRPr sz="1000">
                <a:solidFill>
                  <a:srgbClr val="333333"/>
                </a:solidFill>
                <a:latin typeface="Arial"/>
              </a:defRPr>
            </a:pPr>
            <a:r>
              <a:t>• Blockchain</a:t>
            </a:r>
          </a:p>
          <a:p>
            <a:pPr>
              <a:defRPr sz="1000">
                <a:solidFill>
                  <a:srgbClr val="333333"/>
                </a:solidFill>
                <a:latin typeface="Arial"/>
              </a:defRPr>
            </a:pPr>
            <a:r>
              <a:t>• Open Banking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0" y="6400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757575"/>
                </a:solidFill>
              </a:defRPr>
            </a:pPr>
            <a: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0058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002060"/>
                </a:solidFill>
                <a:latin typeface="Arial"/>
              </a:defRPr>
            </a:pPr>
            <a:r>
              <a:t>DIGITAL ADOPTION TRAJECTORY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36220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772400" y="1828800"/>
            <a:ext cx="3657600" cy="2743200"/>
          </a:xfrm>
          <a:prstGeom prst="rect">
            <a:avLst/>
          </a:prstGeom>
          <a:solidFill>
            <a:srgbClr val="F8F8F8"/>
          </a:solidFill>
          <a:ln w="6350">
            <a:solidFill>
              <a:srgbClr val="75757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 rIns="274320" tIns="274320"/>
          <a:lstStyle/>
          <a:p>
            <a:pPr algn="ctr">
              <a:defRPr sz="1200" b="1">
                <a:solidFill>
                  <a:srgbClr val="002060"/>
                </a:solidFill>
                <a:latin typeface="Arial"/>
              </a:defRPr>
            </a:pPr>
            <a:r>
              <a:t>KEY INSIGHTS</a:t>
            </a:r>
          </a:p>
          <a:p>
            <a:pPr>
              <a:lnSpc>
                <a:spcPct val="130000"/>
              </a:lnSpc>
              <a:defRPr sz="1100">
                <a:solidFill>
                  <a:srgbClr val="333333"/>
                </a:solidFill>
                <a:latin typeface="Arial"/>
              </a:defRPr>
            </a:pPr>
            <a:r>
              <a:t>• Month 1-3: Foundation &amp; pilot launch</a:t>
            </a:r>
          </a:p>
          <a:p>
            <a:pPr>
              <a:lnSpc>
                <a:spcPct val="130000"/>
              </a:lnSpc>
              <a:defRPr sz="1100">
                <a:solidFill>
                  <a:srgbClr val="333333"/>
                </a:solidFill>
                <a:latin typeface="Arial"/>
              </a:defRPr>
            </a:pPr>
            <a:r>
              <a:t>• Month 4-6: Scale to 25% customers</a:t>
            </a:r>
          </a:p>
          <a:p>
            <a:pPr>
              <a:lnSpc>
                <a:spcPct val="130000"/>
              </a:lnSpc>
              <a:defRPr sz="1100">
                <a:solidFill>
                  <a:srgbClr val="333333"/>
                </a:solidFill>
                <a:latin typeface="Arial"/>
              </a:defRPr>
            </a:pPr>
            <a:r>
              <a:t>• Month 7-12: Full rollout &amp; optimization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0" y="6400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757575"/>
                </a:solidFill>
              </a:defRPr>
            </a:pPr>
            <a: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0058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002060"/>
                </a:solidFill>
                <a:latin typeface="Arial"/>
              </a:defRPr>
            </a:pPr>
            <a:r>
              <a:t>VALUE CREATION BREAKDOWN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269067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772400" y="1828800"/>
            <a:ext cx="3657600" cy="2743200"/>
          </a:xfrm>
          <a:prstGeom prst="rect">
            <a:avLst/>
          </a:prstGeom>
          <a:solidFill>
            <a:srgbClr val="F8F8F8"/>
          </a:solidFill>
          <a:ln w="6350">
            <a:solidFill>
              <a:srgbClr val="75757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 rIns="274320" tIns="274320"/>
          <a:lstStyle/>
          <a:p>
            <a:pPr algn="ctr">
              <a:defRPr sz="1200" b="1">
                <a:solidFill>
                  <a:srgbClr val="002060"/>
                </a:solidFill>
                <a:latin typeface="Arial"/>
              </a:defRPr>
            </a:pPr>
            <a:r>
              <a:t>KEY INSIGHTS</a:t>
            </a:r>
          </a:p>
          <a:p>
            <a:pPr>
              <a:lnSpc>
                <a:spcPct val="130000"/>
              </a:lnSpc>
              <a:defRPr sz="1100">
                <a:solidFill>
                  <a:srgbClr val="333333"/>
                </a:solidFill>
                <a:latin typeface="Arial"/>
              </a:defRPr>
            </a:pPr>
            <a:r>
              <a:t>• $2.5B total value creation over 3 years</a:t>
            </a:r>
          </a:p>
          <a:p>
            <a:pPr>
              <a:lnSpc>
                <a:spcPct val="130000"/>
              </a:lnSpc>
              <a:defRPr sz="1100">
                <a:solidFill>
                  <a:srgbClr val="333333"/>
                </a:solidFill>
                <a:latin typeface="Arial"/>
              </a:defRPr>
            </a:pPr>
            <a:r>
              <a:t>• 280% ROI with 14-month payback</a:t>
            </a:r>
          </a:p>
          <a:p>
            <a:pPr>
              <a:lnSpc>
                <a:spcPct val="130000"/>
              </a:lnSpc>
              <a:defRPr sz="1100">
                <a:solidFill>
                  <a:srgbClr val="333333"/>
                </a:solidFill>
                <a:latin typeface="Arial"/>
              </a:defRPr>
            </a:pPr>
            <a:r>
              <a:t>• Break-even at Month 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0" y="6400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757575"/>
                </a:solidFill>
              </a:defRPr>
            </a:pPr>
            <a: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0058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002060"/>
                </a:solidFill>
                <a:latin typeface="Arial"/>
              </a:defRPr>
            </a:pPr>
            <a:r>
              <a:t>STRATEGIC RECOMMENDATIONS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645920"/>
            <a:ext cx="548640" cy="5486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5920" y="1645920"/>
            <a:ext cx="91440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333333"/>
                </a:solidFill>
                <a:latin typeface="Arial"/>
              </a:defRPr>
            </a:pPr>
            <a:r>
              <a:t>Launch Digital Transformation Office</a:t>
            </a:r>
          </a:p>
          <a:p>
            <a:pPr>
              <a:lnSpc>
                <a:spcPct val="120000"/>
              </a:lnSpc>
              <a:defRPr sz="1200">
                <a:solidFill>
                  <a:srgbClr val="757575"/>
                </a:solidFill>
                <a:latin typeface="Arial"/>
              </a:defRPr>
            </a:pPr>
            <a:r>
              <a:t>Establish dedicated team with C-suite sponsorship to drive end-to-end transformation</a:t>
            </a:r>
          </a:p>
          <a:p>
            <a:pPr>
              <a:defRPr sz="1100" i="1">
                <a:solidFill>
                  <a:srgbClr val="00A499"/>
                </a:solidFill>
                <a:latin typeface="Arial"/>
              </a:defRPr>
            </a:pPr>
            <a:r>
              <a:t>Impact: Accelerate delivery by 40%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3017520"/>
            <a:ext cx="548640" cy="5486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5920" y="3017520"/>
            <a:ext cx="91440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333333"/>
                </a:solidFill>
                <a:latin typeface="Arial"/>
              </a:defRPr>
            </a:pPr>
            <a:r>
              <a:t>Partner with Leading Fintech Platforms</a:t>
            </a:r>
          </a:p>
          <a:p>
            <a:pPr>
              <a:lnSpc>
                <a:spcPct val="120000"/>
              </a:lnSpc>
              <a:defRPr sz="1200">
                <a:solidFill>
                  <a:srgbClr val="757575"/>
                </a:solidFill>
                <a:latin typeface="Arial"/>
              </a:defRPr>
            </a:pPr>
            <a:r>
              <a:t>Strategic partnerships for payments, lending, and wealth management capabilities</a:t>
            </a:r>
          </a:p>
          <a:p>
            <a:pPr>
              <a:defRPr sz="1100" i="1">
                <a:solidFill>
                  <a:srgbClr val="00A499"/>
                </a:solidFill>
                <a:latin typeface="Arial"/>
              </a:defRPr>
            </a:pPr>
            <a:r>
              <a:t>Impact: Reduce time-to-market by 18 months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4389120"/>
            <a:ext cx="548640" cy="5486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45920" y="4389120"/>
            <a:ext cx="91440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333333"/>
                </a:solidFill>
                <a:latin typeface="Arial"/>
              </a:defRPr>
            </a:pPr>
            <a:r>
              <a:t>Invest in Data &amp; AI Capabilities</a:t>
            </a:r>
          </a:p>
          <a:p>
            <a:pPr>
              <a:lnSpc>
                <a:spcPct val="120000"/>
              </a:lnSpc>
              <a:defRPr sz="1200">
                <a:solidFill>
                  <a:srgbClr val="757575"/>
                </a:solidFill>
                <a:latin typeface="Arial"/>
              </a:defRPr>
            </a:pPr>
            <a:r>
              <a:t>Build advanced analytics platform for personalization and risk management</a:t>
            </a:r>
          </a:p>
          <a:p>
            <a:pPr>
              <a:defRPr sz="1100" i="1">
                <a:solidFill>
                  <a:srgbClr val="00A499"/>
                </a:solidFill>
                <a:latin typeface="Arial"/>
              </a:defRPr>
            </a:pPr>
            <a:r>
              <a:t>Impact: Increase revenue per customer by 35%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5029200"/>
            <a:ext cx="10332720" cy="1371600"/>
          </a:xfrm>
          <a:prstGeom prst="rect">
            <a:avLst/>
          </a:prstGeom>
          <a:solidFill>
            <a:srgbClr val="F8F8F8"/>
          </a:solidFill>
          <a:ln w="12700">
            <a:solidFill>
              <a:srgbClr val="0091D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 tIns="182880"/>
          <a:lstStyle/>
          <a:p>
            <a:pPr algn="ctr">
              <a:defRPr sz="1200" b="1">
                <a:solidFill>
                  <a:srgbClr val="002060"/>
                </a:solidFill>
                <a:latin typeface="Arial"/>
              </a:defRPr>
            </a:pPr>
            <a:r>
              <a:t>IMPLEMENTATION TIMELINE</a:t>
            </a:r>
          </a:p>
          <a:p>
            <a:pPr>
              <a:defRPr sz="1100">
                <a:solidFill>
                  <a:srgbClr val="333333"/>
                </a:solidFill>
                <a:latin typeface="Arial"/>
              </a:defRPr>
            </a:pPr>
            <a:r>
              <a:t>Phase 1 (0-6 months): Foundation | Phase 2 (6-12 months): Scale | Phase 3 (12-24 months): Optimize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0" y="6400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757575"/>
                </a:solidFill>
              </a:defRPr>
            </a:pPr>
            <a: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