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⚠ Healthcare Digital Divide Crisis - CRITICAL MARKET CHALLENGE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" y="914400"/>
            <a:ext cx="4572000" cy="5486400"/>
          </a:xfrm>
          <a:prstGeom prst="roundRect">
            <a:avLst/>
          </a:prstGeom>
          <a:solidFill>
            <a:srgbClr val="DC3545"/>
          </a:solidFill>
          <a:ln w="25400">
            <a:solidFill>
              <a:srgbClr val="DC35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274320" y="914400"/>
            <a:ext cx="4572000" cy="731520"/>
          </a:xfrm>
          <a:prstGeom prst="rect">
            <a:avLst/>
          </a:prstGeom>
          <a:solidFill>
            <a:srgbClr val="DC35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CORE PROBLEM</a:t>
            </a:r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28800"/>
            <a:ext cx="4206240" cy="4112768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5029200" y="914400"/>
            <a:ext cx="4114800" cy="54864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5029200" y="914400"/>
            <a:ext cx="4114800" cy="54864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📊 MARKET DYNAMICS</a:t>
            </a:r>
          </a:p>
        </p:txBody>
      </p:sp>
      <p:pic>
        <p:nvPicPr>
          <p:cNvPr id="9" name="Picture 8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2080" y="1645920"/>
            <a:ext cx="3749040" cy="1587939"/>
          </a:xfrm>
          <a:prstGeom prst="rect">
            <a:avLst/>
          </a:prstGeom>
        </p:spPr>
      </p:pic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2080" y="3474720"/>
            <a:ext cx="3749040" cy="1305845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5212080" y="5029200"/>
            <a:ext cx="845820" cy="118872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t>TAM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$750B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↗ +35%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149340" y="5029200"/>
            <a:ext cx="845820" cy="118872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t>CAGR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28.5%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↗ +5pp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86600" y="5029200"/>
            <a:ext cx="845820" cy="118872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t>Penetration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18%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↗ +7%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8023860" y="5029200"/>
            <a:ext cx="845820" cy="1188720"/>
          </a:xfrm>
          <a:prstGeom prst="roundRect">
            <a:avLst/>
          </a:prstGeom>
          <a:solidFill>
            <a:srgbClr val="0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>
                <a:solidFill>
                  <a:srgbClr val="FFFFFF"/>
                </a:solidFill>
              </a:defRPr>
            </a:pPr>
            <a:r>
              <a:t>Adoption</a:t>
            </a:r>
          </a:p>
          <a:p>
            <a:pPr algn="ctr">
              <a:defRPr sz="1600" b="1">
                <a:solidFill>
                  <a:srgbClr val="FFFFFF"/>
                </a:solidFill>
              </a:defRPr>
            </a:pPr>
            <a:r>
              <a:t>2.5M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↗ +125%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326880" y="914400"/>
            <a:ext cx="2743200" cy="54864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400" b="1">
                <a:solidFill>
                  <a:srgbClr val="FFC000"/>
                </a:solidFill>
              </a:defRPr>
            </a:pPr>
            <a:r>
              <a:t>BUSINESS IMPACT</a:t>
            </a:r>
          </a:p>
          <a:p/>
          <a:p>
            <a:pPr>
              <a:defRPr sz="1000" b="1">
                <a:solidFill>
                  <a:srgbClr val="FFFFFF"/>
                </a:solidFill>
              </a:defRPr>
            </a:pPr>
            <a:r>
              <a:t>💰 Revenue Loss</a:t>
            </a:r>
          </a:p>
          <a:p>
            <a:pPr algn="ctr">
              <a:defRPr sz="1400" b="1">
                <a:solidFill>
                  <a:srgbClr val="FFC000"/>
                </a:solidFill>
              </a:defRPr>
            </a:pPr>
            <a:r>
              <a:t>$500B</a:t>
            </a:r>
          </a:p>
          <a:p>
            <a:pPr>
              <a:lnSpc>
                <a:spcPct val="110000"/>
              </a:lnSpc>
              <a:defRPr sz="800">
                <a:solidFill>
                  <a:srgbClr val="F1F1F1"/>
                </a:solidFill>
              </a:defRPr>
            </a:pPr>
            <a:r>
              <a:t>Annual healthcare inefficiency</a:t>
            </a:r>
          </a:p>
          <a:p/>
          <a:p>
            <a:pPr>
              <a:defRPr sz="1000" b="1">
                <a:solidFill>
                  <a:srgbClr val="FFFFFF"/>
                </a:solidFill>
              </a:defRPr>
            </a:pPr>
            <a:r>
              <a:t>⏱ Time Waste</a:t>
            </a:r>
          </a:p>
          <a:p>
            <a:pPr algn="ctr">
              <a:defRPr sz="1400" b="1">
                <a:solidFill>
                  <a:srgbClr val="FFC000"/>
                </a:solidFill>
              </a:defRPr>
            </a:pPr>
            <a:r>
              <a:t>4.2hrs</a:t>
            </a:r>
          </a:p>
          <a:p>
            <a:pPr>
              <a:lnSpc>
                <a:spcPct val="110000"/>
              </a:lnSpc>
              <a:defRPr sz="800">
                <a:solidFill>
                  <a:srgbClr val="F1F1F1"/>
                </a:solidFill>
              </a:defRPr>
            </a:pPr>
            <a:r>
              <a:t>Average patient wait time</a:t>
            </a:r>
          </a:p>
          <a:p/>
          <a:p>
            <a:pPr>
              <a:defRPr sz="1000" b="1">
                <a:solidFill>
                  <a:srgbClr val="FFFFFF"/>
                </a:solidFill>
              </a:defRPr>
            </a:pPr>
            <a:r>
              <a:t>📉 Satisfaction</a:t>
            </a:r>
          </a:p>
          <a:p>
            <a:pPr algn="ctr">
              <a:defRPr sz="1400" b="1">
                <a:solidFill>
                  <a:srgbClr val="FFC000"/>
                </a:solidFill>
              </a:defRPr>
            </a:pPr>
            <a:r>
              <a:t>42%</a:t>
            </a:r>
          </a:p>
          <a:p>
            <a:pPr>
              <a:lnSpc>
                <a:spcPct val="110000"/>
              </a:lnSpc>
              <a:defRPr sz="800">
                <a:solidFill>
                  <a:srgbClr val="F1F1F1"/>
                </a:solidFill>
              </a:defRPr>
            </a:pPr>
            <a:r>
              <a:t>Patient satisfaction score</a:t>
            </a:r>
          </a:p>
          <a:p/>
          <a:p>
            <a:pPr>
              <a:defRPr sz="1000" b="1">
                <a:solidFill>
                  <a:srgbClr val="FFFFFF"/>
                </a:solidFill>
              </a:defRPr>
            </a:pPr>
            <a:r>
              <a:t>⚠️ Error Rate</a:t>
            </a:r>
          </a:p>
          <a:p>
            <a:pPr algn="ctr">
              <a:defRPr sz="1400" b="1">
                <a:solidFill>
                  <a:srgbClr val="FFC000"/>
                </a:solidFill>
              </a:defRPr>
            </a:pPr>
            <a:r>
              <a:t>23%</a:t>
            </a:r>
          </a:p>
          <a:p>
            <a:pPr>
              <a:lnSpc>
                <a:spcPct val="110000"/>
              </a:lnSpc>
              <a:defRPr sz="800">
                <a:solidFill>
                  <a:srgbClr val="F1F1F1"/>
                </a:solidFill>
              </a:defRPr>
            </a:pPr>
            <a:r>
              <a:t>Medical record errors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002060"/>
                </a:solidFill>
              </a:defRPr>
            </a:pPr>
            <a:r>
              <a:t>💡 HealthConnect AI Platform - COMPREHENSIVE SOLUTION ARCHITECTURE</a:t>
            </a: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914400"/>
            <a:ext cx="6675120" cy="3615690"/>
          </a:xfrm>
          <a:prstGeom prst="rect">
            <a:avLst/>
          </a:prstGeom>
        </p:spPr>
      </p:pic>
      <p:sp>
        <p:nvSpPr>
          <p:cNvPr id="5" name="Rounded Rectangle 4"/>
          <p:cNvSpPr/>
          <p:nvPr/>
        </p:nvSpPr>
        <p:spPr>
          <a:xfrm>
            <a:off x="274320" y="914400"/>
            <a:ext cx="2286000" cy="548640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C000"/>
                </a:solidFill>
              </a:defRPr>
            </a:pPr>
            <a:r>
              <a:t>🛠 TECH STACK</a:t>
            </a:r>
          </a:p>
        </p:txBody>
      </p:sp>
      <p:sp>
        <p:nvSpPr>
          <p:cNvPr id="6" name="Rectangle 5"/>
          <p:cNvSpPr/>
          <p:nvPr/>
        </p:nvSpPr>
        <p:spPr>
          <a:xfrm>
            <a:off x="365760" y="1737359"/>
            <a:ext cx="2103120" cy="786384"/>
          </a:xfrm>
          <a:prstGeom prst="rect">
            <a:avLst/>
          </a:prstGeom>
          <a:solidFill>
            <a:srgbClr val="00B0F0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FRONTEND</a:t>
            </a:r>
          </a:p>
          <a:p>
            <a:pPr>
              <a:lnSpc>
                <a:spcPct val="100000"/>
              </a:lnSpc>
              <a:defRPr sz="800">
                <a:solidFill>
                  <a:srgbClr val="FFFFFF"/>
                </a:solidFill>
              </a:defRPr>
            </a:pPr>
            <a:r>
              <a:t>React Native • Flutter • Progressive Web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60" y="2615183"/>
            <a:ext cx="2103120" cy="786384"/>
          </a:xfrm>
          <a:prstGeom prst="rect">
            <a:avLst/>
          </a:prstGeom>
          <a:solidFill>
            <a:srgbClr val="008080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BACKEND</a:t>
            </a:r>
          </a:p>
          <a:p>
            <a:pPr>
              <a:lnSpc>
                <a:spcPct val="100000"/>
              </a:lnSpc>
              <a:defRPr sz="800">
                <a:solidFill>
                  <a:srgbClr val="FFFFFF"/>
                </a:solidFill>
              </a:defRPr>
            </a:pPr>
            <a:r>
              <a:t>Node.js • Python • GraphQL</a:t>
            </a:r>
          </a:p>
        </p:txBody>
      </p:sp>
      <p:sp>
        <p:nvSpPr>
          <p:cNvPr id="8" name="Rectangle 7"/>
          <p:cNvSpPr/>
          <p:nvPr/>
        </p:nvSpPr>
        <p:spPr>
          <a:xfrm>
            <a:off x="365760" y="3493007"/>
            <a:ext cx="2103120" cy="786384"/>
          </a:xfrm>
          <a:prstGeom prst="rect">
            <a:avLst/>
          </a:prstGeom>
          <a:solidFill>
            <a:srgbClr val="00B050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AI/ML</a:t>
            </a:r>
          </a:p>
          <a:p>
            <a:pPr>
              <a:lnSpc>
                <a:spcPct val="100000"/>
              </a:lnSpc>
              <a:defRPr sz="800">
                <a:solidFill>
                  <a:srgbClr val="FFFFFF"/>
                </a:solidFill>
              </a:defRPr>
            </a:pPr>
            <a:r>
              <a:t>TensorFlow • PyTorch • AutoML</a:t>
            </a:r>
          </a:p>
        </p:txBody>
      </p:sp>
      <p:sp>
        <p:nvSpPr>
          <p:cNvPr id="9" name="Rectangle 8"/>
          <p:cNvSpPr/>
          <p:nvPr/>
        </p:nvSpPr>
        <p:spPr>
          <a:xfrm>
            <a:off x="365760" y="4370831"/>
            <a:ext cx="2103120" cy="786384"/>
          </a:xfrm>
          <a:prstGeom prst="rect">
            <a:avLst/>
          </a:prstGeom>
          <a:solidFill>
            <a:srgbClr val="FF671F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INFRASTRUCTURE</a:t>
            </a:r>
          </a:p>
          <a:p>
            <a:pPr>
              <a:lnSpc>
                <a:spcPct val="100000"/>
              </a:lnSpc>
              <a:defRPr sz="800">
                <a:solidFill>
                  <a:srgbClr val="FFFFFF"/>
                </a:solidFill>
              </a:defRPr>
            </a:pPr>
            <a:r>
              <a:t>AWS • Kubernetes • Terraform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" y="5248655"/>
            <a:ext cx="2103120" cy="786384"/>
          </a:xfrm>
          <a:prstGeom prst="rect">
            <a:avLst/>
          </a:prstGeom>
          <a:solidFill>
            <a:srgbClr val="662D91"/>
          </a:solidFill>
          <a:ln w="12700"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SECURITY</a:t>
            </a:r>
          </a:p>
          <a:p>
            <a:pPr>
              <a:lnSpc>
                <a:spcPct val="100000"/>
              </a:lnSpc>
              <a:defRPr sz="800">
                <a:solidFill>
                  <a:srgbClr val="FFFFFF"/>
                </a:solidFill>
              </a:defRPr>
            </a:pPr>
            <a:r>
              <a:t>OAuth2 • Blockchain • Zero Trust</a:t>
            </a:r>
          </a:p>
        </p:txBody>
      </p:sp>
      <p:pic>
        <p:nvPicPr>
          <p:cNvPr id="11" name="Picture 10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" y="4754880"/>
            <a:ext cx="11612880" cy="1563745"/>
          </a:xfrm>
          <a:prstGeom prst="rect">
            <a:avLst/>
          </a:prstGeom>
        </p:spPr>
      </p:pic>
      <p:sp>
        <p:nvSpPr>
          <p:cNvPr id="12" name="Rounded Rectangle 11"/>
          <p:cNvSpPr/>
          <p:nvPr/>
        </p:nvSpPr>
        <p:spPr>
          <a:xfrm>
            <a:off x="9601200" y="914400"/>
            <a:ext cx="2286000" cy="3657600"/>
          </a:xfrm>
          <a:prstGeom prst="roundRect">
            <a:avLst/>
          </a:prstGeom>
          <a:solidFill>
            <a:srgbClr val="F1F1F1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9601200" y="914400"/>
            <a:ext cx="2286000" cy="457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FFFF"/>
                </a:solidFill>
              </a:defRPr>
            </a:pPr>
            <a:r>
              <a:t>✨ KEY FEATURES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9692640" y="1463040"/>
            <a:ext cx="2103120" cy="530352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333333"/>
                </a:solidFill>
              </a:defRPr>
            </a:pPr>
            <a:r>
              <a:t>🏥 Instant Access</a:t>
            </a:r>
          </a:p>
          <a:p>
            <a:pPr>
              <a:lnSpc>
                <a:spcPct val="100000"/>
              </a:lnSpc>
              <a:defRPr sz="700">
                <a:solidFill>
                  <a:srgbClr val="808080"/>
                </a:solidFill>
              </a:defRPr>
            </a:pPr>
            <a:r>
              <a:t>24/7 healthcare services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9692640" y="2084832"/>
            <a:ext cx="2103120" cy="530352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333333"/>
                </a:solidFill>
              </a:defRPr>
            </a:pPr>
            <a:r>
              <a:t>🤖 AI Diagnosis</a:t>
            </a:r>
          </a:p>
          <a:p>
            <a:pPr>
              <a:lnSpc>
                <a:spcPct val="100000"/>
              </a:lnSpc>
              <a:defRPr sz="700">
                <a:solidFill>
                  <a:srgbClr val="808080"/>
                </a:solidFill>
              </a:defRPr>
            </a:pPr>
            <a:r>
              <a:t>95% accuracy rate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692640" y="2706624"/>
            <a:ext cx="2103120" cy="530352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333333"/>
                </a:solidFill>
              </a:defRPr>
            </a:pPr>
            <a:r>
              <a:t>💊 Smart Prescriptions</a:t>
            </a:r>
          </a:p>
          <a:p>
            <a:pPr>
              <a:lnSpc>
                <a:spcPct val="100000"/>
              </a:lnSpc>
              <a:defRPr sz="700">
                <a:solidFill>
                  <a:srgbClr val="808080"/>
                </a:solidFill>
              </a:defRPr>
            </a:pPr>
            <a:r>
              <a:t>Automated refills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9692640" y="3328416"/>
            <a:ext cx="2103120" cy="530352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333333"/>
                </a:solidFill>
              </a:defRPr>
            </a:pPr>
            <a:r>
              <a:t>📱 Mobile First</a:t>
            </a:r>
          </a:p>
          <a:p>
            <a:pPr>
              <a:lnSpc>
                <a:spcPct val="100000"/>
              </a:lnSpc>
              <a:defRPr sz="700">
                <a:solidFill>
                  <a:srgbClr val="808080"/>
                </a:solidFill>
              </a:defRPr>
            </a:pPr>
            <a:r>
              <a:t>Complete care on-the-go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692640" y="3950208"/>
            <a:ext cx="2103120" cy="530352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333333"/>
                </a:solidFill>
              </a:defRPr>
            </a:pPr>
            <a:r>
              <a:t>🔐 Secure &amp; Private</a:t>
            </a:r>
          </a:p>
          <a:p>
            <a:pPr>
              <a:lnSpc>
                <a:spcPct val="100000"/>
              </a:lnSpc>
              <a:defRPr sz="700">
                <a:solidFill>
                  <a:srgbClr val="808080"/>
                </a:solidFill>
              </a:defRPr>
            </a:pPr>
            <a:r>
              <a:t>HIPAA compliant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33333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12471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</a:defRPr>
            </a:pPr>
            <a:r>
              <a:t>📈 PROJECTED IMPACT &amp; ROI DASHBOARD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74320" y="914400"/>
            <a:ext cx="2811780" cy="137160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📈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Revenue Growth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+285%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t>vs. baseline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177540" y="914400"/>
            <a:ext cx="2811780" cy="1371600"/>
          </a:xfrm>
          <a:prstGeom prst="round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⏰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Wait Time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15 min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t>↘ -73%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6080760" y="914400"/>
            <a:ext cx="2811780" cy="1371600"/>
          </a:xfrm>
          <a:prstGeom prst="roundRect">
            <a:avLst/>
          </a:prstGeom>
          <a:solidFill>
            <a:srgbClr val="FF671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😊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Satisfaction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94%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t>↗ +52pp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8983980" y="914400"/>
            <a:ext cx="2811780" cy="137160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000"/>
            </a:pPr>
            <a:r>
              <a:t>💰</a:t>
            </a:r>
          </a:p>
          <a:p>
            <a:pPr algn="ctr">
              <a:defRPr sz="1000">
                <a:solidFill>
                  <a:srgbClr val="FFFFFF"/>
                </a:solidFill>
              </a:defRPr>
            </a:pPr>
            <a:r>
              <a:t>Cost Savings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$125M</a:t>
            </a:r>
          </a:p>
          <a:p>
            <a:pPr algn="ctr">
              <a:defRPr sz="900">
                <a:solidFill>
                  <a:srgbClr val="FFFFFF"/>
                </a:solidFill>
              </a:defRPr>
            </a:pPr>
            <a:r>
              <a:t>per hospital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" y="2468880"/>
            <a:ext cx="5486400" cy="2218104"/>
          </a:xfrm>
          <a:prstGeom prst="rect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943600" y="2468880"/>
            <a:ext cx="3200400" cy="228600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5040" y="2560320"/>
            <a:ext cx="3017520" cy="300492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43600" y="4297680"/>
            <a:ext cx="32004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 b="1">
                <a:solidFill>
                  <a:srgbClr val="333333"/>
                </a:solidFill>
              </a:defRPr>
            </a:pPr>
            <a:r>
              <a:t>Payback: 14 months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9326880" y="2468880"/>
            <a:ext cx="2560320" cy="2286000"/>
          </a:xfrm>
          <a:prstGeom prst="roundRect">
            <a:avLst/>
          </a:prstGeom>
          <a:solidFill>
            <a:srgbClr val="662D9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200" b="1">
                <a:solidFill>
                  <a:srgbClr val="FFC000"/>
                </a:solidFill>
              </a:defRPr>
            </a:pPr>
            <a:r>
              <a:t>SUCCESS METRICS</a:t>
            </a:r>
          </a:p>
          <a:p/>
          <a:p>
            <a:pPr>
              <a:defRPr sz="900">
                <a:solidFill>
                  <a:srgbClr val="FFFFFF"/>
                </a:solidFill>
              </a:defRPr>
            </a:pPr>
            <a:r>
              <a:t>User Adoption</a:t>
            </a:r>
          </a:p>
          <a:p>
            <a:pPr>
              <a:defRPr sz="800">
                <a:solidFill>
                  <a:srgbClr val="FFC000"/>
                </a:solidFill>
              </a:defRPr>
            </a:pPr>
            <a:r>
              <a:t>████████░░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850 / 1000</a:t>
            </a:r>
          </a:p>
          <a:p/>
          <a:p>
            <a:pPr>
              <a:defRPr sz="900">
                <a:solidFill>
                  <a:srgbClr val="FFFFFF"/>
                </a:solidFill>
              </a:defRPr>
            </a:pPr>
            <a:r>
              <a:t>System Uptime</a:t>
            </a:r>
          </a:p>
          <a:p>
            <a:pPr>
              <a:defRPr sz="800">
                <a:solidFill>
                  <a:srgbClr val="FFC000"/>
                </a:solidFill>
              </a:defRPr>
            </a:pPr>
            <a:r>
              <a:t>█████████░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99.8 / 99.9</a:t>
            </a:r>
          </a:p>
          <a:p/>
          <a:p>
            <a:pPr>
              <a:defRPr sz="900">
                <a:solidFill>
                  <a:srgbClr val="FFFFFF"/>
                </a:solidFill>
              </a:defRPr>
            </a:pPr>
            <a:r>
              <a:t>AI Accuracy</a:t>
            </a:r>
          </a:p>
          <a:p>
            <a:pPr>
              <a:defRPr sz="800">
                <a:solidFill>
                  <a:srgbClr val="FFC000"/>
                </a:solidFill>
              </a:defRPr>
            </a:pPr>
            <a:r>
              <a:t>█████████░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94 / 97</a:t>
            </a:r>
          </a:p>
          <a:p/>
          <a:p>
            <a:pPr>
              <a:defRPr sz="900">
                <a:solidFill>
                  <a:srgbClr val="FFFFFF"/>
                </a:solidFill>
              </a:defRPr>
            </a:pPr>
            <a:r>
              <a:t>Cost Reduction</a:t>
            </a:r>
          </a:p>
          <a:p>
            <a:pPr>
              <a:defRPr sz="800">
                <a:solidFill>
                  <a:srgbClr val="FFC000"/>
                </a:solidFill>
              </a:defRPr>
            </a:pPr>
            <a:r>
              <a:t>████████░░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28 / 35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74320" y="4937760"/>
            <a:ext cx="11612880" cy="1463040"/>
          </a:xfrm>
          <a:prstGeom prst="rect">
            <a:avLst/>
          </a:prstGeom>
          <a:solidFill>
            <a:srgbClr val="F1F1F1"/>
          </a:solidFill>
          <a:ln w="12700">
            <a:solidFill>
              <a:srgbClr val="80808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320040" y="5029200"/>
            <a:ext cx="2231136" cy="12801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MVP Launch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Jan 2024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642616" y="5029200"/>
            <a:ext cx="2231136" cy="1280160"/>
          </a:xfrm>
          <a:prstGeom prst="roundRect">
            <a:avLst/>
          </a:prstGeom>
          <a:solidFill>
            <a:srgbClr val="00B0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First Hospital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Mar 2024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✓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965192" y="5029200"/>
            <a:ext cx="2231136" cy="1280160"/>
          </a:xfrm>
          <a:prstGeom prst="roundRect">
            <a:avLst/>
          </a:prstGeom>
          <a:solidFill>
            <a:srgbClr val="FFC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100K Users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Jun 2024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◈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7287768" y="5029200"/>
            <a:ext cx="2231136" cy="1280160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Series A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Sep 2024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○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9610344" y="5029200"/>
            <a:ext cx="2231136" cy="1280160"/>
          </a:xfrm>
          <a:prstGeom prst="roundRect">
            <a:avLst/>
          </a:prstGeom>
          <a:solidFill>
            <a:srgbClr val="80808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900" b="1">
                <a:solidFill>
                  <a:srgbClr val="FFFFFF"/>
                </a:solidFill>
              </a:defRPr>
            </a:pPr>
            <a:r>
              <a:t>National Scale</a:t>
            </a:r>
          </a:p>
          <a:p>
            <a:pPr algn="ctr">
              <a:defRPr sz="800">
                <a:solidFill>
                  <a:srgbClr val="FFFFFF"/>
                </a:solidFill>
              </a:defRPr>
            </a:pPr>
            <a:r>
              <a:t>Dec 2024</a:t>
            </a:r>
          </a:p>
          <a:p>
            <a:pPr algn="ctr">
              <a:defRPr sz="1200">
                <a:solidFill>
                  <a:srgbClr val="FFFFFF"/>
                </a:solidFill>
              </a:defRPr>
            </a:pPr>
            <a:r>
              <a:t>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