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66CC"/>
                </a:solidFill>
              </a:defRPr>
            </a:pPr>
            <a:r>
              <a:t>TechCorp India | Digital Transformation in Traditional Retail</a:t>
            </a:r>
          </a:p>
        </p:txBody>
      </p:sp>
      <p:sp>
        <p:nvSpPr>
          <p:cNvPr id="3" name="Chevron 2"/>
          <p:cNvSpPr/>
          <p:nvPr/>
        </p:nvSpPr>
        <p:spPr>
          <a:xfrm>
            <a:off x="457200" y="914400"/>
            <a:ext cx="3703320" cy="274320"/>
          </a:xfrm>
          <a:prstGeom prst="chevron">
            <a:avLst/>
          </a:prstGeom>
          <a:solidFill>
            <a:srgbClr val="FF67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900" b="1">
                <a:solidFill>
                  <a:srgbClr val="FFFFFF"/>
                </a:solidFill>
              </a:defRPr>
            </a:pPr>
            <a:r>
              <a:t>PROBLEM</a:t>
            </a:r>
          </a:p>
        </p:txBody>
      </p:sp>
      <p:sp>
        <p:nvSpPr>
          <p:cNvPr id="4" name="Chevron 3"/>
          <p:cNvSpPr/>
          <p:nvPr/>
        </p:nvSpPr>
        <p:spPr>
          <a:xfrm>
            <a:off x="4206240" y="914400"/>
            <a:ext cx="3703320" cy="274320"/>
          </a:xfrm>
          <a:prstGeom prst="chevron">
            <a:avLst/>
          </a:prstGeom>
          <a:solidFill>
            <a:srgbClr val="808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900" b="1">
                <a:solidFill>
                  <a:srgbClr val="FFFFFF"/>
                </a:solidFill>
              </a:defRPr>
            </a:pPr>
            <a:r>
              <a:t>SOLUTION</a:t>
            </a:r>
          </a:p>
        </p:txBody>
      </p:sp>
      <p:sp>
        <p:nvSpPr>
          <p:cNvPr id="5" name="Chevron 4"/>
          <p:cNvSpPr/>
          <p:nvPr/>
        </p:nvSpPr>
        <p:spPr>
          <a:xfrm>
            <a:off x="7955280" y="914400"/>
            <a:ext cx="3703320" cy="274320"/>
          </a:xfrm>
          <a:prstGeom prst="chevron">
            <a:avLst/>
          </a:prstGeom>
          <a:solidFill>
            <a:srgbClr val="808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900" b="1">
                <a:solidFill>
                  <a:srgbClr val="FFFFFF"/>
                </a:solidFill>
              </a:defRPr>
            </a:pPr>
            <a:r>
              <a:t>IMPACT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" y="1371600"/>
            <a:ext cx="4572000" cy="5029200"/>
          </a:xfrm>
          <a:prstGeom prst="roundRect">
            <a:avLst/>
          </a:prstGeom>
          <a:solidFill>
            <a:srgbClr val="F1F1F1"/>
          </a:solidFill>
          <a:ln w="25400">
            <a:solidFill>
              <a:srgbClr val="DC354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 tIns="274320" rIns="274320"/>
          <a:lstStyle/>
          <a:p>
            <a:pPr algn="ctr">
              <a:defRPr sz="1600" b="1">
                <a:solidFill>
                  <a:srgbClr val="DC3545"/>
                </a:solidFill>
              </a:defRPr>
            </a:pPr>
            <a:r>
              <a:t>CORE PROBLEM</a:t>
            </a:r>
          </a:p>
          <a:p>
            <a:pPr>
              <a:lnSpc>
                <a:spcPct val="120000"/>
              </a:lnSpc>
              <a:defRPr sz="1400" b="1">
                <a:solidFill>
                  <a:srgbClr val="333333"/>
                </a:solidFill>
              </a:defRPr>
            </a:pPr>
            <a:r>
              <a:t>Traditional retail losing 25% market share annually to e-commerce giants</a:t>
            </a:r>
          </a:p>
          <a:p>
            <a:pPr>
              <a:defRPr sz="1200" b="1">
                <a:solidFill>
                  <a:srgbClr val="333333"/>
                </a:solidFill>
              </a:defRPr>
            </a:pPr>
            <a:r>
              <a:t>Key Challenges:</a:t>
            </a:r>
          </a:p>
          <a:p>
            <a:pPr>
              <a:lnSpc>
                <a:spcPct val="115000"/>
              </a:lnSpc>
              <a:defRPr sz="1100">
                <a:solidFill>
                  <a:srgbClr val="333333"/>
                </a:solidFill>
              </a:defRPr>
            </a:pPr>
            <a:r>
              <a:t>• Legacy systems preventing omnichannel integration</a:t>
            </a:r>
          </a:p>
          <a:p>
            <a:pPr>
              <a:lnSpc>
                <a:spcPct val="115000"/>
              </a:lnSpc>
              <a:defRPr sz="1100">
                <a:solidFill>
                  <a:srgbClr val="333333"/>
                </a:solidFill>
              </a:defRPr>
            </a:pPr>
            <a:r>
              <a:t>• 70% of customer touchpoints remain offline</a:t>
            </a:r>
          </a:p>
          <a:p>
            <a:pPr>
              <a:lnSpc>
                <a:spcPct val="115000"/>
              </a:lnSpc>
              <a:defRPr sz="1100">
                <a:solidFill>
                  <a:srgbClr val="333333"/>
                </a:solidFill>
              </a:defRPr>
            </a:pPr>
            <a:r>
              <a:t>• Inventory visibility limited to 30%</a:t>
            </a:r>
          </a:p>
          <a:p>
            <a:pPr>
              <a:defRPr sz="1200" b="1">
                <a:solidFill>
                  <a:srgbClr val="333333"/>
                </a:solidFill>
              </a:defRPr>
            </a:pPr>
            <a:r>
              <a:t>Market Reality:</a:t>
            </a:r>
          </a:p>
          <a:p>
            <a:pPr>
              <a:defRPr sz="1100" b="1">
                <a:solidFill>
                  <a:srgbClr val="DC3545"/>
                </a:solidFill>
              </a:defRPr>
            </a:pPr>
            <a:r>
              <a:t>• $150B e-commerce market by 2025</a:t>
            </a:r>
          </a:p>
          <a:p>
            <a:pPr>
              <a:defRPr sz="1100" b="1">
                <a:solidFill>
                  <a:srgbClr val="DC3545"/>
                </a:solidFill>
              </a:defRPr>
            </a:pPr>
            <a:r>
              <a:t>• 45% CAGR in online retail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03520" y="1371600"/>
            <a:ext cx="6400800" cy="50292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 tIns="274320" rIns="274320"/>
          <a:lstStyle/>
          <a:p>
            <a:pPr algn="ctr">
              <a:defRPr sz="1600" b="1">
                <a:solidFill>
                  <a:srgbClr val="00B050"/>
                </a:solidFill>
              </a:defRPr>
            </a:pPr>
            <a:r>
              <a:t>MARKET OPPORTUNITY</a:t>
            </a:r>
          </a:p>
          <a:p>
            <a:pPr algn="ctr">
              <a:defRPr sz="2000" b="1">
                <a:solidFill>
                  <a:srgbClr val="0066CC"/>
                </a:solidFill>
              </a:defRPr>
            </a:pPr>
            <a:r>
              <a:t>$2.5 BILLION</a:t>
            </a:r>
          </a:p>
          <a:p>
            <a:pPr>
              <a:defRPr sz="1200" b="1">
                <a:solidFill>
                  <a:srgbClr val="333333"/>
                </a:solidFill>
              </a:defRPr>
            </a:pPr>
            <a:r>
              <a:t>Growth Drivers:</a:t>
            </a:r>
          </a:p>
          <a:p>
            <a:pPr>
              <a:lnSpc>
                <a:spcPct val="115000"/>
              </a:lnSpc>
              <a:defRPr sz="1100">
                <a:solidFill>
                  <a:srgbClr val="00B050"/>
                </a:solidFill>
              </a:defRPr>
            </a:pPr>
            <a:r>
              <a:t>✓ Smartphone penetration at 78%</a:t>
            </a:r>
          </a:p>
          <a:p>
            <a:pPr>
              <a:lnSpc>
                <a:spcPct val="115000"/>
              </a:lnSpc>
              <a:defRPr sz="1100">
                <a:solidFill>
                  <a:srgbClr val="00B050"/>
                </a:solidFill>
              </a:defRPr>
            </a:pPr>
            <a:r>
              <a:t>✓ Digital payment adoption surge</a:t>
            </a:r>
          </a:p>
          <a:p>
            <a:pPr>
              <a:lnSpc>
                <a:spcPct val="115000"/>
              </a:lnSpc>
              <a:defRPr sz="1100">
                <a:solidFill>
                  <a:srgbClr val="00B050"/>
                </a:solidFill>
              </a:defRPr>
            </a:pPr>
            <a:r>
              <a:t>✓ Post-COVID behavioral shift</a:t>
            </a:r>
          </a:p>
        </p:txBody>
      </p:sp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0" y="3200400"/>
            <a:ext cx="5486400" cy="26967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66CC"/>
                </a:solidFill>
              </a:defRPr>
            </a:pPr>
            <a:r>
              <a:t>STRATEGIC SOLUTION &amp; FRAMEWORK</a:t>
            </a:r>
          </a:p>
        </p:txBody>
      </p:sp>
      <p:sp>
        <p:nvSpPr>
          <p:cNvPr id="3" name="Chevron 2"/>
          <p:cNvSpPr/>
          <p:nvPr/>
        </p:nvSpPr>
        <p:spPr>
          <a:xfrm>
            <a:off x="457200" y="914400"/>
            <a:ext cx="3703320" cy="274320"/>
          </a:xfrm>
          <a:prstGeom prst="chevron">
            <a:avLst/>
          </a:prstGeom>
          <a:solidFill>
            <a:srgbClr val="808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900" b="1">
                <a:solidFill>
                  <a:srgbClr val="FFFFFF"/>
                </a:solidFill>
              </a:defRPr>
            </a:pPr>
            <a:r>
              <a:t>PROBLEM</a:t>
            </a:r>
          </a:p>
        </p:txBody>
      </p:sp>
      <p:sp>
        <p:nvSpPr>
          <p:cNvPr id="4" name="Chevron 3"/>
          <p:cNvSpPr/>
          <p:nvPr/>
        </p:nvSpPr>
        <p:spPr>
          <a:xfrm>
            <a:off x="4206240" y="914400"/>
            <a:ext cx="3703320" cy="274320"/>
          </a:xfrm>
          <a:prstGeom prst="chevron">
            <a:avLst/>
          </a:prstGeom>
          <a:solidFill>
            <a:srgbClr val="FF67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900" b="1">
                <a:solidFill>
                  <a:srgbClr val="FFFFFF"/>
                </a:solidFill>
              </a:defRPr>
            </a:pPr>
            <a:r>
              <a:t>SOLUTION</a:t>
            </a:r>
          </a:p>
        </p:txBody>
      </p:sp>
      <p:sp>
        <p:nvSpPr>
          <p:cNvPr id="5" name="Chevron 4"/>
          <p:cNvSpPr/>
          <p:nvPr/>
        </p:nvSpPr>
        <p:spPr>
          <a:xfrm>
            <a:off x="7955280" y="914400"/>
            <a:ext cx="3703320" cy="274320"/>
          </a:xfrm>
          <a:prstGeom prst="chevron">
            <a:avLst/>
          </a:prstGeom>
          <a:solidFill>
            <a:srgbClr val="808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900" b="1">
                <a:solidFill>
                  <a:srgbClr val="FFFFFF"/>
                </a:solidFill>
              </a:defRPr>
            </a:pPr>
            <a:r>
              <a:t>IMPACT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" y="1371600"/>
            <a:ext cx="11247120" cy="1097280"/>
          </a:xfrm>
          <a:prstGeom prst="roundRect">
            <a:avLst/>
          </a:prstGeom>
          <a:solidFill>
            <a:srgbClr val="0066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0" rIns="457200"/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Unified Commerce Platform: Seamless integration of online &amp; offline channels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" y="2743200"/>
            <a:ext cx="3657600" cy="2286000"/>
          </a:xfrm>
          <a:prstGeom prst="roundRect">
            <a:avLst/>
          </a:prstGeom>
          <a:solidFill>
            <a:srgbClr val="0066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DIGITAL CORE</a:t>
            </a:r>
          </a:p>
          <a:p>
            <a:pPr>
              <a:lnSpc>
                <a:spcPct val="110000"/>
              </a:lnSpc>
              <a:defRPr sz="1000">
                <a:solidFill>
                  <a:srgbClr val="FFFFFF"/>
                </a:solidFill>
              </a:defRPr>
            </a:pPr>
            <a:r>
              <a:t>• Cloud-native architecture</a:t>
            </a:r>
          </a:p>
          <a:p>
            <a:pPr>
              <a:lnSpc>
                <a:spcPct val="110000"/>
              </a:lnSpc>
              <a:defRPr sz="1000">
                <a:solidFill>
                  <a:srgbClr val="FFFFFF"/>
                </a:solidFill>
              </a:defRPr>
            </a:pPr>
            <a:r>
              <a:t>• Real-time inventory</a:t>
            </a:r>
          </a:p>
          <a:p>
            <a:pPr>
              <a:lnSpc>
                <a:spcPct val="110000"/>
              </a:lnSpc>
              <a:defRPr sz="1000">
                <a:solidFill>
                  <a:srgbClr val="FFFFFF"/>
                </a:solidFill>
              </a:defRPr>
            </a:pPr>
            <a:r>
              <a:t>• AI-powered analytics</a:t>
            </a:r>
          </a:p>
          <a:p>
            <a:pPr>
              <a:lnSpc>
                <a:spcPct val="110000"/>
              </a:lnSpc>
              <a:defRPr sz="1000">
                <a:solidFill>
                  <a:srgbClr val="FFFFFF"/>
                </a:solidFill>
              </a:defRPr>
            </a:pPr>
            <a:r>
              <a:t>• Mobile-first design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206240" y="2743200"/>
            <a:ext cx="3657600" cy="2286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CUSTOMER EXPERIENCE</a:t>
            </a:r>
          </a:p>
          <a:p>
            <a:pPr>
              <a:lnSpc>
                <a:spcPct val="110000"/>
              </a:lnSpc>
              <a:defRPr sz="1000">
                <a:solidFill>
                  <a:srgbClr val="FFFFFF"/>
                </a:solidFill>
              </a:defRPr>
            </a:pPr>
            <a:r>
              <a:t>• Unified loyalty program</a:t>
            </a:r>
          </a:p>
          <a:p>
            <a:pPr>
              <a:lnSpc>
                <a:spcPct val="110000"/>
              </a:lnSpc>
              <a:defRPr sz="1000">
                <a:solidFill>
                  <a:srgbClr val="FFFFFF"/>
                </a:solidFill>
              </a:defRPr>
            </a:pPr>
            <a:r>
              <a:t>• 360° customer view</a:t>
            </a:r>
          </a:p>
          <a:p>
            <a:pPr>
              <a:lnSpc>
                <a:spcPct val="110000"/>
              </a:lnSpc>
              <a:defRPr sz="1000">
                <a:solidFill>
                  <a:srgbClr val="FFFFFF"/>
                </a:solidFill>
              </a:defRPr>
            </a:pPr>
            <a:r>
              <a:t>• Personalization engine</a:t>
            </a:r>
          </a:p>
          <a:p>
            <a:pPr>
              <a:lnSpc>
                <a:spcPct val="110000"/>
              </a:lnSpc>
              <a:defRPr sz="1000">
                <a:solidFill>
                  <a:srgbClr val="FFFFFF"/>
                </a:solidFill>
              </a:defRPr>
            </a:pPr>
            <a:r>
              <a:t>• Omnichannel support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955280" y="2743200"/>
            <a:ext cx="3657600" cy="2286000"/>
          </a:xfrm>
          <a:prstGeom prst="roundRect">
            <a:avLst/>
          </a:prstGeom>
          <a:solidFill>
            <a:srgbClr val="FF67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OPERATIONS EXCELLENCE</a:t>
            </a:r>
          </a:p>
          <a:p>
            <a:pPr>
              <a:lnSpc>
                <a:spcPct val="110000"/>
              </a:lnSpc>
              <a:defRPr sz="1000">
                <a:solidFill>
                  <a:srgbClr val="FFFFFF"/>
                </a:solidFill>
              </a:defRPr>
            </a:pPr>
            <a:r>
              <a:t>• Supply chain optimization</a:t>
            </a:r>
          </a:p>
          <a:p>
            <a:pPr>
              <a:lnSpc>
                <a:spcPct val="110000"/>
              </a:lnSpc>
              <a:defRPr sz="1000">
                <a:solidFill>
                  <a:srgbClr val="FFFFFF"/>
                </a:solidFill>
              </a:defRPr>
            </a:pPr>
            <a:r>
              <a:t>• Smart warehousing</a:t>
            </a:r>
          </a:p>
          <a:p>
            <a:pPr>
              <a:lnSpc>
                <a:spcPct val="110000"/>
              </a:lnSpc>
              <a:defRPr sz="1000">
                <a:solidFill>
                  <a:srgbClr val="FFFFFF"/>
                </a:solidFill>
              </a:defRPr>
            </a:pPr>
            <a:r>
              <a:t>• Last-mile delivery</a:t>
            </a:r>
          </a:p>
          <a:p>
            <a:pPr>
              <a:lnSpc>
                <a:spcPct val="110000"/>
              </a:lnSpc>
              <a:defRPr sz="1000">
                <a:solidFill>
                  <a:srgbClr val="FFFFFF"/>
                </a:solidFill>
              </a:defRPr>
            </a:pPr>
            <a:r>
              <a:t>• Predictive maintenance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66CC"/>
                </a:solidFill>
              </a:defRPr>
            </a:pPr>
            <a:r>
              <a:t>IMPLEMENTATION ROADMAP &amp; EXPECTED IMPACT</a:t>
            </a:r>
          </a:p>
        </p:txBody>
      </p:sp>
      <p:sp>
        <p:nvSpPr>
          <p:cNvPr id="3" name="Chevron 2"/>
          <p:cNvSpPr/>
          <p:nvPr/>
        </p:nvSpPr>
        <p:spPr>
          <a:xfrm>
            <a:off x="457200" y="914400"/>
            <a:ext cx="3703320" cy="274320"/>
          </a:xfrm>
          <a:prstGeom prst="chevron">
            <a:avLst/>
          </a:prstGeom>
          <a:solidFill>
            <a:srgbClr val="808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900" b="1">
                <a:solidFill>
                  <a:srgbClr val="FFFFFF"/>
                </a:solidFill>
              </a:defRPr>
            </a:pPr>
            <a:r>
              <a:t>PROBLEM</a:t>
            </a:r>
          </a:p>
        </p:txBody>
      </p:sp>
      <p:sp>
        <p:nvSpPr>
          <p:cNvPr id="4" name="Chevron 3"/>
          <p:cNvSpPr/>
          <p:nvPr/>
        </p:nvSpPr>
        <p:spPr>
          <a:xfrm>
            <a:off x="4206240" y="914400"/>
            <a:ext cx="3703320" cy="274320"/>
          </a:xfrm>
          <a:prstGeom prst="chevron">
            <a:avLst/>
          </a:prstGeom>
          <a:solidFill>
            <a:srgbClr val="808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900" b="1">
                <a:solidFill>
                  <a:srgbClr val="FFFFFF"/>
                </a:solidFill>
              </a:defRPr>
            </a:pPr>
            <a:r>
              <a:t>SOLUTION</a:t>
            </a:r>
          </a:p>
        </p:txBody>
      </p:sp>
      <p:sp>
        <p:nvSpPr>
          <p:cNvPr id="5" name="Chevron 4"/>
          <p:cNvSpPr/>
          <p:nvPr/>
        </p:nvSpPr>
        <p:spPr>
          <a:xfrm>
            <a:off x="7955280" y="914400"/>
            <a:ext cx="3703320" cy="274320"/>
          </a:xfrm>
          <a:prstGeom prst="chevron">
            <a:avLst/>
          </a:prstGeom>
          <a:solidFill>
            <a:srgbClr val="FF67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900" b="1">
                <a:solidFill>
                  <a:srgbClr val="FFFFFF"/>
                </a:solidFill>
              </a:defRPr>
            </a:pPr>
            <a:r>
              <a:t>IMPACT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371600"/>
            <a:ext cx="6858000" cy="2011680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cxnSp>
        <p:nvCxnSpPr>
          <p:cNvPr id="7" name="Connector 6"/>
          <p:cNvCxnSpPr/>
          <p:nvPr/>
        </p:nvCxnSpPr>
        <p:spPr>
          <a:xfrm>
            <a:off x="640080" y="2377440.0"/>
            <a:ext cx="6492240" cy="0.0"/>
          </a:xfrm>
          <a:prstGeom prst="line">
            <a:avLst/>
          </a:prstGeom>
          <a:ln w="38100">
            <a:solidFill>
              <a:srgbClr val="0066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177290" y="2240280"/>
            <a:ext cx="274320" cy="274320"/>
          </a:xfrm>
          <a:prstGeom prst="ellipse">
            <a:avLst/>
          </a:prstGeom>
          <a:solidFill>
            <a:srgbClr val="FF671F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20090" y="1554480"/>
            <a:ext cx="11887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b="1">
                <a:solidFill>
                  <a:srgbClr val="333333"/>
                </a:solidFill>
              </a:defRPr>
            </a:pPr>
            <a:r>
              <a:t>Foundation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0090" y="2651760"/>
            <a:ext cx="11887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808080"/>
                </a:solidFill>
              </a:defRPr>
            </a:pPr>
            <a:r>
              <a:t>0-3 months</a:t>
            </a:r>
          </a:p>
        </p:txBody>
      </p:sp>
      <p:sp>
        <p:nvSpPr>
          <p:cNvPr id="11" name="Oval 10"/>
          <p:cNvSpPr/>
          <p:nvPr/>
        </p:nvSpPr>
        <p:spPr>
          <a:xfrm>
            <a:off x="2800350" y="2240280"/>
            <a:ext cx="274320" cy="274320"/>
          </a:xfrm>
          <a:prstGeom prst="ellipse">
            <a:avLst/>
          </a:prstGeom>
          <a:solidFill>
            <a:srgbClr val="FF671F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2343150" y="1554480"/>
            <a:ext cx="11887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b="1">
                <a:solidFill>
                  <a:srgbClr val="333333"/>
                </a:solidFill>
              </a:defRPr>
            </a:pPr>
            <a:r>
              <a:t>Pilot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43150" y="2651760"/>
            <a:ext cx="11887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808080"/>
                </a:solidFill>
              </a:defRPr>
            </a:pPr>
            <a:r>
              <a:t>3-6 months</a:t>
            </a:r>
          </a:p>
        </p:txBody>
      </p:sp>
      <p:sp>
        <p:nvSpPr>
          <p:cNvPr id="14" name="Oval 13"/>
          <p:cNvSpPr/>
          <p:nvPr/>
        </p:nvSpPr>
        <p:spPr>
          <a:xfrm>
            <a:off x="4423410" y="2240280"/>
            <a:ext cx="274320" cy="274320"/>
          </a:xfrm>
          <a:prstGeom prst="ellipse">
            <a:avLst/>
          </a:prstGeom>
          <a:solidFill>
            <a:srgbClr val="FF671F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3966210" y="1554480"/>
            <a:ext cx="11887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b="1">
                <a:solidFill>
                  <a:srgbClr val="333333"/>
                </a:solidFill>
              </a:defRPr>
            </a:pPr>
            <a:r>
              <a:t>Scale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66210" y="2651760"/>
            <a:ext cx="11887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808080"/>
                </a:solidFill>
              </a:defRPr>
            </a:pPr>
            <a:r>
              <a:t>6-12 months</a:t>
            </a:r>
          </a:p>
        </p:txBody>
      </p:sp>
      <p:sp>
        <p:nvSpPr>
          <p:cNvPr id="17" name="Oval 16"/>
          <p:cNvSpPr/>
          <p:nvPr/>
        </p:nvSpPr>
        <p:spPr>
          <a:xfrm>
            <a:off x="6046470" y="2240280"/>
            <a:ext cx="274320" cy="274320"/>
          </a:xfrm>
          <a:prstGeom prst="ellipse">
            <a:avLst/>
          </a:prstGeom>
          <a:solidFill>
            <a:srgbClr val="FF671F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5589270" y="1554480"/>
            <a:ext cx="11887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b="1">
                <a:solidFill>
                  <a:srgbClr val="333333"/>
                </a:solidFill>
              </a:defRPr>
            </a:pPr>
            <a:r>
              <a:t>Optimize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89270" y="2651760"/>
            <a:ext cx="11887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808080"/>
                </a:solidFill>
              </a:defRPr>
            </a:pPr>
            <a:r>
              <a:t>12-18 months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589520" y="1371600"/>
            <a:ext cx="4114800" cy="201168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EXPECTED IMPACT</a:t>
            </a:r>
          </a:p>
          <a:p>
            <a:pPr algn="ctr">
              <a:defRPr sz="2000" b="1">
                <a:solidFill>
                  <a:srgbClr val="FFFFFF"/>
                </a:solidFill>
              </a:defRPr>
            </a:pPr>
            <a:r>
              <a:t>ROI: 320%</a:t>
            </a:r>
          </a:p>
          <a:p>
            <a:pPr algn="ctr">
              <a:defRPr sz="1200">
                <a:solidFill>
                  <a:srgbClr val="FFFFFF"/>
                </a:solidFill>
              </a:defRPr>
            </a:pPr>
            <a:r>
              <a:t>Payback: 14 months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57200" y="3657600"/>
            <a:ext cx="2560320" cy="1097280"/>
          </a:xfrm>
          <a:prstGeom prst="roundRect">
            <a:avLst/>
          </a:prstGeom>
          <a:solidFill>
            <a:srgbClr val="0066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Revenue Uplift</a:t>
            </a:r>
          </a:p>
          <a:p>
            <a:pPr algn="ctr">
              <a:defRPr sz="1800" b="1">
                <a:solidFill>
                  <a:srgbClr val="FFFFFF"/>
                </a:solidFill>
              </a:defRPr>
            </a:pPr>
            <a:r>
              <a:t>+45%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200400" y="3657600"/>
            <a:ext cx="2560320" cy="1097280"/>
          </a:xfrm>
          <a:prstGeom prst="roundRect">
            <a:avLst/>
          </a:prstGeom>
          <a:solidFill>
            <a:srgbClr val="FF67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Cost Reduction</a:t>
            </a:r>
          </a:p>
          <a:p>
            <a:pPr algn="ctr">
              <a:defRPr sz="1800" b="1">
                <a:solidFill>
                  <a:srgbClr val="FFFFFF"/>
                </a:solidFill>
              </a:defRPr>
            </a:pPr>
            <a:r>
              <a:t>-30%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943600" y="3657600"/>
            <a:ext cx="2560320" cy="1097280"/>
          </a:xfrm>
          <a:prstGeom prst="roundRect">
            <a:avLst/>
          </a:prstGeom>
          <a:solidFill>
            <a:srgbClr val="662D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Customer NPS</a:t>
            </a:r>
          </a:p>
          <a:p>
            <a:pPr algn="ctr">
              <a:defRPr sz="1800" b="1">
                <a:solidFill>
                  <a:srgbClr val="FFFFFF"/>
                </a:solidFill>
              </a:defRPr>
            </a:pPr>
            <a:r>
              <a:t>+25pts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8686800" y="3657600"/>
            <a:ext cx="2560320" cy="109728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Market Share</a:t>
            </a:r>
          </a:p>
          <a:p>
            <a:pPr algn="ctr">
              <a:defRPr sz="1800" b="1">
                <a:solidFill>
                  <a:srgbClr val="FFFFFF"/>
                </a:solidFill>
              </a:defRPr>
            </a:pPr>
            <a:r>
              <a:t>+12%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7200" y="5029200"/>
            <a:ext cx="11247120" cy="1188720"/>
          </a:xfrm>
          <a:prstGeom prst="rect">
            <a:avLst/>
          </a:prstGeom>
          <a:solidFill>
            <a:srgbClr val="F1F1F1"/>
          </a:solidFill>
          <a:ln w="127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66CC"/>
                </a:solidFill>
              </a:defRPr>
            </a:pPr>
            <a:r>
              <a:t>KEY RECOMMENDATIONS: </a:t>
            </a:r>
            <a:r>
              <a:rPr sz="1100" b="0">
                <a:solidFill>
                  <a:srgbClr val="333333"/>
                </a:solidFill>
              </a:rPr>
              <a:t>→ Establish Digital Transformation Office | → Partner with leading tech providers | → Launch pilot in top 5 metros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