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10332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DEMOCRATIZING FINANCIAL SERVICES IN RURAL INDIA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0332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671F"/>
                </a:solidFill>
              </a:defRPr>
            </a:pPr>
            <a:r>
              <a:t>Bridging the $380B financial inclusion gap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3474720"/>
            <a:ext cx="3200400" cy="109728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400M+ unbanked Indians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3474720"/>
            <a:ext cx="3200400" cy="1097280"/>
          </a:xfrm>
          <a:prstGeom prst="roundRect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65% rural population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86800" y="3474720"/>
            <a:ext cx="3200400" cy="1097280"/>
          </a:xfrm>
          <a:prstGeom prst="roundRect">
            <a:avLst/>
          </a:prstGeom>
          <a:solidFill>
            <a:srgbClr val="662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Only 18% credit penetration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103327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808080"/>
                </a:solidFill>
              </a:defRPr>
            </a:pPr>
            <a:r>
              <a:t>SIMSREE Team Alpha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66CC"/>
                </a:solidFill>
              </a:defRPr>
            </a:pPr>
            <a:r>
              <a:t>PROBLEM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47120" cy="731520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Traditional banking fails to serve 65% of India due to high costs and accessibility barriers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011680"/>
            <a:ext cx="3474720" cy="1828800"/>
          </a:xfrm>
          <a:prstGeom prst="roundRect">
            <a:avLst/>
          </a:prstGeom>
          <a:solidFill>
            <a:srgbClr val="F1F1F1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C000"/>
                </a:solidFill>
              </a:defRPr>
            </a:pPr>
            <a:r>
              <a:t>ACCESSIBILITY</a:t>
            </a:r>
          </a:p>
          <a:p>
            <a:pPr>
              <a:lnSpc>
                <a:spcPct val="115000"/>
              </a:lnSpc>
              <a:defRPr sz="1000">
                <a:solidFill>
                  <a:srgbClr val="333333"/>
                </a:solidFill>
              </a:defRPr>
            </a:pPr>
            <a:r>
              <a:t>• 2+ hour travel to nearest bank</a:t>
            </a:r>
          </a:p>
          <a:p>
            <a:pPr>
              <a:lnSpc>
                <a:spcPct val="115000"/>
              </a:lnSpc>
              <a:defRPr sz="1000">
                <a:solidFill>
                  <a:srgbClr val="333333"/>
                </a:solidFill>
              </a:defRPr>
            </a:pPr>
            <a:r>
              <a:t>• Limited branch coverage</a:t>
            </a:r>
          </a:p>
          <a:p>
            <a:pPr>
              <a:lnSpc>
                <a:spcPct val="115000"/>
              </a:lnSpc>
              <a:defRPr sz="1000">
                <a:solidFill>
                  <a:srgbClr val="333333"/>
                </a:solidFill>
              </a:defRPr>
            </a:pPr>
            <a:r>
              <a:t>• No 24/7 availability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06240" y="2011680"/>
            <a:ext cx="3474720" cy="1828800"/>
          </a:xfrm>
          <a:prstGeom prst="roundRect">
            <a:avLst/>
          </a:prstGeom>
          <a:solidFill>
            <a:srgbClr val="F1F1F1"/>
          </a:solidFill>
          <a:ln w="25400">
            <a:solidFill>
              <a:srgbClr val="DC35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DC3545"/>
                </a:solidFill>
              </a:defRPr>
            </a:pPr>
            <a:r>
              <a:t>AFFORDABILITY</a:t>
            </a:r>
          </a:p>
          <a:p>
            <a:pPr>
              <a:lnSpc>
                <a:spcPct val="115000"/>
              </a:lnSpc>
              <a:defRPr sz="1000">
                <a:solidFill>
                  <a:srgbClr val="333333"/>
                </a:solidFill>
              </a:defRPr>
            </a:pPr>
            <a:r>
              <a:t>• High minimum balance</a:t>
            </a:r>
          </a:p>
          <a:p>
            <a:pPr>
              <a:lnSpc>
                <a:spcPct val="115000"/>
              </a:lnSpc>
              <a:defRPr sz="1000">
                <a:solidFill>
                  <a:srgbClr val="333333"/>
                </a:solidFill>
              </a:defRPr>
            </a:pPr>
            <a:r>
              <a:t>• Transaction fees</a:t>
            </a:r>
          </a:p>
          <a:p>
            <a:pPr>
              <a:lnSpc>
                <a:spcPct val="115000"/>
              </a:lnSpc>
              <a:defRPr sz="1000">
                <a:solidFill>
                  <a:srgbClr val="333333"/>
                </a:solidFill>
              </a:defRPr>
            </a:pPr>
            <a:r>
              <a:t>• Documentation costs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55279" y="2011680"/>
            <a:ext cx="3474720" cy="1828800"/>
          </a:xfrm>
          <a:prstGeom prst="roundRect">
            <a:avLst/>
          </a:prstGeom>
          <a:solidFill>
            <a:srgbClr val="F1F1F1"/>
          </a:solidFill>
          <a:ln w="25400">
            <a:solidFill>
              <a:srgbClr val="662D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662D91"/>
                </a:solidFill>
              </a:defRPr>
            </a:pPr>
            <a:r>
              <a:t>AWARENESS</a:t>
            </a:r>
          </a:p>
          <a:p>
            <a:pPr>
              <a:lnSpc>
                <a:spcPct val="115000"/>
              </a:lnSpc>
              <a:defRPr sz="1000">
                <a:solidFill>
                  <a:srgbClr val="333333"/>
                </a:solidFill>
              </a:defRPr>
            </a:pPr>
            <a:r>
              <a:t>• Low financial literacy</a:t>
            </a:r>
          </a:p>
          <a:p>
            <a:pPr>
              <a:lnSpc>
                <a:spcPct val="115000"/>
              </a:lnSpc>
              <a:defRPr sz="1000">
                <a:solidFill>
                  <a:srgbClr val="333333"/>
                </a:solidFill>
              </a:defRPr>
            </a:pPr>
            <a:r>
              <a:t>• Language barriers</a:t>
            </a:r>
          </a:p>
          <a:p>
            <a:pPr>
              <a:lnSpc>
                <a:spcPct val="115000"/>
              </a:lnSpc>
              <a:defRPr sz="1000">
                <a:solidFill>
                  <a:srgbClr val="333333"/>
                </a:solidFill>
              </a:defRPr>
            </a:pPr>
            <a:r>
              <a:t>• Complex products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114800"/>
            <a:ext cx="11247120" cy="1645920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333333"/>
                </a:solidFill>
              </a:defRPr>
            </a:pPr>
            <a:r>
              <a:t>BUSINESS IMPACT</a:t>
            </a:r>
          </a:p>
          <a:p>
            <a:pPr algn="ctr">
              <a:defRPr sz="1600" b="1">
                <a:solidFill>
                  <a:srgbClr val="DC3545"/>
                </a:solidFill>
              </a:defRPr>
            </a:pPr>
            <a:r>
              <a:t>Economic: $380B credit gap   |   Social: 250M excluded from formal economy   |   Growth: 2.5% GDP loss annually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66CC"/>
                </a:solidFill>
              </a:defRPr>
            </a:pPr>
            <a:r>
              <a:t>STRATEGIC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47120" cy="7315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BharatFin: AI-Powered Mobile Banking Platform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828800"/>
            <a:ext cx="3474720" cy="210312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TECHNOLOGY STACK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Voice-based AI interface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Offline transaction capability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Blockchain security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Biometric authentication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06240" y="1828800"/>
            <a:ext cx="3474720" cy="2103120"/>
          </a:xfrm>
          <a:prstGeom prst="roundRect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DISTRIBUTION MODEL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10,000 village entrepreneurs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Kirana store partnerships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Mobile van banking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WhatsApp banking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55279" y="1828800"/>
            <a:ext cx="3474720" cy="2103120"/>
          </a:xfrm>
          <a:prstGeom prst="roundRect">
            <a:avLst/>
          </a:prstGeom>
          <a:solidFill>
            <a:srgbClr val="662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PRODUCT SUITE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Micro-savings (₹10 start)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Instant micro-loans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Crop insurance</a:t>
            </a:r>
          </a:p>
          <a:p>
            <a:pPr>
              <a:lnSpc>
                <a:spcPct val="115000"/>
              </a:lnSpc>
              <a:defRPr sz="1000">
                <a:solidFill>
                  <a:srgbClr val="FFFFFF"/>
                </a:solidFill>
              </a:defRPr>
            </a:pPr>
            <a:r>
              <a:t>✓ Digital payments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114800"/>
            <a:ext cx="11247120" cy="1371600"/>
          </a:xfrm>
          <a:prstGeom prst="rect">
            <a:avLst/>
          </a:prstGeom>
          <a:solidFill>
            <a:srgbClr val="F1F1F1"/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333333"/>
                </a:solidFill>
              </a:defRPr>
            </a:pPr>
            <a:r>
              <a:t>COMPETITIVE ADVANTAGES</a:t>
            </a:r>
          </a:p>
          <a:p>
            <a:pPr algn="ctr">
              <a:defRPr sz="1100" b="1">
                <a:solidFill>
                  <a:srgbClr val="00B050"/>
                </a:solidFill>
              </a:defRPr>
            </a:pPr>
            <a:r>
              <a:t>95% lower cost structure  •  Regional language support  •  No documentation needed  •  Instant account opening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66CC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097280"/>
            <a:ext cx="3474720" cy="2560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1097280"/>
            <a:ext cx="3474720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PILOT • Months 1-3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737360"/>
            <a:ext cx="3108960" cy="1737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FFC000"/>
                </a:solidFill>
              </a:defRPr>
            </a:pPr>
            <a:r>
              <a:t>TARGET</a:t>
            </a:r>
          </a:p>
          <a:p>
            <a:pPr>
              <a:defRPr sz="1100" b="1">
                <a:solidFill>
                  <a:srgbClr val="333333"/>
                </a:solidFill>
              </a:defRPr>
            </a:pPr>
            <a:r>
              <a:t>5 districts, 50K users</a:t>
            </a:r>
          </a:p>
          <a:p>
            <a:br/>
            <a:pPr>
              <a:defRPr sz="1000" b="1">
                <a:solidFill>
                  <a:srgbClr val="FFC000"/>
                </a:solidFill>
              </a:defRPr>
            </a:pPr>
            <a:r>
              <a:t>KEY MILESTONES</a:t>
            </a:r>
          </a:p>
          <a:p>
            <a:pPr>
              <a:lnSpc>
                <a:spcPct val="110000"/>
              </a:lnSpc>
              <a:defRPr sz="900">
                <a:solidFill>
                  <a:srgbClr val="333333"/>
                </a:solidFill>
              </a:defRPr>
            </a:pPr>
            <a:r>
              <a:t>• Technology deployment</a:t>
            </a:r>
          </a:p>
          <a:p>
            <a:pPr>
              <a:lnSpc>
                <a:spcPct val="110000"/>
              </a:lnSpc>
              <a:defRPr sz="900">
                <a:solidFill>
                  <a:srgbClr val="333333"/>
                </a:solidFill>
              </a:defRPr>
            </a:pPr>
            <a:r>
              <a:t>• Partner onboarding</a:t>
            </a:r>
          </a:p>
          <a:p>
            <a:pPr>
              <a:lnSpc>
                <a:spcPct val="110000"/>
              </a:lnSpc>
              <a:defRPr sz="900">
                <a:solidFill>
                  <a:srgbClr val="333333"/>
                </a:solidFill>
              </a:defRPr>
            </a:pPr>
            <a:r>
              <a:t>• Regulatory approval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06240" y="1097280"/>
            <a:ext cx="3474720" cy="2560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FF67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206240" y="1097280"/>
            <a:ext cx="3474720" cy="548640"/>
          </a:xfrm>
          <a:prstGeom prst="rect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SCALE • Months 4-9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9120" y="1737360"/>
            <a:ext cx="3108960" cy="1737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FF671F"/>
                </a:solidFill>
              </a:defRPr>
            </a:pPr>
            <a:r>
              <a:t>TARGET</a:t>
            </a:r>
          </a:p>
          <a:p>
            <a:pPr>
              <a:defRPr sz="1100" b="1">
                <a:solidFill>
                  <a:srgbClr val="333333"/>
                </a:solidFill>
              </a:defRPr>
            </a:pPr>
            <a:r>
              <a:t>50 districts, 1M users</a:t>
            </a:r>
          </a:p>
          <a:p>
            <a:br/>
            <a:pPr>
              <a:defRPr sz="1000" b="1">
                <a:solidFill>
                  <a:srgbClr val="FF671F"/>
                </a:solidFill>
              </a:defRPr>
            </a:pPr>
            <a:r>
              <a:t>KEY MILESTONES</a:t>
            </a:r>
          </a:p>
          <a:p>
            <a:pPr>
              <a:lnSpc>
                <a:spcPct val="110000"/>
              </a:lnSpc>
              <a:defRPr sz="900">
                <a:solidFill>
                  <a:srgbClr val="333333"/>
                </a:solidFill>
              </a:defRPr>
            </a:pPr>
            <a:r>
              <a:t>• Feature expansion</a:t>
            </a:r>
          </a:p>
          <a:p>
            <a:pPr>
              <a:lnSpc>
                <a:spcPct val="110000"/>
              </a:lnSpc>
              <a:defRPr sz="900">
                <a:solidFill>
                  <a:srgbClr val="333333"/>
                </a:solidFill>
              </a:defRPr>
            </a:pPr>
            <a:r>
              <a:t>• Credit products launch</a:t>
            </a:r>
          </a:p>
          <a:p>
            <a:pPr>
              <a:lnSpc>
                <a:spcPct val="110000"/>
              </a:lnSpc>
              <a:defRPr sz="900">
                <a:solidFill>
                  <a:srgbClr val="333333"/>
                </a:solidFill>
              </a:defRPr>
            </a:pPr>
            <a:r>
              <a:t>• Break-even achieved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955279" y="1097280"/>
            <a:ext cx="3474720" cy="25603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7955279" y="1097280"/>
            <a:ext cx="3474720" cy="5486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NATIONAL • Months 10-18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38159" y="1737360"/>
            <a:ext cx="3108960" cy="1737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B050"/>
                </a:solidFill>
              </a:defRPr>
            </a:pPr>
            <a:r>
              <a:t>TARGET</a:t>
            </a:r>
          </a:p>
          <a:p>
            <a:pPr>
              <a:defRPr sz="1100" b="1">
                <a:solidFill>
                  <a:srgbClr val="333333"/>
                </a:solidFill>
              </a:defRPr>
            </a:pPr>
            <a:r>
              <a:t>500 districts, 10M users</a:t>
            </a:r>
          </a:p>
          <a:p>
            <a:br/>
            <a:pPr>
              <a:defRPr sz="1000" b="1">
                <a:solidFill>
                  <a:srgbClr val="00B050"/>
                </a:solidFill>
              </a:defRPr>
            </a:pPr>
            <a:r>
              <a:t>KEY MILESTONES</a:t>
            </a:r>
          </a:p>
          <a:p>
            <a:pPr>
              <a:lnSpc>
                <a:spcPct val="110000"/>
              </a:lnSpc>
              <a:defRPr sz="900">
                <a:solidFill>
                  <a:srgbClr val="333333"/>
                </a:solidFill>
              </a:defRPr>
            </a:pPr>
            <a:r>
              <a:t>• Pan-India coverage</a:t>
            </a:r>
          </a:p>
          <a:p>
            <a:pPr>
              <a:lnSpc>
                <a:spcPct val="110000"/>
              </a:lnSpc>
              <a:defRPr sz="900">
                <a:solidFill>
                  <a:srgbClr val="333333"/>
                </a:solidFill>
              </a:defRPr>
            </a:pPr>
            <a:r>
              <a:t>• Profitability</a:t>
            </a:r>
          </a:p>
          <a:p>
            <a:pPr>
              <a:lnSpc>
                <a:spcPct val="110000"/>
              </a:lnSpc>
              <a:defRPr sz="900">
                <a:solidFill>
                  <a:srgbClr val="333333"/>
                </a:solidFill>
              </a:defRPr>
            </a:pPr>
            <a:r>
              <a:t>• IPO preparation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931920"/>
            <a:ext cx="11247120" cy="1645920"/>
          </a:xfrm>
          <a:prstGeom prst="rect">
            <a:avLst/>
          </a:prstGeom>
          <a:solidFill>
            <a:srgbClr val="F1F1F1"/>
          </a:solidFill>
          <a:ln w="127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66CC"/>
                </a:solidFill>
              </a:defRPr>
            </a:pPr>
            <a:r>
              <a:t>STRATEGIC PARTNERSHIPS</a:t>
            </a:r>
          </a:p>
          <a:p>
            <a:r>
              <a:rPr sz="1100">
                <a:solidFill>
                  <a:srgbClr val="333333"/>
                </a:solidFill>
              </a:rPr>
              <a:t>  •  NPCI for payments</a:t>
            </a:r>
            <a:r>
              <a:rPr sz="1100">
                <a:solidFill>
                  <a:srgbClr val="333333"/>
                </a:solidFill>
              </a:rPr>
              <a:t>  •  Regional banks for capital</a:t>
            </a:r>
          </a:p>
          <a:p>
            <a:r>
              <a:rPr sz="1100">
                <a:solidFill>
                  <a:srgbClr val="333333"/>
                </a:solidFill>
              </a:rPr>
              <a:t>  •  Telecom for connectivity</a:t>
            </a:r>
            <a:r>
              <a:rPr sz="1100">
                <a:solidFill>
                  <a:srgbClr val="333333"/>
                </a:solidFill>
              </a:rPr>
              <a:t>  •  NGOs for literacy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66CC"/>
                </a:solidFill>
              </a:defRPr>
            </a:pPr>
            <a:r>
              <a:t>FINANCIAL IMPACT &amp; NEXT STEPS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097280"/>
            <a:ext cx="5486400" cy="228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FINANCIAL PROJECTIONS (YEAR 3)</a:t>
            </a:r>
          </a:p>
          <a:p>
            <a:pPr>
              <a:defRPr sz="1100" b="1">
                <a:solidFill>
                  <a:srgbClr val="FFFFFF"/>
                </a:solidFill>
              </a:defRPr>
            </a:pPr>
            <a:r>
              <a:t>Total Revenue Y3: ₹1,500 Cr</a:t>
            </a:r>
          </a:p>
          <a:p>
            <a:pPr>
              <a:defRPr sz="1100" b="1">
                <a:solidFill>
                  <a:srgbClr val="FFFFFF"/>
                </a:solidFill>
              </a:defRPr>
            </a:pPr>
            <a:r>
              <a:t>EBITDA Margin: 35%</a:t>
            </a:r>
          </a:p>
          <a:p>
            <a:pPr>
              <a:defRPr sz="1100" b="0">
                <a:solidFill>
                  <a:srgbClr val="FFFFFF"/>
                </a:solidFill>
              </a:defRPr>
            </a:pPr>
            <a:r>
              <a:t>CAC: ₹50</a:t>
            </a:r>
          </a:p>
          <a:p>
            <a:pPr>
              <a:defRPr sz="1100" b="0">
                <a:solidFill>
                  <a:srgbClr val="FFFFFF"/>
                </a:solidFill>
              </a:defRPr>
            </a:pPr>
            <a:r>
              <a:t>LTV: ₹2,500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217920" y="1097280"/>
            <a:ext cx="5486400" cy="228600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INVESTMENT RETURNS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t>Investment Required: ₹250 Cr</a:t>
            </a:r>
          </a:p>
          <a:p>
            <a:pPr algn="ctr">
              <a:defRPr sz="1800" b="1">
                <a:solidFill>
                  <a:srgbClr val="FFFFFF"/>
                </a:solidFill>
              </a:defRPr>
            </a:pPr>
            <a:r>
              <a:t>ROI: 450%</a:t>
            </a:r>
          </a:p>
          <a:p>
            <a:pPr>
              <a:defRPr sz="1100">
                <a:solidFill>
                  <a:srgbClr val="FFFFFF"/>
                </a:solidFill>
              </a:defRPr>
            </a:pPr>
            <a:r>
              <a:t>Payback Period: 18 months</a:t>
            </a:r>
          </a:p>
          <a:p>
            <a:br/>
            <a:pPr>
              <a:defRPr sz="1200" b="1">
                <a:solidFill>
                  <a:srgbClr val="FFFFFF"/>
                </a:solidFill>
              </a:defRPr>
            </a:pPr>
            <a:r>
              <a:t>SOCIAL IMPACT</a:t>
            </a:r>
          </a:p>
          <a:p>
            <a:pPr>
              <a:defRPr sz="1000">
                <a:solidFill>
                  <a:srgbClr val="FFFFFF"/>
                </a:solidFill>
              </a:defRPr>
            </a:pPr>
            <a:r>
              <a:t>• Financial Inclusion: 10M new accounts</a:t>
            </a:r>
          </a:p>
          <a:p>
            <a:pPr>
              <a:defRPr sz="1000">
                <a:solidFill>
                  <a:srgbClr val="FFFFFF"/>
                </a:solidFill>
              </a:defRPr>
            </a:pPr>
            <a:r>
              <a:t>• Credit Access: ₹5,000Cr disbursed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657600"/>
            <a:ext cx="11247120" cy="2103120"/>
          </a:xfrm>
          <a:prstGeom prst="rect">
            <a:avLst/>
          </a:prstGeom>
          <a:solidFill>
            <a:srgbClr val="F1F1F1"/>
          </a:solidFill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333333"/>
                </a:solidFill>
              </a:defRPr>
            </a:pPr>
            <a:r>
              <a:t>IMMEDIATE ACTION ITEMS</a:t>
            </a:r>
          </a:p>
          <a:p>
            <a:r>
              <a:rPr sz="1100" b="1">
                <a:solidFill>
                  <a:srgbClr val="333333"/>
                </a:solidFill>
              </a:rPr>
              <a:t>   1. Secure Series A funding of ₹250Cr by Q1   </a:t>
            </a:r>
            <a:r>
              <a:rPr sz="1100" b="1">
                <a:solidFill>
                  <a:srgbClr val="333333"/>
                </a:solidFill>
              </a:rPr>
              <a:t>   2. Partner with government schemes (PM Jan Dhan)   </a:t>
            </a:r>
          </a:p>
          <a:p>
            <a:r>
              <a:rPr sz="1100" b="1">
                <a:solidFill>
                  <a:srgbClr val="333333"/>
                </a:solidFill>
              </a:rPr>
              <a:t>   3. Launch pilot in Maharashtra &amp; Karnataka   </a:t>
            </a:r>
            <a:r>
              <a:rPr sz="1100" b="1">
                <a:solidFill>
                  <a:srgbClr val="333333"/>
                </a:solidFill>
              </a:rPr>
              <a:t>   4. Build tech team of 50+ engineers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