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81373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0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93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8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40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34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81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38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69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Migration Case Study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Journey from dying hardware to cloud </a:t>
            </a:r>
            <a:endParaRPr lang="e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problem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93" name="Shape 93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ym typeface="Arial"/>
              </a:rPr>
              <a:t>They are among one </a:t>
            </a:r>
            <a:r>
              <a:rPr lang="en" sz="1400" dirty="0">
                <a:sym typeface="Arial"/>
              </a:rPr>
              <a:t>of India's fastest </a:t>
            </a:r>
            <a:r>
              <a:rPr lang="en" sz="1400" dirty="0">
                <a:sym typeface="Arial"/>
              </a:rPr>
              <a:t>growing hotel </a:t>
            </a:r>
            <a:r>
              <a:rPr lang="en" sz="1400" dirty="0">
                <a:sym typeface="Arial"/>
              </a:rPr>
              <a:t>asset companies and derives a unique positioning from its institutional ownership model, experienced leadership and a strong &amp; aligned management team.</a:t>
            </a:r>
            <a:r>
              <a:rPr lang="en" sz="1400" dirty="0"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grpSp>
        <p:nvGrpSpPr>
          <p:cNvPr id="97" name="Shape 97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98" name="Shape 98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400" dirty="0" smtClean="0"/>
              <a:t>IT Infrastructure relied on old hardware which are prone to crash. This made company willing</a:t>
            </a:r>
            <a:r>
              <a:rPr lang="en-US" sz="1400" dirty="0" smtClean="0"/>
              <a:t> </a:t>
            </a:r>
            <a:r>
              <a:rPr lang="en-US" sz="1400" dirty="0"/>
              <a:t>to setup DR environment of on-premises IT infrastructure on cloud </a:t>
            </a:r>
            <a:endParaRPr lang="en" sz="1400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03" name="Shape 10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 smtClean="0"/>
              <a:t>On premise </a:t>
            </a:r>
            <a:r>
              <a:rPr lang="en-US" sz="1400" dirty="0"/>
              <a:t>hardware too old of present market standards leading to incompatibility for native migration. AWS, Azure and other popular Cloud Provider failed to provide any native solution for DR </a:t>
            </a:r>
          </a:p>
          <a:p>
            <a:pPr lvl="0">
              <a:spcBef>
                <a:spcPts val="0"/>
              </a:spcBef>
              <a:buNone/>
            </a:pPr>
            <a:endParaRPr lang="en-US" sz="1400" dirty="0" smtClean="0"/>
          </a:p>
          <a:p>
            <a:pPr lvl="0">
              <a:spcBef>
                <a:spcPts val="0"/>
              </a:spcBef>
              <a:buNone/>
            </a:pPr>
            <a:endParaRPr lang="e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Our Solution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Tool-cum-Script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based replication of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Machines then to be converted in present day industry standards(VM’s)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VM’s to be then pulled along the data set to preferred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Script based automation for further data replication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Automated Scaling of environment in-case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Disaster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Business Ben</a:t>
            </a:r>
            <a:r>
              <a:rPr lang="en-US" dirty="0" smtClean="0"/>
              <a:t>e</a:t>
            </a:r>
            <a:r>
              <a:rPr lang="en" dirty="0" smtClean="0"/>
              <a:t>fit &amp; </a:t>
            </a:r>
            <a:br>
              <a:rPr lang="en" dirty="0" smtClean="0"/>
            </a:br>
            <a:r>
              <a:rPr lang="en-US" dirty="0"/>
              <a:t>Manageability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 descr="Background pointer shape in timeline graphic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1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39" name="Shape 139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40" name="Shape 14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Shape 141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318375" y="385666"/>
            <a:ext cx="2465718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A dependable DR solution : need of every On Premise IT infra</a:t>
            </a:r>
            <a:endParaRPr lang="en" sz="1600" dirty="0"/>
          </a:p>
        </p:txBody>
      </p:sp>
      <p:sp>
        <p:nvSpPr>
          <p:cNvPr id="143" name="Shape 143" descr="Background pointer shape in timeline graphic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4294967295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2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45" name="Shape 145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46" name="Shape 146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Shape 147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623816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Semi-Automated migration greatly reduces human intervention </a:t>
            </a:r>
            <a:endParaRPr lang="en" sz="1600" dirty="0"/>
          </a:p>
        </p:txBody>
      </p:sp>
      <p:sp>
        <p:nvSpPr>
          <p:cNvPr id="149" name="Shape 14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3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52" name="Shape 15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Shape 153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body" idx="4294967295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600" dirty="0" smtClean="0"/>
              <a:t>Fully Automated data replication increases </a:t>
            </a:r>
            <a:r>
              <a:rPr lang="en-US" sz="1600" dirty="0" smtClean="0"/>
              <a:t>manageability</a:t>
            </a:r>
            <a:r>
              <a:rPr lang="en" sz="1600" dirty="0" smtClean="0"/>
              <a:t> </a:t>
            </a:r>
            <a:endParaRPr lang="en" sz="1600" dirty="0"/>
          </a:p>
        </p:txBody>
      </p:sp>
      <p:sp>
        <p:nvSpPr>
          <p:cNvPr id="155" name="Shape 155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4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58" name="Shape 158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Shape 159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0" name="Shape 160"/>
          <p:cNvSpPr txBox="1">
            <a:spLocks noGrp="1"/>
          </p:cNvSpPr>
          <p:nvPr>
            <p:ph type="body" idx="4294967295"/>
          </p:nvPr>
        </p:nvSpPr>
        <p:spPr>
          <a:xfrm>
            <a:off x="4680948" y="3757725"/>
            <a:ext cx="3187758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Application stack orchestration, </a:t>
            </a:r>
            <a:r>
              <a:rPr lang="en-US" sz="1600" dirty="0" smtClean="0"/>
              <a:t>to </a:t>
            </a:r>
            <a:r>
              <a:rPr lang="en-US" sz="1600" dirty="0"/>
              <a:t>ensure near-zero RPO and RTO for all applications</a:t>
            </a:r>
            <a:endParaRPr lang="en" sz="1600" dirty="0"/>
          </a:p>
        </p:txBody>
      </p:sp>
      <p:sp>
        <p:nvSpPr>
          <p:cNvPr id="161" name="Shape 161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5</a:t>
            </a:r>
            <a:endParaRPr lang="en" sz="1600" dirty="0">
              <a:solidFill>
                <a:schemeClr val="lt1"/>
              </a:solidFill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64" name="Shape 16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Fully-functional DR, ready to kick start at any </a:t>
            </a:r>
            <a:r>
              <a:rPr lang="en" sz="1600" dirty="0" smtClean="0"/>
              <a:t>point</a:t>
            </a:r>
            <a:endParaRPr lang="e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Impact 1</a:t>
            </a:r>
            <a:endParaRPr lang="en" dirty="0"/>
          </a:p>
        </p:txBody>
      </p:sp>
      <p:sp>
        <p:nvSpPr>
          <p:cNvPr id="231" name="Shape 23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Cost Benefit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Eliminates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expense of a second physical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 upfront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cost, pay-as-you-go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Servers to be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launched only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needed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Cost varies with different DR options like Pilot Light and Warm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Standby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 intervention needed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DR struck cost is on hourly basis only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 Hidden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costs involved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Impact 2</a:t>
            </a:r>
            <a:endParaRPr lang="en" dirty="0"/>
          </a:p>
        </p:txBody>
      </p:sp>
      <p:sp>
        <p:nvSpPr>
          <p:cNvPr id="231" name="Shape 23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Scalability &amp; Availability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Real-time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replication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updated data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all time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Physical Site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goes down the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backed-up data from AWS  to be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used to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re-instate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server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 at Physical Site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Replicated Images to be used to spun VM on cloud within clicks ensuring BC and HA.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Server can be scaled up and down easily as per the business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AWS gives 99.99% Availability and 99.99999999% Durability of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 data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AWS data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replicated in two Availability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Zones (Datacenters)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0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38224" y="1921015"/>
            <a:ext cx="4455042" cy="13014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Customer Experience </a:t>
            </a:r>
            <a:br>
              <a:rPr lang="en-US" sz="3200" dirty="0" smtClean="0"/>
            </a:br>
            <a:r>
              <a:rPr lang="en-US" sz="3200" dirty="0" smtClean="0"/>
              <a:t>&amp; </a:t>
            </a:r>
            <a:br>
              <a:rPr lang="en-US" sz="3200" dirty="0" smtClean="0"/>
            </a:br>
            <a:r>
              <a:rPr lang="en-US" sz="3200" dirty="0" smtClean="0"/>
              <a:t>Solution’s Performance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We've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completed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setup phase 1 and received positive feedbacks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Larger and mission critical setup already underway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operates in the background, without requiring reboot or impacting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 any noticeable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Continuous Data Protection (CDP) engine works in memory, does not use snapshots,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neither write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any data to disk,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leading to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near-zero impact on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Server runs seamlessly fast on AWS new generation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processors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6036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426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geometric</vt:lpstr>
      <vt:lpstr>Migration Case Study</vt:lpstr>
      <vt:lpstr>The problem</vt:lpstr>
      <vt:lpstr>Our Solution</vt:lpstr>
      <vt:lpstr>Business Benefit &amp;  Manageability</vt:lpstr>
      <vt:lpstr>PowerPoint Presentation</vt:lpstr>
      <vt:lpstr>Impact 1</vt:lpstr>
      <vt:lpstr>Impact 2</vt:lpstr>
      <vt:lpstr>Customer Experience  &amp;  Solution’s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Case Study</dc:title>
  <dc:creator>Wajahat Ali</dc:creator>
  <cp:lastModifiedBy>Wajahat</cp:lastModifiedBy>
  <cp:revision>12</cp:revision>
  <dcterms:modified xsi:type="dcterms:W3CDTF">2017-07-06T17:28:49Z</dcterms:modified>
</cp:coreProperties>
</file>