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3939" r:id="rId5"/>
  </p:sldMasterIdLst>
  <p:notesMasterIdLst>
    <p:notesMasterId r:id="rId34"/>
  </p:notesMasterIdLst>
  <p:handoutMasterIdLst>
    <p:handoutMasterId r:id="rId35"/>
  </p:handoutMasterIdLst>
  <p:sldIdLst>
    <p:sldId id="798" r:id="rId6"/>
    <p:sldId id="748" r:id="rId7"/>
    <p:sldId id="1049" r:id="rId8"/>
    <p:sldId id="1046" r:id="rId9"/>
    <p:sldId id="1050" r:id="rId10"/>
    <p:sldId id="1025" r:id="rId11"/>
    <p:sldId id="1030" r:id="rId12"/>
    <p:sldId id="1047" r:id="rId13"/>
    <p:sldId id="1027" r:id="rId14"/>
    <p:sldId id="1028" r:id="rId15"/>
    <p:sldId id="1031" r:id="rId16"/>
    <p:sldId id="1029" r:id="rId17"/>
    <p:sldId id="1032" r:id="rId18"/>
    <p:sldId id="1033" r:id="rId19"/>
    <p:sldId id="1034" r:id="rId20"/>
    <p:sldId id="1035" r:id="rId21"/>
    <p:sldId id="1036" r:id="rId22"/>
    <p:sldId id="1040" r:id="rId23"/>
    <p:sldId id="1037" r:id="rId24"/>
    <p:sldId id="1038" r:id="rId25"/>
    <p:sldId id="1039" r:id="rId26"/>
    <p:sldId id="1041" r:id="rId27"/>
    <p:sldId id="1042" r:id="rId28"/>
    <p:sldId id="1043" r:id="rId29"/>
    <p:sldId id="1044" r:id="rId30"/>
    <p:sldId id="1045" r:id="rId31"/>
    <p:sldId id="1048" r:id="rId32"/>
    <p:sldId id="1051" r:id="rId33"/>
  </p:sldIdLst>
  <p:sldSz cx="9906000" cy="6858000" type="A4"/>
  <p:notesSz cx="6797675" cy="9874250"/>
  <p:custDataLst>
    <p:tags r:id="rId36"/>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3AFD2E-D062-4D04-B216-7D55BC658690}">
          <p14:sldIdLst>
            <p14:sldId id="798"/>
            <p14:sldId id="748"/>
            <p14:sldId id="1049"/>
            <p14:sldId id="1046"/>
            <p14:sldId id="1050"/>
            <p14:sldId id="1025"/>
            <p14:sldId id="1030"/>
            <p14:sldId id="1047"/>
            <p14:sldId id="1027"/>
            <p14:sldId id="1028"/>
            <p14:sldId id="1031"/>
            <p14:sldId id="1029"/>
            <p14:sldId id="1032"/>
            <p14:sldId id="1033"/>
            <p14:sldId id="1034"/>
            <p14:sldId id="1035"/>
            <p14:sldId id="1036"/>
            <p14:sldId id="1040"/>
            <p14:sldId id="1037"/>
            <p14:sldId id="1038"/>
            <p14:sldId id="1039"/>
            <p14:sldId id="1041"/>
            <p14:sldId id="1042"/>
            <p14:sldId id="1043"/>
            <p14:sldId id="1044"/>
            <p14:sldId id="1045"/>
            <p14:sldId id="1048"/>
            <p14:sldId id="1051"/>
          </p14:sldIdLst>
        </p14:section>
      </p14:sectionLst>
    </p:ext>
    <p:ext uri="{EFAFB233-063F-42B5-8137-9DF3F51BA10A}">
      <p15:sldGuideLst xmlns:p15="http://schemas.microsoft.com/office/powerpoint/2012/main">
        <p15:guide id="1" orient="horz">
          <p15:clr>
            <a:srgbClr val="A4A3A4"/>
          </p15:clr>
        </p15:guide>
        <p15:guide id="2" orient="horz" pos="954">
          <p15:clr>
            <a:srgbClr val="A4A3A4"/>
          </p15:clr>
        </p15:guide>
        <p15:guide id="3" orient="horz" pos="3954">
          <p15:clr>
            <a:srgbClr val="A4A3A4"/>
          </p15:clr>
        </p15:guide>
        <p15:guide id="4" orient="horz" pos="2453">
          <p15:clr>
            <a:srgbClr val="A4A3A4"/>
          </p15:clr>
        </p15:guide>
        <p15:guide id="5" orient="horz" pos="2514">
          <p15:clr>
            <a:srgbClr val="A4A3A4"/>
          </p15:clr>
        </p15:guide>
        <p15:guide id="6" orient="horz" pos="2384">
          <p15:clr>
            <a:srgbClr val="A4A3A4"/>
          </p15:clr>
        </p15:guide>
        <p15:guide id="7" pos="3122">
          <p15:clr>
            <a:srgbClr val="A4A3A4"/>
          </p15:clr>
        </p15:guide>
        <p15:guide id="8" pos="200">
          <p15:clr>
            <a:srgbClr val="A4A3A4"/>
          </p15:clr>
        </p15:guide>
        <p15:guide id="9" pos="3209">
          <p15:clr>
            <a:srgbClr val="A4A3A4"/>
          </p15:clr>
        </p15:guide>
        <p15:guide id="10" pos="3034">
          <p15:clr>
            <a:srgbClr val="A4A3A4"/>
          </p15:clr>
        </p15:guide>
        <p15:guide id="11" pos="605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CE4"/>
    <a:srgbClr val="0098C7"/>
    <a:srgbClr val="C2E8F0"/>
    <a:srgbClr val="A2BFAF"/>
    <a:srgbClr val="0085B3"/>
    <a:srgbClr val="B0CF6B"/>
    <a:srgbClr val="E1DEF2"/>
    <a:srgbClr val="B8B1E1"/>
    <a:srgbClr val="FFB687"/>
    <a:srgbClr val="FFE7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7" autoAdjust="0"/>
    <p:restoredTop sz="86679" autoAdjust="0"/>
  </p:normalViewPr>
  <p:slideViewPr>
    <p:cSldViewPr snapToGrid="0">
      <p:cViewPr varScale="1">
        <p:scale>
          <a:sx n="74" d="100"/>
          <a:sy n="74" d="100"/>
        </p:scale>
        <p:origin x="1080" y="72"/>
      </p:cViewPr>
      <p:guideLst>
        <p:guide orient="horz"/>
        <p:guide orient="horz" pos="954"/>
        <p:guide orient="horz" pos="3954"/>
        <p:guide orient="horz" pos="2453"/>
        <p:guide orient="horz" pos="2514"/>
        <p:guide orient="horz" pos="2384"/>
        <p:guide pos="3122"/>
        <p:guide pos="200"/>
        <p:guide pos="3209"/>
        <p:guide pos="3034"/>
        <p:guide pos="605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806" y="2486"/>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2015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7/24/2017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dirty="0" smtClean="0"/>
              <a:t>© 2012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a:t>
            </a:fld>
            <a:endParaRPr lang="en-GB"/>
          </a:p>
        </p:txBody>
      </p:sp>
      <p:sp>
        <p:nvSpPr>
          <p:cNvPr id="6" name="Date Placeholder 5"/>
          <p:cNvSpPr>
            <a:spLocks noGrp="1"/>
          </p:cNvSpPr>
          <p:nvPr>
            <p:ph type="dt" idx="12"/>
          </p:nvPr>
        </p:nvSpPr>
        <p:spPr/>
        <p:txBody>
          <a:bodyPr/>
          <a:lstStyle/>
          <a:p>
            <a:r>
              <a:rPr lang="en-US" dirty="0" smtClean="0"/>
              <a:t>© 2012 Capgemini - All rights reserved</a:t>
            </a:r>
            <a:endParaRPr lang="en-US" dirty="0"/>
          </a:p>
        </p:txBody>
      </p:sp>
    </p:spTree>
    <p:extLst>
      <p:ext uri="{BB962C8B-B14F-4D97-AF65-F5344CB8AC3E}">
        <p14:creationId xmlns:p14="http://schemas.microsoft.com/office/powerpoint/2010/main" val="210217524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e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67.xml"/><Relationship Id="rId7" Type="http://schemas.openxmlformats.org/officeDocument/2006/relationships/slideMaster" Target="../slideMasters/slideMaster2.xml"/><Relationship Id="rId2" Type="http://schemas.openxmlformats.org/officeDocument/2006/relationships/tags" Target="../tags/tag66.xml"/><Relationship Id="rId1" Type="http://schemas.openxmlformats.org/officeDocument/2006/relationships/vmlDrawing" Target="../drawings/vmlDrawing13.vml"/><Relationship Id="rId6" Type="http://schemas.openxmlformats.org/officeDocument/2006/relationships/tags" Target="../tags/tag70.xml"/><Relationship Id="rId5" Type="http://schemas.openxmlformats.org/officeDocument/2006/relationships/tags" Target="../tags/tag69.xml"/><Relationship Id="rId10" Type="http://schemas.openxmlformats.org/officeDocument/2006/relationships/image" Target="../media/image15.png"/><Relationship Id="rId4" Type="http://schemas.openxmlformats.org/officeDocument/2006/relationships/tags" Target="../tags/tag68.xml"/><Relationship Id="rId9"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5.png"/><Relationship Id="rId2" Type="http://schemas.openxmlformats.org/officeDocument/2006/relationships/tags" Target="../tags/tag71.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3.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4.emf"/><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tags" Target="../tags/tag22.xml"/><Relationship Id="rId11" Type="http://schemas.openxmlformats.org/officeDocument/2006/relationships/oleObject" Target="../embeddings/oleObject3.bin"/><Relationship Id="rId5" Type="http://schemas.openxmlformats.org/officeDocument/2006/relationships/tags" Target="../tags/tag21.xml"/><Relationship Id="rId10" Type="http://schemas.openxmlformats.org/officeDocument/2006/relationships/image" Target="../media/image6.jpeg"/><Relationship Id="rId4" Type="http://schemas.openxmlformats.org/officeDocument/2006/relationships/tags" Target="../tags/tag20.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5.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4.vml"/><Relationship Id="rId6" Type="http://schemas.openxmlformats.org/officeDocument/2006/relationships/tags" Target="../tags/tag29.xml"/><Relationship Id="rId11" Type="http://schemas.openxmlformats.org/officeDocument/2006/relationships/oleObject" Target="../embeddings/oleObject4.bin"/><Relationship Id="rId5" Type="http://schemas.openxmlformats.org/officeDocument/2006/relationships/tags" Target="../tags/tag28.xml"/><Relationship Id="rId10" Type="http://schemas.openxmlformats.org/officeDocument/2006/relationships/image" Target="../media/image7.jpeg"/><Relationship Id="rId4" Type="http://schemas.openxmlformats.org/officeDocument/2006/relationships/tags" Target="../tags/tag27.xml"/><Relationship Id="rId9" Type="http://schemas.openxmlformats.org/officeDocument/2006/relationships/slideMaster" Target="../slideMasters/slideMaster1.xml"/><Relationship Id="rId1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33.xml"/><Relationship Id="rId7" Type="http://schemas.openxmlformats.org/officeDocument/2006/relationships/image" Target="../media/image8.jpeg"/><Relationship Id="rId2" Type="http://schemas.openxmlformats.org/officeDocument/2006/relationships/tags" Target="../tags/tag32.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9.xml"/><Relationship Id="rId7" Type="http://schemas.openxmlformats.org/officeDocument/2006/relationships/oleObject" Target="../embeddings/oleObject7.bin"/><Relationship Id="rId2" Type="http://schemas.openxmlformats.org/officeDocument/2006/relationships/tags" Target="../tags/tag38.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4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3.xml"/><Relationship Id="rId7" Type="http://schemas.openxmlformats.org/officeDocument/2006/relationships/oleObject" Target="../embeddings/oleObject8.bin"/><Relationship Id="rId2" Type="http://schemas.openxmlformats.org/officeDocument/2006/relationships/tags" Target="../tags/tag42.xml"/><Relationship Id="rId1" Type="http://schemas.openxmlformats.org/officeDocument/2006/relationships/vmlDrawing" Target="../drawings/vmlDrawing8.vml"/><Relationship Id="rId6" Type="http://schemas.openxmlformats.org/officeDocument/2006/relationships/slideMaster" Target="../slideMasters/slideMaster1.xml"/><Relationship Id="rId5" Type="http://schemas.openxmlformats.org/officeDocument/2006/relationships/tags" Target="../tags/tag45.xml"/><Relationship Id="rId4" Type="http://schemas.openxmlformats.org/officeDocument/2006/relationships/tags" Target="../tags/tag44.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vmlDrawing" Target="../drawings/vmlDrawing9.vml"/><Relationship Id="rId6" Type="http://schemas.openxmlformats.org/officeDocument/2006/relationships/tags" Target="../tags/tag50.xml"/><Relationship Id="rId5" Type="http://schemas.openxmlformats.org/officeDocument/2006/relationships/tags" Target="../tags/tag49.xml"/><Relationship Id="rId10" Type="http://schemas.openxmlformats.org/officeDocument/2006/relationships/image" Target="../media/image1.emf"/><Relationship Id="rId4" Type="http://schemas.openxmlformats.org/officeDocument/2006/relationships/tags" Target="../tags/tag48.xml"/><Relationship Id="rId9"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email"/>
          <a:srcRect/>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78" name="think-cell Slide" r:id="rId11" imgW="360" imgH="360" progId="">
                  <p:embed/>
                </p:oleObj>
              </mc:Choice>
              <mc:Fallback>
                <p:oleObj name="think-cell Slide" r:id="rId11" imgW="360" imgH="360" progId="">
                  <p:embed/>
                  <p:pic>
                    <p:nvPicPr>
                      <p:cNvPr id="0" name="Picture 5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lnSpc>
                <a:spcPct val="100000"/>
              </a:lnSpc>
              <a:defRPr sz="3300" b="0">
                <a:solidFill>
                  <a:schemeClr val="tx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lnSpc>
                <a:spcPct val="100000"/>
              </a:lnSpc>
              <a:buNone/>
              <a:defRPr sz="2200" b="0">
                <a:solidFill>
                  <a:schemeClr val="tx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7453" name="think-cell Slide" r:id="rId4" imgW="360" imgH="360" progId="">
                  <p:embed/>
                </p:oleObj>
              </mc:Choice>
              <mc:Fallback>
                <p:oleObj name="think-cell Slide" r:id="rId4" imgW="360" imgH="360" progId="">
                  <p:embed/>
                  <p:pic>
                    <p:nvPicPr>
                      <p:cNvPr id="0" name="Picture 5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2100" b="1" dirty="0">
                <a:solidFill>
                  <a:schemeClr val="tx2"/>
                </a:solidFill>
                <a:latin typeface="Arial" pitchFamily="34" charset="0"/>
                <a:ea typeface="+mj-ea"/>
                <a:cs typeface="Arial" pitchFamily="34" charset="0"/>
              </a:defRPr>
            </a:lvl1pPr>
          </a:lstStyle>
          <a:p>
            <a:r>
              <a:rPr lang="en-US" dirty="0" smtClean="0"/>
              <a:t>Click to edit Master title style</a:t>
            </a:r>
            <a:endParaRPr lang="en-US" dirty="0"/>
          </a:p>
        </p:txBody>
      </p:sp>
      <p:sp>
        <p:nvSpPr>
          <p:cNvPr id="4" name="Rectangle 6"/>
          <p:cNvSpPr>
            <a:spLocks noGrp="1" noChangeArrowheads="1"/>
          </p:cNvSpPr>
          <p:nvPr>
            <p:ph type="sldNum" sz="quarter" idx="10"/>
          </p:nvPr>
        </p:nvSpPr>
        <p:spPr>
          <a:xfrm>
            <a:off x="7759700" y="6553200"/>
            <a:ext cx="2063750" cy="304800"/>
          </a:xfrm>
          <a:prstGeom prst="rect">
            <a:avLst/>
          </a:prstGeom>
          <a:ln/>
        </p:spPr>
        <p:txBody>
          <a:bodyPr lIns="95783" tIns="47891" rIns="95783" bIns="47891"/>
          <a:lstStyle>
            <a:lvl1pPr>
              <a:defRPr/>
            </a:lvl1pPr>
          </a:lstStyle>
          <a:p>
            <a:pPr>
              <a:defRPr/>
            </a:pPr>
            <a:endParaRPr lang="en-US" dirty="0"/>
          </a:p>
        </p:txBody>
      </p:sp>
    </p:spTree>
    <p:extLst>
      <p:ext uri="{BB962C8B-B14F-4D97-AF65-F5344CB8AC3E}">
        <p14:creationId xmlns:p14="http://schemas.microsoft.com/office/powerpoint/2010/main" val="377233217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2989" name="think-cell Slide" r:id="rId5" imgW="360" imgH="360" progId="">
                  <p:embed/>
                </p:oleObj>
              </mc:Choice>
              <mc:Fallback>
                <p:oleObj name="think-cell Slide" r:id="rId5" imgW="360" imgH="360" progId="">
                  <p:embed/>
                  <p:pic>
                    <p:nvPicPr>
                      <p:cNvPr id="0" name="Picture 2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2749" name="think-cell Slide" r:id="rId8" imgW="360" imgH="360" progId="">
                  <p:embed/>
                </p:oleObj>
              </mc:Choice>
              <mc:Fallback>
                <p:oleObj name="think-cell Slide" r:id="rId8" imgW="360" imgH="360" progId="">
                  <p:embed/>
                  <p:pic>
                    <p:nvPicPr>
                      <p:cNvPr id="0" name="Picture 59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5781928" y="3258545"/>
            <a:ext cx="3701555"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With more than 145,000 people in 40 countries, Capgemini is one of the world's foremost providers of consulting, technology and outsourcing services. The Group reported 2014 global revenues of EUR 10.5 billion.</a:t>
            </a: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kumimoji="0" lang="en-US" sz="1000" b="0" i="0" u="none" strike="noStrike" kern="1200" cap="none" spc="0" normalizeH="0" baseline="0" noProof="0" dirty="0" err="1" smtClean="0">
                <a:ln>
                  <a:noFill/>
                </a:ln>
                <a:solidFill>
                  <a:prstClr val="white"/>
                </a:solidFill>
                <a:effectLst/>
                <a:uLnTx/>
                <a:uFillTx/>
                <a:latin typeface="Arial" pitchFamily="34" charset="0"/>
                <a:ea typeface="+mn-ea"/>
                <a:cs typeface="Arial" pitchFamily="34" charset="0"/>
              </a:rPr>
              <a:t>Rightshore</a:t>
            </a:r>
            <a:r>
              <a:rPr kumimoji="0" lang="en-US" sz="1000" b="1" i="0" u="none" strike="noStrike" kern="1200" cap="none" spc="0" normalizeH="0" baseline="30000" noProof="0" dirty="0" smtClean="0">
                <a:ln>
                  <a:noFill/>
                </a:ln>
                <a:solidFill>
                  <a:prstClr val="white"/>
                </a:solidFill>
                <a:effectLst/>
                <a:uLnTx/>
                <a:uFillTx/>
                <a:latin typeface="Arial" pitchFamily="34" charset="0"/>
                <a:ea typeface="+mn-ea"/>
                <a:cs typeface="Arial" pitchFamily="34" charset="0"/>
              </a:rPr>
              <a:t>®</a:t>
            </a: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 its worldwide delivery model.</a:t>
            </a:r>
            <a:endParaRPr lang="en-US" sz="1000" dirty="0" smtClean="0">
              <a:solidFill>
                <a:schemeClr val="bg1"/>
              </a:solidFill>
              <a:latin typeface="Arial" pitchFamily="34" charset="0"/>
              <a:cs typeface="Arial" pitchFamily="34" charset="0"/>
            </a:endParaRPr>
          </a:p>
          <a:p>
            <a:pPr marL="0" indent="0" algn="just"/>
            <a:endParaRPr lang="en-US" sz="1050" dirty="0" smtClean="0">
              <a:solidFill>
                <a:schemeClr val="bg1"/>
              </a:solidFill>
              <a:latin typeface="Arial" pitchFamily="34" charset="0"/>
              <a:cs typeface="Arial" pitchFamily="34" charset="0"/>
            </a:endParaRPr>
          </a:p>
          <a:p>
            <a:pPr marL="0" indent="0" algn="just"/>
            <a:r>
              <a:rPr lang="en-US" sz="900" i="1" dirty="0" err="1"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email"/>
          <a:stretch>
            <a:fillRect/>
          </a:stretch>
        </p:blipFill>
        <p:spPr>
          <a:xfrm>
            <a:off x="867725" y="3468294"/>
            <a:ext cx="519572" cy="522508"/>
          </a:xfrm>
          <a:prstGeom prst="rect">
            <a:avLst/>
          </a:prstGeom>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1725" name="think-cell Slide" r:id="rId5" imgW="360" imgH="360" progId="">
                  <p:embed/>
                </p:oleObj>
              </mc:Choice>
              <mc:Fallback>
                <p:oleObj name="think-cell Slide" r:id="rId5" imgW="360" imgH="360" progId="">
                  <p:embed/>
                  <p:pic>
                    <p:nvPicPr>
                      <p:cNvPr id="0" name="Picture 5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44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a:t>
            </a:r>
            <a:r>
              <a:rPr lang="en-US" sz="1000" dirty="0">
                <a:solidFill>
                  <a:schemeClr val="bg1"/>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email"/>
          <a:stretch>
            <a:fillRect/>
          </a:stretch>
        </p:blipFill>
        <p:spPr>
          <a:xfrm>
            <a:off x="5035964" y="2791400"/>
            <a:ext cx="519572" cy="522508"/>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701" name="think-cell Slide" r:id="rId4" imgW="360" imgH="360" progId="">
                  <p:embed/>
                </p:oleObj>
              </mc:Choice>
              <mc:Fallback>
                <p:oleObj name="think-cell Slide" r:id="rId4" imgW="360" imgH="360" progId="">
                  <p:embed/>
                  <p:pic>
                    <p:nvPicPr>
                      <p:cNvPr id="0" name="Picture 5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4813" name="think-cell Slide" r:id="rId5" imgW="360" imgH="360" progId="">
                  <p:embed/>
                </p:oleObj>
              </mc:Choice>
              <mc:Fallback>
                <p:oleObj name="think-cell Slide" r:id="rId5" imgW="360" imgH="360" progId="">
                  <p:embed/>
                  <p:pic>
                    <p:nvPicPr>
                      <p:cNvPr id="0" name="Picture 2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1" y="0"/>
            <a:ext cx="9905999" cy="1002135"/>
          </a:xfrm>
          <a:prstGeom prst="rect">
            <a:avLst/>
          </a:prstGeom>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521287" name="think-cell Slide" r:id="rId5" imgW="360" imgH="360" progId="">
                  <p:embed/>
                </p:oleObj>
              </mc:Choice>
              <mc:Fallback>
                <p:oleObj name="think-cell Slide" r:id="rId5" imgW="360" imgH="360" progId="">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1" y="0"/>
            <a:ext cx="9905999" cy="1002135"/>
          </a:xfrm>
          <a:prstGeom prst="rect">
            <a:avLst/>
          </a:prstGeom>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17501" y="1511300"/>
            <a:ext cx="9267824" cy="4584700"/>
          </a:xfrm>
          <a:prstGeom prst="rect">
            <a:avLst/>
          </a:prstGeo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Tree>
    <p:extLst>
      <p:ext uri="{BB962C8B-B14F-4D97-AF65-F5344CB8AC3E}">
        <p14:creationId xmlns:p14="http://schemas.microsoft.com/office/powerpoint/2010/main" val="27697704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1">
    <p:spTree>
      <p:nvGrpSpPr>
        <p:cNvPr id="1" name=""/>
        <p:cNvGrpSpPr/>
        <p:nvPr/>
      </p:nvGrpSpPr>
      <p:grpSpPr>
        <a:xfrm>
          <a:off x="0" y="0"/>
          <a:ext cx="0" cy="0"/>
          <a:chOff x="0" y="0"/>
          <a:chExt cx="0" cy="0"/>
        </a:xfrm>
      </p:grpSpPr>
      <p:pic>
        <p:nvPicPr>
          <p:cNvPr id="12" name="Picture 11" descr="shutterstock_78324328.jpg"/>
          <p:cNvPicPr>
            <a:picLocks noChangeAspect="1"/>
          </p:cNvPicPr>
          <p:nvPr userDrawn="1"/>
        </p:nvPicPr>
        <p:blipFill rotWithShape="1">
          <a:blip r:embed="rId10" cstate="email"/>
          <a:srcRect/>
          <a:stretch/>
        </p:blipFill>
        <p:spPr>
          <a:xfrm>
            <a:off x="0" y="1188720"/>
            <a:ext cx="9906000" cy="5088255"/>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78632" name="think-cell Slide" r:id="rId11" imgW="360" imgH="360" progId="">
                  <p:embed/>
                </p:oleObj>
              </mc:Choice>
              <mc:Fallback>
                <p:oleObj name="think-cell Slide" r:id="rId11" imgW="360" imgH="360" progId="">
                  <p:embed/>
                  <p:pic>
                    <p:nvPicPr>
                      <p:cNvPr id="0" name="Picture 40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lnSpc>
                <a:spcPct val="100000"/>
              </a:lnSpc>
              <a:defRPr sz="3300" b="0">
                <a:solidFill>
                  <a:schemeClr val="tx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lnSpc>
                <a:spcPct val="100000"/>
              </a:lnSpc>
              <a:buNone/>
              <a:defRPr sz="2200" b="0">
                <a:solidFill>
                  <a:schemeClr val="tx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extLst>
      <p:ext uri="{BB962C8B-B14F-4D97-AF65-F5344CB8AC3E}">
        <p14:creationId xmlns:p14="http://schemas.microsoft.com/office/powerpoint/2010/main" val="17910013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10" cstate="email"/>
          <a:srcRect/>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7934" name="think-cell Slide" r:id="rId11" imgW="360" imgH="360" progId="">
                  <p:embed/>
                </p:oleObj>
              </mc:Choice>
              <mc:Fallback>
                <p:oleObj name="think-cell Slide" r:id="rId11" imgW="360" imgH="360" progId="">
                  <p:embed/>
                  <p:pic>
                    <p:nvPicPr>
                      <p:cNvPr id="0" name="Picture 5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5336953" y="4609876"/>
            <a:ext cx="4569047"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22" name="Picture 103" descr="C:\Users\UserSim\Desktop\Capgemini\Capgemini_logo_cmyk.png"/>
          <p:cNvPicPr>
            <a:picLocks noChangeAspect="1" noChangeArrowheads="1"/>
          </p:cNvPicPr>
          <p:nvPr userDrawn="1">
            <p:custDataLst>
              <p:tags r:id="rId6"/>
            </p:custDataLst>
          </p:nvPr>
        </p:nvPicPr>
        <p:blipFill>
          <a:blip r:embed="rId13"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8"/>
            </p:custDataLst>
          </p:nvPr>
        </p:nvPicPr>
        <p:blipFill>
          <a:blip r:embed="rId14" cstate="email"/>
          <a:srcRect/>
          <a:stretch>
            <a:fillRect/>
          </a:stretch>
        </p:blipFill>
        <p:spPr bwMode="auto">
          <a:xfrm>
            <a:off x="6569786" y="6520694"/>
            <a:ext cx="3001425" cy="239021"/>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email"/>
          <a:srcRect/>
          <a:stretch>
            <a:fillRect/>
          </a:stretch>
        </p:blipFill>
        <p:spPr>
          <a:xfrm>
            <a:off x="0" y="0"/>
            <a:ext cx="9906000" cy="6353298"/>
          </a:xfrm>
          <a:prstGeom prst="rect">
            <a:avLst/>
          </a:prstGeom>
        </p:spPr>
      </p:pic>
      <p:sp>
        <p:nvSpPr>
          <p:cNvPr id="8" name="Rectangle 7"/>
          <p:cNvSpPr/>
          <p:nvPr userDrawn="1"/>
        </p:nvSpPr>
        <p:spPr>
          <a:xfrm>
            <a:off x="0" y="1"/>
            <a:ext cx="9906000" cy="6277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485" name="think-cell Slide" r:id="rId8" imgW="360" imgH="360" progId="">
                  <p:embed/>
                </p:oleObj>
              </mc:Choice>
              <mc:Fallback>
                <p:oleObj name="think-cell Slide" r:id="rId8" imgW="360" imgH="360" progId="">
                  <p:embed/>
                  <p:pic>
                    <p:nvPicPr>
                      <p:cNvPr id="0" name="Picture 59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438" name="think-cell Slide" r:id="rId5" imgW="360" imgH="360" progId="">
                  <p:embed/>
                </p:oleObj>
              </mc:Choice>
              <mc:Fallback>
                <p:oleObj name="think-cell Slide" r:id="rId5" imgW="360" imgH="360" progId="">
                  <p:embed/>
                  <p:pic>
                    <p:nvPicPr>
                      <p:cNvPr id="0" name="Picture 5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17501" y="1511300"/>
            <a:ext cx="9267824" cy="4584700"/>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20462" name="think-cell Slide" r:id="rId7" imgW="360" imgH="360" progId="">
                  <p:embed/>
                </p:oleObj>
              </mc:Choice>
              <mc:Fallback>
                <p:oleObj name="think-cell Slide" r:id="rId7" imgW="360" imgH="360" progId="">
                  <p:embed/>
                  <p:pic>
                    <p:nvPicPr>
                      <p:cNvPr id="0" name="Picture 5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323487"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4557" name="think-cell Slide" r:id="rId7" imgW="360" imgH="360" progId="">
                  <p:embed/>
                </p:oleObj>
              </mc:Choice>
              <mc:Fallback>
                <p:oleObj name="think-cell Slide" r:id="rId7" imgW="360" imgH="360" progId="">
                  <p:embed/>
                  <p:pic>
                    <p:nvPicPr>
                      <p:cNvPr id="0" name="Picture 5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1533439"/>
            <a:ext cx="4502138"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533" name="think-cell Slide" r:id="rId9" imgW="360" imgH="360" progId="">
                  <p:embed/>
                </p:oleObj>
              </mc:Choice>
              <mc:Fallback>
                <p:oleObj name="think-cell Slide" r:id="rId9" imgW="360" imgH="360" progId="">
                  <p:embed/>
                  <p:pic>
                    <p:nvPicPr>
                      <p:cNvPr id="0" name="Picture 5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2206953"/>
            <a:ext cx="4502138"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17499" y="1511299"/>
            <a:ext cx="4565947"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17499" y="1902609"/>
            <a:ext cx="4565947"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511299"/>
            <a:ext cx="4533969"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09"/>
            <a:ext cx="4533969"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17499" y="3894138"/>
            <a:ext cx="4565947"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17499" y="4286584"/>
            <a:ext cx="4565947"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94138"/>
            <a:ext cx="4533969"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533969"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tags" Target="../tags/tag10.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tags" Target="../tags/tag65.xml"/><Relationship Id="rId26" Type="http://schemas.openxmlformats.org/officeDocument/2006/relationships/image" Target="../media/image11.png"/><Relationship Id="rId3" Type="http://schemas.openxmlformats.org/officeDocument/2006/relationships/slideLayout" Target="../slideLayouts/slideLayout15.xml"/><Relationship Id="rId21" Type="http://schemas.openxmlformats.org/officeDocument/2006/relationships/image" Target="../media/image9.tiff"/><Relationship Id="rId7" Type="http://schemas.openxmlformats.org/officeDocument/2006/relationships/vmlDrawing" Target="../drawings/vmlDrawing12.vml"/><Relationship Id="rId12" Type="http://schemas.openxmlformats.org/officeDocument/2006/relationships/tags" Target="../tags/tag59.xml"/><Relationship Id="rId17" Type="http://schemas.openxmlformats.org/officeDocument/2006/relationships/tags" Target="../tags/tag64.xml"/><Relationship Id="rId25" Type="http://schemas.openxmlformats.org/officeDocument/2006/relationships/hyperlink" Target="http://www.linkedin.com/company/capgemini" TargetMode="External"/><Relationship Id="rId2" Type="http://schemas.openxmlformats.org/officeDocument/2006/relationships/slideLayout" Target="../slideLayouts/slideLayout14.xml"/><Relationship Id="rId16" Type="http://schemas.openxmlformats.org/officeDocument/2006/relationships/tags" Target="../tags/tag63.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slideLayout" Target="../slideLayouts/slideLayout13.xml"/><Relationship Id="rId6" Type="http://schemas.openxmlformats.org/officeDocument/2006/relationships/theme" Target="../theme/theme2.xml"/><Relationship Id="rId11" Type="http://schemas.openxmlformats.org/officeDocument/2006/relationships/tags" Target="../tags/tag58.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slideLayout" Target="../slideLayouts/slideLayout17.xml"/><Relationship Id="rId15" Type="http://schemas.openxmlformats.org/officeDocument/2006/relationships/tags" Target="../tags/tag62.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57.xml"/><Relationship Id="rId19" Type="http://schemas.openxmlformats.org/officeDocument/2006/relationships/oleObject" Target="../embeddings/oleObject12.bin"/><Relationship Id="rId31" Type="http://schemas.openxmlformats.org/officeDocument/2006/relationships/hyperlink" Target="http://www.slideshare.net/capgemini" TargetMode="External"/><Relationship Id="rId4" Type="http://schemas.openxmlformats.org/officeDocument/2006/relationships/slideLayout" Target="../slideLayouts/slideLayout16.xml"/><Relationship Id="rId9" Type="http://schemas.openxmlformats.org/officeDocument/2006/relationships/tags" Target="../tags/tag56.xml"/><Relationship Id="rId14" Type="http://schemas.openxmlformats.org/officeDocument/2006/relationships/tags" Target="../tags/tag61.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5"/>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705" name="think-cell Slide" r:id="rId24" imgW="360" imgH="360" progId="">
                  <p:embed/>
                </p:oleObj>
              </mc:Choice>
              <mc:Fallback>
                <p:oleObj name="think-cell Slide" r:id="rId24" imgW="360" imgH="360" progId="">
                  <p:embed/>
                  <p:pic>
                    <p:nvPicPr>
                      <p:cNvPr id="0" name="Picture 60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6"/>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7"/>
            </p:custDataLst>
          </p:nvPr>
        </p:nvSpPr>
        <p:spPr>
          <a:xfrm>
            <a:off x="323392" y="1501977"/>
            <a:ext cx="9261933"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8"/>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9"/>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0"/>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Capgemini 2016. All Rights Reserved</a:t>
            </a:r>
          </a:p>
        </p:txBody>
      </p:sp>
      <p:sp>
        <p:nvSpPr>
          <p:cNvPr id="13" name="Rectangle 12"/>
          <p:cNvSpPr/>
          <p:nvPr>
            <p:custDataLst>
              <p:tags r:id="rId21"/>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baseline="0" dirty="0" smtClean="0">
                <a:solidFill>
                  <a:schemeClr val="tx2"/>
                </a:solidFill>
                <a:latin typeface="+mn-lt"/>
              </a:rPr>
              <a:t>DFS BPM RFP– Response </a:t>
            </a:r>
            <a:r>
              <a:rPr lang="en-US" sz="700" dirty="0" smtClean="0">
                <a:solidFill>
                  <a:schemeClr val="tx2"/>
                </a:solidFill>
                <a:latin typeface="+mn-lt"/>
              </a:rPr>
              <a:t>| September </a:t>
            </a:r>
            <a:r>
              <a:rPr lang="en-US" sz="700" baseline="0" dirty="0" smtClean="0">
                <a:solidFill>
                  <a:schemeClr val="tx2"/>
                </a:solidFill>
                <a:latin typeface="+mn-lt"/>
              </a:rPr>
              <a:t>2016</a:t>
            </a:r>
            <a:r>
              <a:rPr lang="en-US" sz="700" kern="1200" dirty="0" smtClean="0">
                <a:solidFill>
                  <a:schemeClr val="tx2"/>
                </a:solidFill>
                <a:latin typeface="+mn-lt"/>
                <a:ea typeface="+mn-ea"/>
                <a:cs typeface="+mn-cs"/>
              </a:rPr>
              <a:t> | </a:t>
            </a:r>
            <a:r>
              <a:rPr lang="en-US" sz="700" dirty="0" smtClean="0">
                <a:solidFill>
                  <a:schemeClr val="tx2"/>
                </a:solidFill>
                <a:latin typeface="+mn-lt"/>
              </a:rPr>
              <a:t>Capgemini America</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22"/>
            </p:custDataLst>
          </p:nvPr>
        </p:nvPicPr>
        <p:blipFill>
          <a:blip r:embed="rId26"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3"/>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4007" r:id="rId2"/>
    <p:sldLayoutId id="2147483937" r:id="rId3"/>
    <p:sldLayoutId id="2147483958" r:id="rId4"/>
    <p:sldLayoutId id="2147483965" r:id="rId5"/>
    <p:sldLayoutId id="2147483966" r:id="rId6"/>
    <p:sldLayoutId id="2147483962" r:id="rId7"/>
    <p:sldLayoutId id="2147483963" r:id="rId8"/>
    <p:sldLayoutId id="2147483968" r:id="rId9"/>
    <p:sldLayoutId id="2147483934" r:id="rId10"/>
    <p:sldLayoutId id="2147484008" r:id="rId11"/>
    <p:sldLayoutId id="2147484018" r:id="rId12"/>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774" name="think-cell Slide" r:id="rId19" imgW="360" imgH="360" progId="">
                  <p:embed/>
                </p:oleObj>
              </mc:Choice>
              <mc:Fallback>
                <p:oleObj name="think-cell Slide" r:id="rId19" imgW="360" imgH="360" progId="">
                  <p:embed/>
                  <p:pic>
                    <p:nvPicPr>
                      <p:cNvPr id="0" name="Picture 59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9"/>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10"/>
            </p:custDataLst>
          </p:nvPr>
        </p:nvPicPr>
        <p:blipFill>
          <a:blip r:embed="rId21" cstate="email"/>
          <a:stretch>
            <a:fillRect/>
          </a:stretch>
        </p:blipFill>
        <p:spPr>
          <a:xfrm>
            <a:off x="690569" y="930776"/>
            <a:ext cx="3154765" cy="776000"/>
          </a:xfrm>
          <a:prstGeom prst="rect">
            <a:avLst/>
          </a:prstGeom>
        </p:spPr>
      </p:pic>
      <p:pic>
        <p:nvPicPr>
          <p:cNvPr id="9" name="Picture 104" descr="C:\Users\UserSim\Desktop\Capgemini\moto.emf"/>
          <p:cNvPicPr>
            <a:picLocks noChangeAspect="1" noChangeArrowheads="1"/>
          </p:cNvPicPr>
          <p:nvPr>
            <p:custDataLst>
              <p:tags r:id="rId11"/>
            </p:custDataLst>
          </p:nvPr>
        </p:nvPicPr>
        <p:blipFill>
          <a:blip r:embed="rId22" cstate="email"/>
          <a:srcRect/>
          <a:stretch>
            <a:fillRect/>
          </a:stretch>
        </p:blipFill>
        <p:spPr bwMode="auto">
          <a:xfrm>
            <a:off x="5491631" y="1173628"/>
            <a:ext cx="3645293" cy="290298"/>
          </a:xfrm>
          <a:prstGeom prst="rect">
            <a:avLst/>
          </a:prstGeom>
          <a:noFill/>
        </p:spPr>
      </p:pic>
      <p:sp>
        <p:nvSpPr>
          <p:cNvPr id="13" name="Rectangle 12"/>
          <p:cNvSpPr/>
          <p:nvPr>
            <p:custDataLst>
              <p:tags r:id="rId12"/>
            </p:custDataLst>
          </p:nvPr>
        </p:nvSpPr>
        <p:spPr>
          <a:xfrm>
            <a:off x="5523917" y="637966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2015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3"/>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3"/>
          </p:cNvPr>
          <p:cNvPicPr>
            <a:picLocks noChangeAspect="1" noChangeArrowheads="1"/>
          </p:cNvPicPr>
          <p:nvPr>
            <p:custDataLst>
              <p:tags r:id="rId14"/>
            </p:custDataLst>
          </p:nvPr>
        </p:nvPicPr>
        <p:blipFill>
          <a:blip r:embed="rId24"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5"/>
          </p:cNvPr>
          <p:cNvPicPr>
            <a:picLocks noChangeAspect="1" noChangeArrowheads="1"/>
          </p:cNvPicPr>
          <p:nvPr>
            <p:custDataLst>
              <p:tags r:id="rId15"/>
            </p:custDataLst>
          </p:nvPr>
        </p:nvPicPr>
        <p:blipFill>
          <a:blip r:embed="rId26"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7"/>
          </p:cNvPr>
          <p:cNvPicPr>
            <a:picLocks noChangeAspect="1" noChangeArrowheads="1"/>
          </p:cNvPicPr>
          <p:nvPr>
            <p:custDataLst>
              <p:tags r:id="rId16"/>
            </p:custDataLst>
          </p:nvPr>
        </p:nvPicPr>
        <p:blipFill>
          <a:blip r:embed="rId28"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9"/>
          </p:cNvPr>
          <p:cNvPicPr>
            <a:picLocks noChangeAspect="1" noChangeArrowheads="1"/>
          </p:cNvPicPr>
          <p:nvPr>
            <p:custDataLst>
              <p:tags r:id="rId17"/>
            </p:custDataLst>
          </p:nvPr>
        </p:nvPicPr>
        <p:blipFill>
          <a:blip r:embed="rId30" cstate="email"/>
          <a:srcRect/>
          <a:stretch>
            <a:fillRect/>
          </a:stretch>
        </p:blipFill>
        <p:spPr bwMode="auto">
          <a:xfrm>
            <a:off x="9242223" y="5932547"/>
            <a:ext cx="281313" cy="266700"/>
          </a:xfrm>
          <a:prstGeom prst="rect">
            <a:avLst/>
          </a:prstGeom>
          <a:noFill/>
        </p:spPr>
      </p:pic>
      <p:pic>
        <p:nvPicPr>
          <p:cNvPr id="20" name="Image 22" descr="Picto_Slideshare.gif">
            <a:hlinkClick r:id="rId31"/>
          </p:cNvPr>
          <p:cNvPicPr preferRelativeResize="0">
            <a:picLocks/>
          </p:cNvPicPr>
          <p:nvPr>
            <p:custDataLst>
              <p:tags r:id="rId18"/>
            </p:custDataLst>
          </p:nvPr>
        </p:nvPicPr>
        <p:blipFill>
          <a:blip r:embed="rId32"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 id="2147483961" r:id="rId3"/>
    <p:sldLayoutId id="2147484016" r:id="rId4"/>
    <p:sldLayoutId id="2147484029" r:id="rId5"/>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5.xml"/><Relationship Id="rId1" Type="http://schemas.openxmlformats.org/officeDocument/2006/relationships/vmlDrawing" Target="../drawings/vmlDrawing18.vml"/><Relationship Id="rId4" Type="http://schemas.openxmlformats.org/officeDocument/2006/relationships/image" Target="../media/image24.wmf"/></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5.xml"/><Relationship Id="rId1" Type="http://schemas.openxmlformats.org/officeDocument/2006/relationships/vmlDrawing" Target="../drawings/vmlDrawing19.vml"/><Relationship Id="rId4" Type="http://schemas.openxmlformats.org/officeDocument/2006/relationships/image" Target="../media/image30.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Project" TargetMode="External"/><Relationship Id="rId2" Type="http://schemas.openxmlformats.org/officeDocument/2006/relationships/hyperlink" Target="https://en.wikipedia.org/wiki/Apache_Software_Foundation" TargetMode="External"/><Relationship Id="rId1" Type="http://schemas.openxmlformats.org/officeDocument/2006/relationships/slideLayout" Target="../slideLayouts/slideLayout5.xml"/><Relationship Id="rId5" Type="http://schemas.openxmlformats.org/officeDocument/2006/relationships/hyperlink" Target="https://en.wikipedia.org/wiki/Web_application" TargetMode="External"/><Relationship Id="rId4" Type="http://schemas.openxmlformats.org/officeDocument/2006/relationships/hyperlink" Target="https://en.wikipedia.org/wiki/Load_testi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s://www.guru99.com/guide-to-install-jmeter.html"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274618" y="1968816"/>
            <a:ext cx="8631383" cy="2414915"/>
          </a:xfrm>
        </p:spPr>
        <p:txBody>
          <a:bodyPr/>
          <a:lstStyle/>
          <a:p>
            <a:r>
              <a:rPr lang="en-US" dirty="0" smtClean="0"/>
              <a:t>Performance testing using Jmeter</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1638" y="1645920"/>
            <a:ext cx="9434362" cy="2677656"/>
          </a:xfrm>
          <a:prstGeom prst="rect">
            <a:avLst/>
          </a:prstGeom>
          <a:noFill/>
        </p:spPr>
        <p:txBody>
          <a:bodyPr wrap="square" rtlCol="0">
            <a:spAutoFit/>
          </a:bodyPr>
          <a:lstStyle/>
          <a:p>
            <a:r>
              <a:rPr lang="en-US" sz="1400" b="1" dirty="0" smtClean="0"/>
              <a:t>Step 2:</a:t>
            </a:r>
          </a:p>
          <a:p>
            <a:endParaRPr lang="en-US" sz="1400" dirty="0" smtClean="0"/>
          </a:p>
          <a:p>
            <a:endParaRPr lang="en-US" sz="1400" dirty="0" smtClean="0"/>
          </a:p>
          <a:p>
            <a:r>
              <a:rPr lang="en-US" sz="1400" dirty="0" smtClean="0"/>
              <a:t>Right click Test Plan. Select Add → Threads (Users) → Thread Group. Add the thread group.</a:t>
            </a:r>
          </a:p>
          <a:p>
            <a:pPr lvl="0"/>
            <a:r>
              <a:rPr lang="en-US" sz="1400" b="1" dirty="0" smtClean="0"/>
              <a:t>a. </a:t>
            </a:r>
            <a:r>
              <a:rPr lang="en-US" sz="1400" dirty="0" smtClean="0"/>
              <a:t>Set the name to “Item API </a:t>
            </a:r>
            <a:r>
              <a:rPr lang="en-US" sz="1400" dirty="0" err="1" smtClean="0"/>
              <a:t>Perf</a:t>
            </a:r>
            <a:r>
              <a:rPr lang="en-US" sz="1400" dirty="0" smtClean="0"/>
              <a:t> Test”</a:t>
            </a:r>
          </a:p>
          <a:p>
            <a:pPr lvl="0"/>
            <a:r>
              <a:rPr lang="en-US" sz="1400" b="1" dirty="0" smtClean="0"/>
              <a:t>b. </a:t>
            </a:r>
            <a:r>
              <a:rPr lang="en-US" sz="1400" dirty="0" smtClean="0"/>
              <a:t>Set the number of threads (users) to 10</a:t>
            </a:r>
          </a:p>
          <a:p>
            <a:pPr lvl="0"/>
            <a:r>
              <a:rPr lang="en-US" sz="1400" b="1" dirty="0" smtClean="0"/>
              <a:t>c. </a:t>
            </a:r>
            <a:r>
              <a:rPr lang="en-US" sz="1400" dirty="0" smtClean="0"/>
              <a:t>Set the Ramp-Up period (in seconds) to 10</a:t>
            </a:r>
          </a:p>
          <a:p>
            <a:pPr lvl="0"/>
            <a:r>
              <a:rPr lang="en-US" sz="1400" b="1" dirty="0" smtClean="0"/>
              <a:t>d. </a:t>
            </a:r>
            <a:r>
              <a:rPr lang="en-US" sz="1400" dirty="0" smtClean="0"/>
              <a:t>Set the Loop count to 10</a:t>
            </a:r>
          </a:p>
          <a:p>
            <a:r>
              <a:rPr lang="en-US" sz="1400" dirty="0" smtClean="0"/>
              <a:t>So we will have 10 users executing the test plan 100 times. The Ramp-Up Period tells JMeter how long to delay before starting the next user.</a:t>
            </a:r>
          </a:p>
          <a:p>
            <a:r>
              <a:rPr lang="en-US" sz="1400" dirty="0" smtClean="0"/>
              <a:t> </a:t>
            </a:r>
          </a:p>
          <a:p>
            <a:endParaRPr lang="en-US" sz="1400" dirty="0" err="1" smtClean="0">
              <a:solidFill>
                <a:schemeClr val="tx2">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Terminology</a:t>
            </a:r>
            <a:r>
              <a:rPr lang="en-US" dirty="0"/>
              <a:t/>
            </a:r>
            <a:br>
              <a:rPr lang="en-US" dirty="0"/>
            </a:br>
            <a:endParaRPr lang="en-US" dirty="0"/>
          </a:p>
        </p:txBody>
      </p:sp>
      <p:sp>
        <p:nvSpPr>
          <p:cNvPr id="3" name="Content Placeholder 2"/>
          <p:cNvSpPr>
            <a:spLocks noGrp="1"/>
          </p:cNvSpPr>
          <p:nvPr>
            <p:ph sz="quarter" idx="10"/>
          </p:nvPr>
        </p:nvSpPr>
        <p:spPr/>
        <p:txBody>
          <a:bodyPr/>
          <a:lstStyle/>
          <a:p>
            <a:pPr>
              <a:buNone/>
            </a:pPr>
            <a:r>
              <a:rPr lang="en-US" sz="1200" b="1" dirty="0" smtClean="0"/>
              <a:t>1) Thread Count</a:t>
            </a:r>
          </a:p>
          <a:p>
            <a:pPr>
              <a:buNone/>
            </a:pPr>
            <a:r>
              <a:rPr lang="en-US" sz="1200" dirty="0" smtClean="0"/>
              <a:t>Thread Count defines the number of Users you want to simulate for the execution.</a:t>
            </a:r>
          </a:p>
          <a:p>
            <a:pPr>
              <a:buNone/>
            </a:pPr>
            <a:r>
              <a:rPr lang="en-US" sz="1200" b="1" dirty="0" smtClean="0"/>
              <a:t>2) Setting the Ramp-Up Time</a:t>
            </a:r>
          </a:p>
          <a:p>
            <a:pPr>
              <a:buNone/>
            </a:pPr>
            <a:r>
              <a:rPr lang="en-US" sz="1200" dirty="0" smtClean="0"/>
              <a:t>Ramp-Up is the amount of time </a:t>
            </a:r>
            <a:r>
              <a:rPr lang="en-US" sz="1200" dirty="0" err="1" smtClean="0"/>
              <a:t>Jmeter</a:t>
            </a:r>
            <a:r>
              <a:rPr lang="en-US" sz="1200" dirty="0" smtClean="0"/>
              <a:t> should take to get all the threads sent for the execution. Ramp-Up should be sufficient enough to avoid unnecessary and large work load from the beginning of the test execution.</a:t>
            </a:r>
          </a:p>
          <a:p>
            <a:pPr>
              <a:buNone/>
            </a:pPr>
            <a:r>
              <a:rPr lang="en-US" sz="1200" dirty="0" smtClean="0"/>
              <a:t>For example, if Thread Count is 10 and the ramp-up period is 100 seconds, then </a:t>
            </a:r>
            <a:r>
              <a:rPr lang="en-US" sz="1200" dirty="0" err="1" smtClean="0"/>
              <a:t>Jmeter</a:t>
            </a:r>
            <a:r>
              <a:rPr lang="en-US" sz="1200" dirty="0" smtClean="0"/>
              <a:t> will take 100 seconds to get all 10 Threads up and running. First thread will be sent on 0th second (beginning of the execution) and then each thread will start after 10 seconds(100/10).</a:t>
            </a:r>
          </a:p>
          <a:p>
            <a:pPr>
              <a:buNone/>
            </a:pPr>
            <a:r>
              <a:rPr lang="en-US" sz="1200" b="1" dirty="0" smtClean="0"/>
              <a:t>3) Loop Count</a:t>
            </a:r>
          </a:p>
          <a:p>
            <a:pPr>
              <a:buNone/>
            </a:pPr>
            <a:r>
              <a:rPr lang="en-US" sz="1200" dirty="0" smtClean="0"/>
              <a:t>Using Loop Count you can specify the number of times to execute the Performance Test. You can select check-box “forever”, it will keep on executing same Test script in loop until you manually stop the execution. There is also an option to manually define the loop count.</a:t>
            </a:r>
          </a:p>
          <a:p>
            <a:pPr>
              <a:buNone/>
            </a:pPr>
            <a:r>
              <a:rPr lang="en-US" sz="1200" dirty="0" smtClean="0"/>
              <a:t>Now let’s look at some examples to understand Thread Count + Ramp-Up Time + Loop Count combination.</a:t>
            </a:r>
          </a:p>
          <a:p>
            <a:pPr>
              <a:buNone/>
            </a:pPr>
            <a:r>
              <a:rPr lang="en-US" sz="1200" b="1" dirty="0" smtClean="0"/>
              <a:t>– Scenario 1 : Thread Count = 20, Ramp Up Time (Seconds) = 100 &amp; Loop Count = 1</a:t>
            </a:r>
          </a:p>
          <a:p>
            <a:pPr>
              <a:buNone/>
            </a:pPr>
            <a:r>
              <a:rPr lang="en-US" sz="1200" dirty="0" smtClean="0"/>
              <a:t>Every 5 seconds (100/20) one Thread / Request will hit the server. Execution will start with one request at a time.</a:t>
            </a:r>
          </a:p>
          <a:p>
            <a:pPr>
              <a:buNone/>
            </a:pPr>
            <a:r>
              <a:rPr lang="en-US" sz="1200" b="1" dirty="0" smtClean="0"/>
              <a:t>– Scenario 2 : Thread Count = 20, Ramp Up Time (Seconds) = 100 &amp; Loop Count = 4</a:t>
            </a:r>
          </a:p>
          <a:p>
            <a:pPr>
              <a:buNone/>
            </a:pPr>
            <a:r>
              <a:rPr lang="en-US" sz="1200" dirty="0" smtClean="0"/>
              <a:t>Every 5 seconds (100/20) 4 Thread / Requests will hit the server. Once the first thread completes the first round of execution, it will start 2nd loop by executing same HTTP request. Execution lasts until all 20 threads executes all HTTP requests 4 times.</a:t>
            </a:r>
          </a:p>
          <a:p>
            <a:endParaRPr lang="en-US" sz="1200" dirty="0" smtClean="0"/>
          </a:p>
          <a:p>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1981200" y="1540042"/>
            <a:ext cx="5943600" cy="47548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Step 3:Thread group-&gt;Add-&gt;Sampler-&gt;HTTP </a:t>
            </a:r>
            <a:r>
              <a:rPr lang="en-US" dirty="0" smtClean="0"/>
              <a:t>Request</a:t>
            </a:r>
          </a:p>
          <a:p>
            <a:r>
              <a:rPr lang="en-US" dirty="0" smtClean="0"/>
              <a:t>Sampler: Samplers </a:t>
            </a:r>
            <a:r>
              <a:rPr lang="en-US" dirty="0"/>
              <a:t>tell </a:t>
            </a:r>
            <a:r>
              <a:rPr lang="en-US" dirty="0" err="1"/>
              <a:t>JMeter</a:t>
            </a:r>
            <a:r>
              <a:rPr lang="en-US" dirty="0"/>
              <a:t> to send requests to a server and wait for a response. They are processed in the order they appear in the tree. </a:t>
            </a:r>
          </a:p>
        </p:txBody>
      </p:sp>
      <p:pic>
        <p:nvPicPr>
          <p:cNvPr id="4" name="Picture 3"/>
          <p:cNvPicPr/>
          <p:nvPr/>
        </p:nvPicPr>
        <p:blipFill>
          <a:blip r:embed="rId2" cstate="print"/>
          <a:srcRect/>
          <a:stretch>
            <a:fillRect/>
          </a:stretch>
        </p:blipFill>
        <p:spPr bwMode="auto">
          <a:xfrm>
            <a:off x="1300767" y="2434105"/>
            <a:ext cx="6606862" cy="3786390"/>
          </a:xfrm>
          <a:prstGeom prst="rect">
            <a:avLst/>
          </a:prstGeom>
          <a:noFill/>
          <a:ln w="9525">
            <a:noFill/>
            <a:miter lim="800000"/>
            <a:headEnd/>
            <a:tailEnd/>
          </a:ln>
        </p:spPr>
      </p:pic>
    </p:spTree>
    <p:extLst>
      <p:ext uri="{BB962C8B-B14F-4D97-AF65-F5344CB8AC3E}">
        <p14:creationId xmlns:p14="http://schemas.microsoft.com/office/powerpoint/2010/main" val="1642382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US" b="1" dirty="0"/>
              <a:t>Step 4:Refer this API </a:t>
            </a:r>
            <a:endParaRPr lang="en-US" b="1" dirty="0" smtClean="0"/>
          </a:p>
          <a:p>
            <a:pPr marL="0" indent="0">
              <a:buNone/>
            </a:pPr>
            <a:r>
              <a:rPr lang="en-US" dirty="0"/>
              <a:t> </a:t>
            </a:r>
            <a:r>
              <a:rPr lang="en-US" dirty="0" smtClean="0"/>
              <a:t>Required credentials:</a:t>
            </a:r>
            <a:endParaRPr lang="en-US" dirty="0"/>
          </a:p>
          <a:p>
            <a:r>
              <a:rPr lang="en-US" dirty="0"/>
              <a:t>http://openweathermap.org/appid</a:t>
            </a:r>
          </a:p>
          <a:p>
            <a:r>
              <a:rPr lang="en-US" dirty="0"/>
              <a:t>http://samples.openweathermap.org/data/2.5/weather?q=London,uk&amp;appid=b1b15e88fa797225412429c1c50c122a1</a:t>
            </a:r>
          </a:p>
          <a:p>
            <a:r>
              <a:rPr lang="en-US" dirty="0"/>
              <a:t>server name or </a:t>
            </a:r>
            <a:r>
              <a:rPr lang="en-US" dirty="0" err="1"/>
              <a:t>ip</a:t>
            </a:r>
            <a:r>
              <a:rPr lang="en-US" dirty="0"/>
              <a:t> :samples.openweathermap.org</a:t>
            </a:r>
          </a:p>
          <a:p>
            <a:r>
              <a:rPr lang="en-US" dirty="0"/>
              <a:t>path:    data/2.5/weather</a:t>
            </a:r>
          </a:p>
          <a:p>
            <a:r>
              <a:rPr lang="en-US" dirty="0"/>
              <a:t>q=</a:t>
            </a:r>
            <a:r>
              <a:rPr lang="en-US" dirty="0" err="1"/>
              <a:t>London,uk</a:t>
            </a:r>
            <a:endParaRPr lang="en-US" dirty="0"/>
          </a:p>
          <a:p>
            <a:r>
              <a:rPr lang="en-US" dirty="0" err="1"/>
              <a:t>appid</a:t>
            </a:r>
            <a:r>
              <a:rPr lang="en-US" dirty="0"/>
              <a:t>=b1b15e88fa797225412429c1c50c122a1 </a:t>
            </a:r>
          </a:p>
          <a:p>
            <a:endParaRPr lang="en-US" dirty="0"/>
          </a:p>
        </p:txBody>
      </p:sp>
    </p:spTree>
    <p:extLst>
      <p:ext uri="{BB962C8B-B14F-4D97-AF65-F5344CB8AC3E}">
        <p14:creationId xmlns:p14="http://schemas.microsoft.com/office/powerpoint/2010/main" val="3170344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0"/>
          </p:nvPr>
        </p:nvPicPr>
        <p:blipFill>
          <a:blip r:embed="rId2" cstate="print"/>
          <a:srcRect/>
          <a:stretch>
            <a:fillRect/>
          </a:stretch>
        </p:blipFill>
        <p:spPr bwMode="auto">
          <a:xfrm>
            <a:off x="1378039" y="1511300"/>
            <a:ext cx="7044744" cy="4584700"/>
          </a:xfrm>
          <a:prstGeom prst="rect">
            <a:avLst/>
          </a:prstGeom>
          <a:noFill/>
          <a:ln w="9525">
            <a:noFill/>
            <a:miter lim="800000"/>
            <a:headEnd/>
            <a:tailEnd/>
          </a:ln>
        </p:spPr>
      </p:pic>
    </p:spTree>
    <p:extLst>
      <p:ext uri="{BB962C8B-B14F-4D97-AF65-F5344CB8AC3E}">
        <p14:creationId xmlns:p14="http://schemas.microsoft.com/office/powerpoint/2010/main" val="3362092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IN" b="1" dirty="0"/>
              <a:t>Step </a:t>
            </a:r>
            <a:r>
              <a:rPr lang="en-IN" b="1" dirty="0" smtClean="0"/>
              <a:t>5:</a:t>
            </a:r>
            <a:r>
              <a:rPr lang="en-US" b="1" dirty="0"/>
              <a:t> </a:t>
            </a:r>
            <a:r>
              <a:rPr lang="en-IN" b="1" dirty="0" smtClean="0"/>
              <a:t>To </a:t>
            </a:r>
            <a:r>
              <a:rPr lang="en-IN" b="1" dirty="0"/>
              <a:t>view the result:</a:t>
            </a:r>
            <a:endParaRPr lang="en-US" b="1" dirty="0"/>
          </a:p>
          <a:p>
            <a:pPr marL="0" indent="0">
              <a:buNone/>
            </a:pPr>
            <a:r>
              <a:rPr lang="en-IN" dirty="0"/>
              <a:t> </a:t>
            </a:r>
            <a:r>
              <a:rPr lang="en-IN" dirty="0" smtClean="0"/>
              <a:t>1)</a:t>
            </a:r>
            <a:r>
              <a:rPr lang="en-US" dirty="0" smtClean="0"/>
              <a:t>Thread </a:t>
            </a:r>
            <a:r>
              <a:rPr lang="en-US" dirty="0"/>
              <a:t>group-&gt;Add-&gt;Listener-&gt;view result Table</a:t>
            </a:r>
          </a:p>
          <a:p>
            <a:pPr marL="0" indent="0">
              <a:buNone/>
            </a:pPr>
            <a:r>
              <a:rPr lang="en-US" dirty="0"/>
              <a:t> </a:t>
            </a:r>
            <a:r>
              <a:rPr lang="en-US" dirty="0" smtClean="0"/>
              <a:t>2)Thread </a:t>
            </a:r>
            <a:r>
              <a:rPr lang="en-US" dirty="0"/>
              <a:t>group-&gt;Add-&gt;Listener-&gt;view result Tree</a:t>
            </a:r>
          </a:p>
          <a:p>
            <a:endParaRPr lang="en-US" dirty="0" smtClean="0"/>
          </a:p>
          <a:p>
            <a:r>
              <a:rPr lang="en-US" dirty="0"/>
              <a:t>The </a:t>
            </a:r>
            <a:r>
              <a:rPr lang="en-US" b="1" dirty="0"/>
              <a:t>View Results in a Table </a:t>
            </a:r>
            <a:r>
              <a:rPr lang="en-US" dirty="0"/>
              <a:t>shows the results of test plan in tabular format. Let's see an example of this listener in use. </a:t>
            </a:r>
          </a:p>
          <a:p>
            <a:endParaRPr lang="en-US" dirty="0" smtClean="0"/>
          </a:p>
          <a:p>
            <a:r>
              <a:rPr lang="en-US" dirty="0"/>
              <a:t>The </a:t>
            </a:r>
            <a:r>
              <a:rPr lang="en-US" b="1" dirty="0"/>
              <a:t>View Results in a Tree </a:t>
            </a:r>
            <a:r>
              <a:rPr lang="en-US" dirty="0"/>
              <a:t>shows the results of test plan in tree structure. Let's see an example of this listener in use. </a:t>
            </a:r>
          </a:p>
        </p:txBody>
      </p:sp>
    </p:spTree>
    <p:extLst>
      <p:ext uri="{BB962C8B-B14F-4D97-AF65-F5344CB8AC3E}">
        <p14:creationId xmlns:p14="http://schemas.microsoft.com/office/powerpoint/2010/main" val="467783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sz="quarter" idx="10"/>
          </p:nvPr>
        </p:nvSpPr>
        <p:spPr/>
        <p:txBody>
          <a:bodyPr/>
          <a:lstStyle/>
          <a:p>
            <a:endParaRPr lang="en-US" b="1" dirty="0" smtClean="0"/>
          </a:p>
        </p:txBody>
      </p:sp>
      <p:pic>
        <p:nvPicPr>
          <p:cNvPr id="6" name="Content Placeholder 3"/>
          <p:cNvPicPr>
            <a:picLocks/>
          </p:cNvPicPr>
          <p:nvPr/>
        </p:nvPicPr>
        <p:blipFill>
          <a:blip r:embed="rId2" cstate="print"/>
          <a:srcRect/>
          <a:stretch>
            <a:fillRect/>
          </a:stretch>
        </p:blipFill>
        <p:spPr bwMode="auto">
          <a:xfrm>
            <a:off x="978794" y="1906073"/>
            <a:ext cx="7315200" cy="4189927"/>
          </a:xfrm>
          <a:prstGeom prst="rect">
            <a:avLst/>
          </a:prstGeom>
          <a:noFill/>
          <a:ln w="9525">
            <a:noFill/>
            <a:miter lim="800000"/>
            <a:headEnd/>
            <a:tailEnd/>
          </a:ln>
        </p:spPr>
      </p:pic>
    </p:spTree>
    <p:extLst>
      <p:ext uri="{BB962C8B-B14F-4D97-AF65-F5344CB8AC3E}">
        <p14:creationId xmlns:p14="http://schemas.microsoft.com/office/powerpoint/2010/main" val="549546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Field explanation</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424964939"/>
              </p:ext>
            </p:extLst>
          </p:nvPr>
        </p:nvGraphicFramePr>
        <p:xfrm>
          <a:off x="317500" y="1511300"/>
          <a:ext cx="9303018" cy="3200400"/>
        </p:xfrm>
        <a:graphic>
          <a:graphicData uri="http://schemas.openxmlformats.org/drawingml/2006/table">
            <a:tbl>
              <a:tblPr firstRow="1" bandRow="1">
                <a:tableStyleId>{5C22544A-7EE6-4342-B048-85BDC9FD1C3A}</a:tableStyleId>
              </a:tblPr>
              <a:tblGrid>
                <a:gridCol w="3089275"/>
                <a:gridCol w="3089275"/>
                <a:gridCol w="3124468"/>
              </a:tblGrid>
              <a:tr h="370840">
                <a:tc>
                  <a:txBody>
                    <a:bodyPr/>
                    <a:lstStyle/>
                    <a:p>
                      <a:pPr algn="l" fontAlgn="t"/>
                      <a:r>
                        <a:rPr lang="en-US" dirty="0">
                          <a:effectLst/>
                        </a:rPr>
                        <a:t>Field</a:t>
                      </a:r>
                    </a:p>
                  </a:txBody>
                  <a:tcPr marL="76200" marR="76200" marT="76200" marB="76200"/>
                </a:tc>
                <a:tc>
                  <a:txBody>
                    <a:bodyPr/>
                    <a:lstStyle/>
                    <a:p>
                      <a:pPr algn="l" fontAlgn="t"/>
                      <a:r>
                        <a:rPr lang="en-US">
                          <a:effectLst/>
                        </a:rPr>
                        <a:t>Description</a:t>
                      </a:r>
                    </a:p>
                  </a:txBody>
                  <a:tcPr marL="76200" marR="76200" marT="76200" marB="76200"/>
                </a:tc>
                <a:tc>
                  <a:txBody>
                    <a:bodyPr/>
                    <a:lstStyle/>
                    <a:p>
                      <a:pPr algn="l" fontAlgn="t"/>
                      <a:r>
                        <a:rPr lang="en-US" dirty="0">
                          <a:effectLst/>
                        </a:rPr>
                        <a:t>Value Example</a:t>
                      </a:r>
                    </a:p>
                  </a:txBody>
                  <a:tcPr marL="76200" marR="76200" marT="76200" marB="76200"/>
                </a:tc>
              </a:tr>
              <a:tr h="370840">
                <a:tc>
                  <a:txBody>
                    <a:bodyPr/>
                    <a:lstStyle/>
                    <a:p>
                      <a:pPr fontAlgn="t"/>
                      <a:r>
                        <a:rPr lang="en-US" sz="1600" dirty="0" err="1" smtClean="0">
                          <a:effectLst/>
                        </a:rPr>
                        <a:t>TimeStamp</a:t>
                      </a:r>
                      <a:endParaRPr lang="en-US" sz="1600" dirty="0">
                        <a:effectLst/>
                      </a:endParaRPr>
                    </a:p>
                  </a:txBody>
                  <a:tcPr marL="76200" marR="76200" marT="76200" marB="76200"/>
                </a:tc>
                <a:tc>
                  <a:txBody>
                    <a:bodyPr/>
                    <a:lstStyle/>
                    <a:p>
                      <a:pPr fontAlgn="t"/>
                      <a:r>
                        <a:rPr lang="en-US" sz="1600">
                          <a:effectLst/>
                        </a:rPr>
                        <a:t>in milliseconds since 1/1/1970</a:t>
                      </a:r>
                    </a:p>
                  </a:txBody>
                  <a:tcPr marL="76200" marR="76200" marT="76200" marB="76200"/>
                </a:tc>
                <a:tc>
                  <a:txBody>
                    <a:bodyPr/>
                    <a:lstStyle/>
                    <a:p>
                      <a:pPr fontAlgn="t"/>
                      <a:r>
                        <a:rPr lang="en-US" sz="1600">
                          <a:effectLst/>
                        </a:rPr>
                        <a:t>1354223881017</a:t>
                      </a:r>
                    </a:p>
                  </a:txBody>
                  <a:tcPr marL="76200" marR="76200" marT="76200" marB="76200"/>
                </a:tc>
              </a:tr>
              <a:tr h="370840">
                <a:tc>
                  <a:txBody>
                    <a:bodyPr/>
                    <a:lstStyle/>
                    <a:p>
                      <a:pPr fontAlgn="t"/>
                      <a:r>
                        <a:rPr lang="en-US" sz="1600" dirty="0">
                          <a:effectLst/>
                        </a:rPr>
                        <a:t>label</a:t>
                      </a:r>
                    </a:p>
                  </a:txBody>
                  <a:tcPr marL="76200" marR="76200" marT="76200" marB="76200"/>
                </a:tc>
                <a:tc>
                  <a:txBody>
                    <a:bodyPr/>
                    <a:lstStyle/>
                    <a:p>
                      <a:pPr fontAlgn="t"/>
                      <a:r>
                        <a:rPr lang="en-US" sz="1600" dirty="0" smtClean="0">
                          <a:effectLst/>
                        </a:rPr>
                        <a:t>Request Type</a:t>
                      </a:r>
                      <a:endParaRPr lang="en-US" sz="1600" dirty="0">
                        <a:effectLst/>
                      </a:endParaRPr>
                    </a:p>
                  </a:txBody>
                  <a:tcPr marL="76200" marR="76200" marT="76200" marB="76200"/>
                </a:tc>
                <a:tc>
                  <a:txBody>
                    <a:bodyPr/>
                    <a:lstStyle/>
                    <a:p>
                      <a:pPr fontAlgn="t"/>
                      <a:r>
                        <a:rPr lang="en-US" sz="1600">
                          <a:effectLst/>
                        </a:rPr>
                        <a:t>HTTP Request</a:t>
                      </a:r>
                    </a:p>
                  </a:txBody>
                  <a:tcPr marL="76200" marR="76200" marT="76200" marB="76200"/>
                </a:tc>
              </a:tr>
              <a:tr h="370840">
                <a:tc>
                  <a:txBody>
                    <a:bodyPr/>
                    <a:lstStyle/>
                    <a:p>
                      <a:pPr fontAlgn="t"/>
                      <a:r>
                        <a:rPr lang="en-US" sz="1600" dirty="0" err="1" smtClean="0">
                          <a:effectLst/>
                        </a:rPr>
                        <a:t>ThreadName</a:t>
                      </a:r>
                      <a:endParaRPr lang="en-US" sz="1600" dirty="0">
                        <a:effectLst/>
                      </a:endParaRPr>
                    </a:p>
                  </a:txBody>
                  <a:tcPr marL="76200" marR="76200" marT="76200" marB="76200"/>
                </a:tc>
                <a:tc>
                  <a:txBody>
                    <a:bodyPr/>
                    <a:lstStyle/>
                    <a:p>
                      <a:pPr fontAlgn="t"/>
                      <a:r>
                        <a:rPr lang="en-US" sz="1600" dirty="0" smtClean="0">
                          <a:effectLst/>
                        </a:rPr>
                        <a:t>Name of the</a:t>
                      </a:r>
                      <a:r>
                        <a:rPr lang="en-US" sz="1600" baseline="0" dirty="0" smtClean="0">
                          <a:effectLst/>
                        </a:rPr>
                        <a:t> thread</a:t>
                      </a:r>
                      <a:endParaRPr lang="en-US" sz="1600" dirty="0">
                        <a:effectLst/>
                      </a:endParaRPr>
                    </a:p>
                  </a:txBody>
                  <a:tcPr marL="76200" marR="76200" marT="76200" marB="76200"/>
                </a:tc>
                <a:tc>
                  <a:txBody>
                    <a:bodyPr/>
                    <a:lstStyle/>
                    <a:p>
                      <a:pPr fontAlgn="t"/>
                      <a:r>
                        <a:rPr lang="en-US" sz="1600">
                          <a:effectLst/>
                        </a:rPr>
                        <a:t>Thread Group 1-1</a:t>
                      </a:r>
                    </a:p>
                  </a:txBody>
                  <a:tcPr marL="76200" marR="76200" marT="76200" marB="76200"/>
                </a:tc>
              </a:tr>
              <a:tr h="370840">
                <a:tc>
                  <a:txBody>
                    <a:bodyPr/>
                    <a:lstStyle/>
                    <a:p>
                      <a:pPr fontAlgn="t"/>
                      <a:r>
                        <a:rPr lang="en-US" sz="1600" dirty="0" smtClean="0">
                          <a:effectLst/>
                        </a:rPr>
                        <a:t>status</a:t>
                      </a:r>
                      <a:endParaRPr lang="en-US" sz="1600" dirty="0">
                        <a:effectLst/>
                      </a:endParaRPr>
                    </a:p>
                  </a:txBody>
                  <a:tcPr marL="76200" marR="76200" marT="76200" marB="76200"/>
                </a:tc>
                <a:tc>
                  <a:txBody>
                    <a:bodyPr/>
                    <a:lstStyle/>
                    <a:p>
                      <a:pPr fontAlgn="t"/>
                      <a:r>
                        <a:rPr lang="en-US" sz="1600">
                          <a:effectLst/>
                        </a:rPr>
                        <a:t>true or false</a:t>
                      </a:r>
                    </a:p>
                  </a:txBody>
                  <a:tcPr marL="76200" marR="76200" marT="76200" marB="76200"/>
                </a:tc>
                <a:tc>
                  <a:txBody>
                    <a:bodyPr/>
                    <a:lstStyle/>
                    <a:p>
                      <a:pPr fontAlgn="t"/>
                      <a:r>
                        <a:rPr lang="en-US" sz="1600">
                          <a:effectLst/>
                        </a:rPr>
                        <a:t>true</a:t>
                      </a:r>
                    </a:p>
                  </a:txBody>
                  <a:tcPr marL="76200" marR="76200" marT="76200" marB="76200"/>
                </a:tc>
              </a:tr>
              <a:tr h="370840">
                <a:tc>
                  <a:txBody>
                    <a:bodyPr/>
                    <a:lstStyle/>
                    <a:p>
                      <a:pPr fontAlgn="t"/>
                      <a:r>
                        <a:rPr lang="en-US" sz="1600" dirty="0">
                          <a:effectLst/>
                        </a:rPr>
                        <a:t>bytes</a:t>
                      </a:r>
                    </a:p>
                  </a:txBody>
                  <a:tcPr marL="76200" marR="76200" marT="76200" marB="76200"/>
                </a:tc>
                <a:tc>
                  <a:txBody>
                    <a:bodyPr/>
                    <a:lstStyle/>
                    <a:p>
                      <a:pPr fontAlgn="t"/>
                      <a:r>
                        <a:rPr lang="en-US" sz="1600">
                          <a:effectLst/>
                        </a:rPr>
                        <a:t>number of bytes in the sample</a:t>
                      </a:r>
                    </a:p>
                  </a:txBody>
                  <a:tcPr marL="76200" marR="76200" marT="76200" marB="76200"/>
                </a:tc>
                <a:tc>
                  <a:txBody>
                    <a:bodyPr/>
                    <a:lstStyle/>
                    <a:p>
                      <a:pPr fontAlgn="t"/>
                      <a:r>
                        <a:rPr lang="en-US" sz="1600">
                          <a:effectLst/>
                        </a:rPr>
                        <a:t>34908</a:t>
                      </a:r>
                    </a:p>
                  </a:txBody>
                  <a:tcPr marL="76200" marR="76200" marT="76200" marB="76200"/>
                </a:tc>
              </a:tr>
              <a:tr h="370840">
                <a:tc>
                  <a:txBody>
                    <a:bodyPr/>
                    <a:lstStyle/>
                    <a:p>
                      <a:pPr fontAlgn="t"/>
                      <a:r>
                        <a:rPr lang="en-US" sz="1600" dirty="0" smtClean="0">
                          <a:effectLst/>
                        </a:rPr>
                        <a:t>Start</a:t>
                      </a:r>
                      <a:r>
                        <a:rPr lang="en-US" sz="1600" baseline="0" dirty="0" smtClean="0">
                          <a:effectLst/>
                        </a:rPr>
                        <a:t> time</a:t>
                      </a:r>
                      <a:endParaRPr lang="en-US" sz="1600" dirty="0">
                        <a:effectLst/>
                      </a:endParaRPr>
                    </a:p>
                  </a:txBody>
                  <a:tcPr marL="76200" marR="76200" marT="76200" marB="76200"/>
                </a:tc>
                <a:tc>
                  <a:txBody>
                    <a:bodyPr/>
                    <a:lstStyle/>
                    <a:p>
                      <a:pPr fontAlgn="t"/>
                      <a:r>
                        <a:rPr lang="en-US" sz="1600" dirty="0" smtClean="0">
                          <a:effectLst/>
                        </a:rPr>
                        <a:t>Start</a:t>
                      </a:r>
                      <a:r>
                        <a:rPr lang="en-US" sz="1600" baseline="0" dirty="0" smtClean="0">
                          <a:effectLst/>
                        </a:rPr>
                        <a:t> time of thread</a:t>
                      </a:r>
                      <a:endParaRPr lang="en-US" sz="1600" dirty="0">
                        <a:effectLst/>
                      </a:endParaRPr>
                    </a:p>
                  </a:txBody>
                  <a:tcPr marL="76200" marR="76200" marT="76200" marB="76200"/>
                </a:tc>
                <a:tc>
                  <a:txBody>
                    <a:bodyPr/>
                    <a:lstStyle/>
                    <a:p>
                      <a:pPr fontAlgn="t"/>
                      <a:r>
                        <a:rPr lang="en-US" sz="1600" dirty="0" smtClean="0">
                          <a:effectLst/>
                        </a:rPr>
                        <a:t>13:08:25.830</a:t>
                      </a:r>
                      <a:endParaRPr lang="en-US" sz="1600" dirty="0">
                        <a:effectLst/>
                      </a:endParaRPr>
                    </a:p>
                  </a:txBody>
                  <a:tcPr marL="76200" marR="76200" marT="76200" marB="76200"/>
                </a:tc>
              </a:tr>
              <a:tr h="370840">
                <a:tc>
                  <a:txBody>
                    <a:bodyPr/>
                    <a:lstStyle/>
                    <a:p>
                      <a:pPr fontAlgn="t"/>
                      <a:r>
                        <a:rPr lang="en-US" sz="1600" dirty="0">
                          <a:effectLst/>
                        </a:rPr>
                        <a:t>latency</a:t>
                      </a:r>
                    </a:p>
                  </a:txBody>
                  <a:tcPr marL="76200" marR="76200" marT="76200" marB="76200"/>
                </a:tc>
                <a:tc>
                  <a:txBody>
                    <a:bodyPr/>
                    <a:lstStyle/>
                    <a:p>
                      <a:pPr fontAlgn="t"/>
                      <a:r>
                        <a:rPr lang="en-US" sz="1600">
                          <a:effectLst/>
                        </a:rPr>
                        <a:t>time to first response</a:t>
                      </a:r>
                    </a:p>
                  </a:txBody>
                  <a:tcPr marL="76200" marR="76200" marT="76200" marB="76200"/>
                </a:tc>
                <a:tc>
                  <a:txBody>
                    <a:bodyPr/>
                    <a:lstStyle/>
                    <a:p>
                      <a:pPr fontAlgn="t"/>
                      <a:r>
                        <a:rPr lang="en-US" sz="1600" dirty="0">
                          <a:effectLst/>
                        </a:rPr>
                        <a:t>132</a:t>
                      </a:r>
                    </a:p>
                  </a:txBody>
                  <a:tcPr marL="76200" marR="76200" marT="76200" marB="76200"/>
                </a:tc>
              </a:tr>
            </a:tbl>
          </a:graphicData>
        </a:graphic>
      </p:graphicFrame>
    </p:spTree>
    <p:extLst>
      <p:ext uri="{BB962C8B-B14F-4D97-AF65-F5344CB8AC3E}">
        <p14:creationId xmlns:p14="http://schemas.microsoft.com/office/powerpoint/2010/main" val="2521601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b="1" dirty="0" smtClean="0"/>
              <a:t>View Result Tree:</a:t>
            </a:r>
            <a:endParaRPr lang="en-US" b="1" dirty="0"/>
          </a:p>
        </p:txBody>
      </p:sp>
      <p:pic>
        <p:nvPicPr>
          <p:cNvPr id="4" name="Picture 3"/>
          <p:cNvPicPr/>
          <p:nvPr/>
        </p:nvPicPr>
        <p:blipFill>
          <a:blip r:embed="rId2" cstate="print"/>
          <a:srcRect/>
          <a:stretch>
            <a:fillRect/>
          </a:stretch>
        </p:blipFill>
        <p:spPr bwMode="auto">
          <a:xfrm>
            <a:off x="1648495" y="2125013"/>
            <a:ext cx="6645499" cy="3679521"/>
          </a:xfrm>
          <a:prstGeom prst="rect">
            <a:avLst/>
          </a:prstGeom>
          <a:noFill/>
          <a:ln w="9525">
            <a:noFill/>
            <a:miter lim="800000"/>
            <a:headEnd/>
            <a:tailEnd/>
          </a:ln>
        </p:spPr>
      </p:pic>
    </p:spTree>
    <p:extLst>
      <p:ext uri="{BB962C8B-B14F-4D97-AF65-F5344CB8AC3E}">
        <p14:creationId xmlns:p14="http://schemas.microsoft.com/office/powerpoint/2010/main" val="439783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671811146"/>
              </p:ext>
            </p:extLst>
          </p:nvPr>
        </p:nvGraphicFramePr>
        <p:xfrm>
          <a:off x="789481" y="1532164"/>
          <a:ext cx="7402019" cy="4073689"/>
        </p:xfrm>
        <a:graphic>
          <a:graphicData uri="http://schemas.openxmlformats.org/drawingml/2006/table">
            <a:tbl>
              <a:tblPr firstRow="1" bandRow="1">
                <a:tableStyleId>{7DF18680-E054-41AD-8BC1-D1AEF772440D}</a:tableStyleId>
              </a:tblPr>
              <a:tblGrid>
                <a:gridCol w="7402019"/>
              </a:tblGrid>
              <a:tr h="388559">
                <a:tc>
                  <a:txBody>
                    <a:bodyPr/>
                    <a:lstStyle/>
                    <a:p>
                      <a:pPr algn="ctr"/>
                      <a:endParaRPr lang="en-US" sz="16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461869">
                <a:tc>
                  <a:txBody>
                    <a:bodyPr/>
                    <a:lstStyle/>
                    <a:p>
                      <a:pPr marL="285750" marR="0" indent="-285750" algn="l" defTabSz="9143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Introduction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456363">
                <a:tc>
                  <a:txBody>
                    <a:bodyPr/>
                    <a:lstStyle/>
                    <a:p>
                      <a:pPr marL="285750" indent="-285750" algn="l" defTabSz="914342" rtl="0" eaLnBrk="1" latinLnBrk="0" hangingPunct="1">
                        <a:buFont typeface="Arial" panose="020B0604020202020204" pitchFamily="34" charset="0"/>
                        <a:buChar char="•"/>
                      </a:pPr>
                      <a:r>
                        <a:rPr lang="en-US" sz="1400" kern="1200" dirty="0" err="1" smtClean="0">
                          <a:solidFill>
                            <a:schemeClr val="dk1"/>
                          </a:solidFill>
                          <a:latin typeface="+mn-lt"/>
                          <a:ea typeface="+mn-ea"/>
                          <a:cs typeface="+mn-cs"/>
                        </a:rPr>
                        <a:t>JMeter</a:t>
                      </a:r>
                      <a:r>
                        <a:rPr lang="en-US" sz="1400" kern="1200" dirty="0" smtClean="0">
                          <a:solidFill>
                            <a:schemeClr val="dk1"/>
                          </a:solidFill>
                          <a:latin typeface="+mn-lt"/>
                          <a:ea typeface="+mn-ea"/>
                          <a:cs typeface="+mn-cs"/>
                        </a:rPr>
                        <a:t> architecture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9342">
                <a:tc>
                  <a:txBody>
                    <a:bodyPr/>
                    <a:lstStyle/>
                    <a:p>
                      <a:pPr marL="285750" indent="-285750" algn="l" defTabSz="914342" rtl="0" eaLnBrk="1" latinLnBrk="0" hangingPunct="1">
                        <a:buFont typeface="Arial" panose="020B0604020202020204" pitchFamily="34" charset="0"/>
                        <a:buChar char="•"/>
                      </a:pPr>
                      <a:r>
                        <a:rPr lang="en-US" sz="1400" kern="1200" dirty="0" smtClean="0">
                          <a:solidFill>
                            <a:schemeClr val="dk1"/>
                          </a:solidFill>
                          <a:latin typeface="+mn-lt"/>
                          <a:ea typeface="+mn-ea"/>
                          <a:cs typeface="+mn-cs"/>
                        </a:rPr>
                        <a:t>Features Supported by </a:t>
                      </a:r>
                      <a:r>
                        <a:rPr lang="en-US" sz="1400" kern="1200" dirty="0" err="1" smtClean="0">
                          <a:solidFill>
                            <a:schemeClr val="dk1"/>
                          </a:solidFill>
                          <a:latin typeface="+mn-lt"/>
                          <a:ea typeface="+mn-ea"/>
                          <a:cs typeface="+mn-cs"/>
                        </a:rPr>
                        <a:t>Jmeter</a:t>
                      </a:r>
                      <a:endParaRPr lang="en-US" sz="1400" kern="1200" dirty="0">
                        <a:solidFill>
                          <a:schemeClr val="dk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19303">
                <a:tc>
                  <a:txBody>
                    <a:bodyPr/>
                    <a:lstStyle/>
                    <a:p>
                      <a:pPr marL="285750" indent="-285750">
                        <a:buFont typeface="Arial" panose="020B0604020202020204" pitchFamily="34" charset="0"/>
                        <a:buChar char="•"/>
                      </a:pPr>
                      <a:r>
                        <a:rPr lang="en-US" sz="1400" kern="1200" dirty="0" smtClean="0">
                          <a:solidFill>
                            <a:schemeClr val="dk1"/>
                          </a:solidFill>
                          <a:latin typeface="+mn-lt"/>
                          <a:ea typeface="+mn-ea"/>
                          <a:cs typeface="+mn-cs"/>
                        </a:rPr>
                        <a:t>Prerequisites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39847">
                <a:tc>
                  <a:txBody>
                    <a:bodyPr/>
                    <a:lstStyle/>
                    <a:p>
                      <a:pPr marL="285750" marR="0" indent="-285750" algn="l" defTabSz="9143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Steps to install Jmeter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22746">
                <a:tc>
                  <a:txBody>
                    <a:bodyPr/>
                    <a:lstStyle/>
                    <a:p>
                      <a:pPr marL="285750" indent="-285750">
                        <a:buFont typeface="Arial" panose="020B0604020202020204" pitchFamily="34" charset="0"/>
                        <a:buChar char="•"/>
                      </a:pPr>
                      <a:r>
                        <a:rPr lang="en-US" sz="1400" dirty="0" smtClean="0"/>
                        <a:t>Jmeter</a:t>
                      </a:r>
                      <a:r>
                        <a:rPr lang="en-US" sz="1400" baseline="0" dirty="0" smtClean="0"/>
                        <a:t> Rest </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085660">
                <a:tc>
                  <a:txBody>
                    <a:bodyPr/>
                    <a:lstStyle/>
                    <a:p>
                      <a:pPr marL="285750" indent="-285750">
                        <a:buFont typeface="Arial" panose="020B0604020202020204" pitchFamily="34" charset="0"/>
                        <a:buChar char="•"/>
                      </a:pPr>
                      <a:r>
                        <a:rPr lang="en-US" sz="1400" dirty="0" smtClean="0"/>
                        <a:t>Example 1: GET</a:t>
                      </a:r>
                      <a:r>
                        <a:rPr lang="en-US" sz="1400" baseline="0" dirty="0" smtClean="0"/>
                        <a:t> Request</a:t>
                      </a:r>
                    </a:p>
                    <a:p>
                      <a:pPr marL="285750" indent="-285750">
                        <a:buFont typeface="Arial" panose="020B0604020202020204" pitchFamily="34" charset="0"/>
                        <a:buChar char="•"/>
                      </a:pPr>
                      <a:endParaRPr lang="en-US" sz="1400" baseline="0" dirty="0" smtClean="0"/>
                    </a:p>
                    <a:p>
                      <a:pPr marL="285750" indent="-285750">
                        <a:buFont typeface="Arial" panose="020B0604020202020204" pitchFamily="34" charset="0"/>
                        <a:buChar char="•"/>
                      </a:pPr>
                      <a:r>
                        <a:rPr lang="en-US" sz="1400" baseline="0" dirty="0" smtClean="0"/>
                        <a:t>Example 2: POST Request</a:t>
                      </a:r>
                    </a:p>
                    <a:p>
                      <a:pPr marL="285750" indent="-285750">
                        <a:buFont typeface="Arial" panose="020B0604020202020204" pitchFamily="34" charset="0"/>
                        <a:buChar char="•"/>
                      </a:pPr>
                      <a:endParaRPr lang="en-US" sz="1400" baseline="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2" name="Title 1"/>
          <p:cNvSpPr>
            <a:spLocks noGrp="1"/>
          </p:cNvSpPr>
          <p:nvPr>
            <p:ph type="title"/>
          </p:nvPr>
        </p:nvSpPr>
        <p:spPr/>
        <p:txBody>
          <a:bodyPr/>
          <a:lstStyle/>
          <a:p>
            <a:r>
              <a:rPr lang="en-US" sz="2000" dirty="0" smtClean="0"/>
              <a:t>Agenda</a:t>
            </a:r>
            <a:endParaRPr lang="en-US" sz="2000" dirty="0"/>
          </a:p>
        </p:txBody>
      </p:sp>
    </p:spTree>
    <p:extLst>
      <p:ext uri="{BB962C8B-B14F-4D97-AF65-F5344CB8AC3E}">
        <p14:creationId xmlns:p14="http://schemas.microsoft.com/office/powerpoint/2010/main" val="4555555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b="1" dirty="0" smtClean="0"/>
              <a:t>Expected Output:</a:t>
            </a:r>
          </a:p>
          <a:p>
            <a:endParaRPr lang="en-US" b="1" dirty="0"/>
          </a:p>
        </p:txBody>
      </p:sp>
      <p:pic>
        <p:nvPicPr>
          <p:cNvPr id="4" name="Picture 3"/>
          <p:cNvPicPr/>
          <p:nvPr/>
        </p:nvPicPr>
        <p:blipFill>
          <a:blip r:embed="rId2" cstate="print"/>
          <a:srcRect/>
          <a:stretch>
            <a:fillRect/>
          </a:stretch>
        </p:blipFill>
        <p:spPr bwMode="auto">
          <a:xfrm>
            <a:off x="1236372" y="2021983"/>
            <a:ext cx="6980350" cy="3782552"/>
          </a:xfrm>
          <a:prstGeom prst="rect">
            <a:avLst/>
          </a:prstGeom>
          <a:noFill/>
          <a:ln w="9525">
            <a:noFill/>
            <a:miter lim="800000"/>
            <a:headEnd/>
            <a:tailEnd/>
          </a:ln>
        </p:spPr>
      </p:pic>
    </p:spTree>
    <p:extLst>
      <p:ext uri="{BB962C8B-B14F-4D97-AF65-F5344CB8AC3E}">
        <p14:creationId xmlns:p14="http://schemas.microsoft.com/office/powerpoint/2010/main" val="1909421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link below for </a:t>
            </a:r>
            <a:r>
              <a:rPr lang="en-US" dirty="0" err="1" smtClean="0"/>
              <a:t>jmx</a:t>
            </a:r>
            <a:r>
              <a:rPr lang="en-US" dirty="0" smtClean="0"/>
              <a:t> file</a:t>
            </a:r>
            <a:endParaRPr lang="en-US" dirty="0"/>
          </a:p>
        </p:txBody>
      </p:sp>
      <p:graphicFrame>
        <p:nvGraphicFramePr>
          <p:cNvPr id="10" name="Content Placeholder 9"/>
          <p:cNvGraphicFramePr>
            <a:graphicFrameLocks noGrp="1" noChangeAspect="1"/>
          </p:cNvGraphicFramePr>
          <p:nvPr>
            <p:ph sz="quarter" idx="10"/>
            <p:extLst>
              <p:ext uri="{D42A27DB-BD31-4B8C-83A1-F6EECF244321}">
                <p14:modId xmlns:p14="http://schemas.microsoft.com/office/powerpoint/2010/main" val="1377974838"/>
              </p:ext>
            </p:extLst>
          </p:nvPr>
        </p:nvGraphicFramePr>
        <p:xfrm>
          <a:off x="317500" y="2157413"/>
          <a:ext cx="9267825" cy="3292475"/>
        </p:xfrm>
        <a:graphic>
          <a:graphicData uri="http://schemas.openxmlformats.org/presentationml/2006/ole">
            <mc:AlternateContent xmlns:mc="http://schemas.openxmlformats.org/markup-compatibility/2006">
              <mc:Choice xmlns:v="urn:schemas-microsoft-com:vml" Requires="v">
                <p:oleObj spid="_x0000_s522297" name="Packager Shell Object" showAsIcon="1" r:id="rId3" imgW="1930680" imgH="685800" progId="Package">
                  <p:embed/>
                </p:oleObj>
              </mc:Choice>
              <mc:Fallback>
                <p:oleObj name="Packager Shell Object" showAsIcon="1" r:id="rId3" imgW="1930680" imgH="685800" progId="Package">
                  <p:embed/>
                  <p:pic>
                    <p:nvPicPr>
                      <p:cNvPr id="0" name=""/>
                      <p:cNvPicPr/>
                      <p:nvPr/>
                    </p:nvPicPr>
                    <p:blipFill>
                      <a:blip r:embed="rId4"/>
                      <a:stretch>
                        <a:fillRect/>
                      </a:stretch>
                    </p:blipFill>
                    <p:spPr>
                      <a:xfrm>
                        <a:off x="317500" y="2157413"/>
                        <a:ext cx="9267825" cy="3292475"/>
                      </a:xfrm>
                      <a:prstGeom prst="rect">
                        <a:avLst/>
                      </a:prstGeom>
                    </p:spPr>
                  </p:pic>
                </p:oleObj>
              </mc:Fallback>
            </mc:AlternateContent>
          </a:graphicData>
        </a:graphic>
      </p:graphicFrame>
    </p:spTree>
    <p:extLst>
      <p:ext uri="{BB962C8B-B14F-4D97-AF65-F5344CB8AC3E}">
        <p14:creationId xmlns:p14="http://schemas.microsoft.com/office/powerpoint/2010/main" val="3786626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Example 2: POST Request</a:t>
            </a:r>
            <a:endParaRPr lang="en-US" sz="2000" dirty="0"/>
          </a:p>
        </p:txBody>
      </p:sp>
      <p:sp>
        <p:nvSpPr>
          <p:cNvPr id="3" name="Content Placeholder 2"/>
          <p:cNvSpPr>
            <a:spLocks noGrp="1"/>
          </p:cNvSpPr>
          <p:nvPr>
            <p:ph sz="quarter" idx="10"/>
          </p:nvPr>
        </p:nvSpPr>
        <p:spPr/>
        <p:txBody>
          <a:bodyPr/>
          <a:lstStyle/>
          <a:p>
            <a:r>
              <a:rPr lang="en-US" b="1" dirty="0"/>
              <a:t>Step 1: </a:t>
            </a:r>
            <a:r>
              <a:rPr lang="en-US" dirty="0"/>
              <a:t>Create a POST request and add the required format data</a:t>
            </a:r>
            <a:r>
              <a:rPr lang="en-US" dirty="0" smtClean="0"/>
              <a:t>.</a:t>
            </a:r>
          </a:p>
          <a:p>
            <a:endParaRPr lang="en-US" dirty="0"/>
          </a:p>
        </p:txBody>
      </p:sp>
      <p:pic>
        <p:nvPicPr>
          <p:cNvPr id="4" name="Picture 3"/>
          <p:cNvPicPr/>
          <p:nvPr/>
        </p:nvPicPr>
        <p:blipFill>
          <a:blip r:embed="rId2" cstate="print"/>
          <a:srcRect/>
          <a:stretch>
            <a:fillRect/>
          </a:stretch>
        </p:blipFill>
        <p:spPr bwMode="auto">
          <a:xfrm>
            <a:off x="1236372" y="2058563"/>
            <a:ext cx="7160653" cy="4213448"/>
          </a:xfrm>
          <a:prstGeom prst="rect">
            <a:avLst/>
          </a:prstGeom>
          <a:noFill/>
          <a:ln w="9525">
            <a:noFill/>
            <a:miter lim="800000"/>
            <a:headEnd/>
            <a:tailEnd/>
          </a:ln>
        </p:spPr>
      </p:pic>
    </p:spTree>
    <p:extLst>
      <p:ext uri="{BB962C8B-B14F-4D97-AF65-F5344CB8AC3E}">
        <p14:creationId xmlns:p14="http://schemas.microsoft.com/office/powerpoint/2010/main" val="3740789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b="1" dirty="0"/>
              <a:t>Step 2: </a:t>
            </a:r>
            <a:r>
              <a:rPr lang="en-US" dirty="0"/>
              <a:t>Add Content-Type and Accept data </a:t>
            </a:r>
            <a:r>
              <a:rPr lang="en-US" dirty="0" smtClean="0"/>
              <a:t>.  e.g</a:t>
            </a:r>
            <a:r>
              <a:rPr lang="en-US" dirty="0"/>
              <a:t>. application/</a:t>
            </a:r>
            <a:r>
              <a:rPr lang="en-US" dirty="0" err="1"/>
              <a:t>json</a:t>
            </a:r>
            <a:r>
              <a:rPr lang="en-US" dirty="0"/>
              <a:t> or application/xml etc.</a:t>
            </a:r>
          </a:p>
          <a:p>
            <a:endParaRPr lang="en-US" b="1" dirty="0"/>
          </a:p>
        </p:txBody>
      </p:sp>
      <p:pic>
        <p:nvPicPr>
          <p:cNvPr id="4" name="Picture 3"/>
          <p:cNvPicPr/>
          <p:nvPr/>
        </p:nvPicPr>
        <p:blipFill>
          <a:blip r:embed="rId2" cstate="print"/>
          <a:srcRect/>
          <a:stretch>
            <a:fillRect/>
          </a:stretch>
        </p:blipFill>
        <p:spPr bwMode="auto">
          <a:xfrm>
            <a:off x="1687131" y="2086543"/>
            <a:ext cx="6362165" cy="4121074"/>
          </a:xfrm>
          <a:prstGeom prst="rect">
            <a:avLst/>
          </a:prstGeom>
          <a:noFill/>
          <a:ln w="9525">
            <a:noFill/>
            <a:miter lim="800000"/>
            <a:headEnd/>
            <a:tailEnd/>
          </a:ln>
        </p:spPr>
      </p:pic>
    </p:spTree>
    <p:extLst>
      <p:ext uri="{BB962C8B-B14F-4D97-AF65-F5344CB8AC3E}">
        <p14:creationId xmlns:p14="http://schemas.microsoft.com/office/powerpoint/2010/main" val="14625731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b="1" dirty="0" smtClean="0"/>
              <a:t>Result Table:</a:t>
            </a:r>
          </a:p>
          <a:p>
            <a:endParaRPr lang="en-US" b="1" dirty="0"/>
          </a:p>
          <a:p>
            <a:endParaRPr lang="en-US" b="1" dirty="0"/>
          </a:p>
        </p:txBody>
      </p:sp>
      <p:pic>
        <p:nvPicPr>
          <p:cNvPr id="5" name="Picture 4"/>
          <p:cNvPicPr/>
          <p:nvPr/>
        </p:nvPicPr>
        <p:blipFill>
          <a:blip r:embed="rId2" cstate="print"/>
          <a:srcRect/>
          <a:stretch>
            <a:fillRect/>
          </a:stretch>
        </p:blipFill>
        <p:spPr bwMode="auto">
          <a:xfrm>
            <a:off x="1455313" y="1996225"/>
            <a:ext cx="6684135" cy="4099775"/>
          </a:xfrm>
          <a:prstGeom prst="rect">
            <a:avLst/>
          </a:prstGeom>
          <a:noFill/>
          <a:ln w="9525">
            <a:noFill/>
            <a:miter lim="800000"/>
            <a:headEnd/>
            <a:tailEnd/>
          </a:ln>
        </p:spPr>
      </p:pic>
    </p:spTree>
    <p:extLst>
      <p:ext uri="{BB962C8B-B14F-4D97-AF65-F5344CB8AC3E}">
        <p14:creationId xmlns:p14="http://schemas.microsoft.com/office/powerpoint/2010/main" val="2866445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9088" y="1755999"/>
            <a:ext cx="9267824" cy="4584700"/>
          </a:xfrm>
        </p:spPr>
        <p:txBody>
          <a:bodyPr/>
          <a:lstStyle/>
          <a:p>
            <a:r>
              <a:rPr lang="en-US" b="1" dirty="0" smtClean="0"/>
              <a:t>Expected Response:</a:t>
            </a:r>
          </a:p>
          <a:p>
            <a:endParaRPr lang="en-US" b="1" dirty="0"/>
          </a:p>
          <a:p>
            <a:pPr marL="0" indent="0">
              <a:buNone/>
            </a:pPr>
            <a:endParaRPr lang="en-US" b="1" dirty="0"/>
          </a:p>
        </p:txBody>
      </p:sp>
      <p:pic>
        <p:nvPicPr>
          <p:cNvPr id="4" name="Picture 3"/>
          <p:cNvPicPr/>
          <p:nvPr/>
        </p:nvPicPr>
        <p:blipFill>
          <a:blip r:embed="rId2" cstate="print"/>
          <a:srcRect/>
          <a:stretch>
            <a:fillRect/>
          </a:stretch>
        </p:blipFill>
        <p:spPr bwMode="auto">
          <a:xfrm>
            <a:off x="1300766" y="2118668"/>
            <a:ext cx="6748530" cy="3973039"/>
          </a:xfrm>
          <a:prstGeom prst="rect">
            <a:avLst/>
          </a:prstGeom>
          <a:noFill/>
          <a:ln w="9525">
            <a:noFill/>
            <a:miter lim="800000"/>
            <a:headEnd/>
            <a:tailEnd/>
          </a:ln>
        </p:spPr>
      </p:pic>
    </p:spTree>
    <p:extLst>
      <p:ext uri="{BB962C8B-B14F-4D97-AF65-F5344CB8AC3E}">
        <p14:creationId xmlns:p14="http://schemas.microsoft.com/office/powerpoint/2010/main" val="3767480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sz="quarter" idx="10"/>
          </p:nvPr>
        </p:nvPicPr>
        <p:blipFill>
          <a:blip r:embed="rId2" cstate="print"/>
          <a:srcRect/>
          <a:stretch>
            <a:fillRect/>
          </a:stretch>
        </p:blipFill>
        <p:spPr bwMode="auto">
          <a:xfrm>
            <a:off x="631065" y="1511300"/>
            <a:ext cx="8628845" cy="4584700"/>
          </a:xfrm>
          <a:prstGeom prst="rect">
            <a:avLst/>
          </a:prstGeom>
          <a:noFill/>
          <a:ln w="9525">
            <a:noFill/>
            <a:miter lim="800000"/>
            <a:headEnd/>
            <a:tailEnd/>
          </a:ln>
        </p:spPr>
      </p:pic>
    </p:spTree>
    <p:extLst>
      <p:ext uri="{BB962C8B-B14F-4D97-AF65-F5344CB8AC3E}">
        <p14:creationId xmlns:p14="http://schemas.microsoft.com/office/powerpoint/2010/main" val="3677591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below link to open </a:t>
            </a:r>
            <a:r>
              <a:rPr lang="en-US" dirty="0" err="1" smtClean="0"/>
              <a:t>jmx</a:t>
            </a:r>
            <a:r>
              <a:rPr lang="en-US" dirty="0" smtClean="0"/>
              <a:t> file</a:t>
            </a:r>
            <a:endParaRPr lang="en-US" dirty="0"/>
          </a:p>
        </p:txBody>
      </p:sp>
      <p:graphicFrame>
        <p:nvGraphicFramePr>
          <p:cNvPr id="4" name="Content Placeholder 3"/>
          <p:cNvGraphicFramePr>
            <a:graphicFrameLocks noGrp="1" noChangeAspect="1"/>
          </p:cNvGraphicFramePr>
          <p:nvPr>
            <p:ph sz="quarter" idx="10"/>
            <p:extLst>
              <p:ext uri="{D42A27DB-BD31-4B8C-83A1-F6EECF244321}">
                <p14:modId xmlns:p14="http://schemas.microsoft.com/office/powerpoint/2010/main" val="64241615"/>
              </p:ext>
            </p:extLst>
          </p:nvPr>
        </p:nvGraphicFramePr>
        <p:xfrm>
          <a:off x="317500" y="2041525"/>
          <a:ext cx="9267825" cy="1435771"/>
        </p:xfrm>
        <a:graphic>
          <a:graphicData uri="http://schemas.openxmlformats.org/presentationml/2006/ole">
            <mc:AlternateContent xmlns:mc="http://schemas.openxmlformats.org/markup-compatibility/2006">
              <mc:Choice xmlns:v="urn:schemas-microsoft-com:vml" Requires="v">
                <p:oleObj spid="_x0000_s523321" name="Packager Shell Object" showAsIcon="1" r:id="rId3" imgW="1803960" imgH="685800" progId="Package">
                  <p:embed/>
                </p:oleObj>
              </mc:Choice>
              <mc:Fallback>
                <p:oleObj name="Packager Shell Object" showAsIcon="1" r:id="rId3" imgW="1803960" imgH="685800" progId="Package">
                  <p:embed/>
                  <p:pic>
                    <p:nvPicPr>
                      <p:cNvPr id="0" name=""/>
                      <p:cNvPicPr/>
                      <p:nvPr/>
                    </p:nvPicPr>
                    <p:blipFill>
                      <a:blip r:embed="rId4"/>
                      <a:stretch>
                        <a:fillRect/>
                      </a:stretch>
                    </p:blipFill>
                    <p:spPr>
                      <a:xfrm>
                        <a:off x="317500" y="2041525"/>
                        <a:ext cx="9267825" cy="1435771"/>
                      </a:xfrm>
                      <a:prstGeom prst="rect">
                        <a:avLst/>
                      </a:prstGeom>
                    </p:spPr>
                  </p:pic>
                </p:oleObj>
              </mc:Fallback>
            </mc:AlternateContent>
          </a:graphicData>
        </a:graphic>
      </p:graphicFrame>
    </p:spTree>
    <p:extLst>
      <p:ext uri="{BB962C8B-B14F-4D97-AF65-F5344CB8AC3E}">
        <p14:creationId xmlns:p14="http://schemas.microsoft.com/office/powerpoint/2010/main" val="3887607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2438" y="2665927"/>
            <a:ext cx="4468969" cy="923330"/>
          </a:xfrm>
          <a:prstGeom prst="rect">
            <a:avLst/>
          </a:prstGeom>
          <a:noFill/>
        </p:spPr>
        <p:txBody>
          <a:bodyPr wrap="square" rtlCol="0">
            <a:spAutoFit/>
          </a:bodyPr>
          <a:lstStyle/>
          <a:p>
            <a:pPr algn="ctr"/>
            <a:r>
              <a:rPr lang="en-US" sz="5400" dirty="0" smtClean="0">
                <a:solidFill>
                  <a:schemeClr val="tx2">
                    <a:lumMod val="50000"/>
                  </a:schemeClr>
                </a:solidFill>
              </a:rPr>
              <a:t>Thank you</a:t>
            </a:r>
            <a:endParaRPr lang="en-US" sz="5400" dirty="0" smtClean="0">
              <a:solidFill>
                <a:schemeClr val="tx2">
                  <a:lumMod val="50000"/>
                </a:schemeClr>
              </a:solidFill>
            </a:endParaRPr>
          </a:p>
        </p:txBody>
      </p:sp>
    </p:spTree>
    <p:extLst>
      <p:ext uri="{BB962C8B-B14F-4D97-AF65-F5344CB8AC3E}">
        <p14:creationId xmlns:p14="http://schemas.microsoft.com/office/powerpoint/2010/main" val="412178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PERFORMANCE TESTING OF A RESTFUL API USING JMETER</a:t>
            </a:r>
            <a:r>
              <a:rPr lang="en-US" dirty="0"/>
              <a:t/>
            </a:r>
            <a:br>
              <a:rPr lang="en-US" dirty="0"/>
            </a:br>
            <a:endParaRPr lang="en-US" dirty="0"/>
          </a:p>
        </p:txBody>
      </p:sp>
      <p:sp>
        <p:nvSpPr>
          <p:cNvPr id="3" name="Content Placeholder 2"/>
          <p:cNvSpPr>
            <a:spLocks noGrp="1"/>
          </p:cNvSpPr>
          <p:nvPr>
            <p:ph sz="quarter" idx="10"/>
          </p:nvPr>
        </p:nvSpPr>
        <p:spPr/>
        <p:txBody>
          <a:bodyPr/>
          <a:lstStyle/>
          <a:p>
            <a:pPr marL="0" indent="0">
              <a:buNone/>
            </a:pPr>
            <a:r>
              <a:rPr lang="en-US" dirty="0"/>
              <a:t>Apache </a:t>
            </a:r>
            <a:r>
              <a:rPr lang="en-US" dirty="0" err="1"/>
              <a:t>JMeter</a:t>
            </a:r>
            <a:r>
              <a:rPr lang="en-US" dirty="0"/>
              <a:t> is open-source software that is popular for performance testing. This tool is designed to load test functional behavior and measure performance.</a:t>
            </a:r>
          </a:p>
          <a:p>
            <a:pPr marL="0" indent="0">
              <a:buNone/>
            </a:pPr>
            <a:r>
              <a:rPr lang="en-US" dirty="0"/>
              <a:t>This document is about how to use </a:t>
            </a:r>
            <a:r>
              <a:rPr lang="en-US" dirty="0" err="1"/>
              <a:t>JMeter</a:t>
            </a:r>
            <a:r>
              <a:rPr lang="en-US" dirty="0"/>
              <a:t> for Performance Testing of a </a:t>
            </a:r>
            <a:r>
              <a:rPr lang="en-US" dirty="0" err="1"/>
              <a:t>RESTful</a:t>
            </a:r>
            <a:r>
              <a:rPr lang="en-US" dirty="0"/>
              <a:t> API. In this, we will learn how to configure </a:t>
            </a:r>
            <a:r>
              <a:rPr lang="en-US" dirty="0" err="1"/>
              <a:t>JMeter</a:t>
            </a:r>
            <a:r>
              <a:rPr lang="en-US" dirty="0"/>
              <a:t> and test a REST API to know how efficiently it works and how many concurrent users the server can handle</a:t>
            </a:r>
          </a:p>
          <a:p>
            <a:pPr marL="0" indent="0">
              <a:buNone/>
            </a:pPr>
            <a:endParaRPr lang="en-US" dirty="0" smtClean="0"/>
          </a:p>
          <a:p>
            <a:pPr marL="0" indent="0">
              <a:buNone/>
            </a:pPr>
            <a:r>
              <a:rPr lang="en-US" dirty="0" smtClean="0"/>
              <a:t>Wikipedia </a:t>
            </a:r>
            <a:r>
              <a:rPr lang="en-US" dirty="0"/>
              <a:t>definition:</a:t>
            </a:r>
          </a:p>
          <a:p>
            <a:pPr marL="0" indent="0">
              <a:buNone/>
            </a:pPr>
            <a:r>
              <a:rPr lang="en-US" b="1" dirty="0" smtClean="0"/>
              <a:t>Apache </a:t>
            </a:r>
            <a:r>
              <a:rPr lang="en-US" b="1" dirty="0" err="1"/>
              <a:t>JMeter</a:t>
            </a:r>
            <a:r>
              <a:rPr lang="en-US" dirty="0"/>
              <a:t> is an </a:t>
            </a:r>
            <a:r>
              <a:rPr lang="en-US" u="sng" dirty="0">
                <a:hlinkClick r:id="rId2" tooltip="Apache Software Foundation"/>
              </a:rPr>
              <a:t>Apache</a:t>
            </a:r>
            <a:r>
              <a:rPr lang="en-US" dirty="0"/>
              <a:t> </a:t>
            </a:r>
            <a:r>
              <a:rPr lang="en-US" u="sng" dirty="0">
                <a:hlinkClick r:id="rId3" tooltip="Project"/>
              </a:rPr>
              <a:t>project</a:t>
            </a:r>
            <a:r>
              <a:rPr lang="en-US" dirty="0"/>
              <a:t> that can be used as a </a:t>
            </a:r>
            <a:r>
              <a:rPr lang="en-US" u="sng" dirty="0">
                <a:hlinkClick r:id="rId4" tooltip="Load testing"/>
              </a:rPr>
              <a:t>load testing</a:t>
            </a:r>
            <a:r>
              <a:rPr lang="en-US" dirty="0"/>
              <a:t> tool for analyzing and measuring the performance of a variety of services, with a focus on </a:t>
            </a:r>
            <a:r>
              <a:rPr lang="en-US" u="sng" dirty="0">
                <a:hlinkClick r:id="rId5" tooltip="Web application"/>
              </a:rPr>
              <a:t>web applications</a:t>
            </a:r>
            <a:r>
              <a:rPr lang="en-US" dirty="0"/>
              <a:t>.</a:t>
            </a:r>
          </a:p>
          <a:p>
            <a:pPr marL="0" indent="0">
              <a:buNone/>
            </a:pPr>
            <a:r>
              <a:rPr lang="en-US" dirty="0" err="1"/>
              <a:t>JMeter</a:t>
            </a:r>
            <a:r>
              <a:rPr lang="en-US" dirty="0"/>
              <a:t> can be used as a unit-test tool for JDBC database connections, FTP, LDAP, </a:t>
            </a:r>
            <a:r>
              <a:rPr lang="en-US" dirty="0" err="1"/>
              <a:t>Webservices</a:t>
            </a:r>
            <a:r>
              <a:rPr lang="en-US" dirty="0"/>
              <a:t>,</a:t>
            </a:r>
            <a:r>
              <a:rPr lang="en-US" baseline="30000" dirty="0"/>
              <a:t> </a:t>
            </a:r>
            <a:r>
              <a:rPr lang="en-US" dirty="0"/>
              <a:t>JMS, HTTP,</a:t>
            </a:r>
            <a:r>
              <a:rPr lang="en-US" baseline="30000" dirty="0"/>
              <a:t> </a:t>
            </a:r>
            <a:r>
              <a:rPr lang="en-US" dirty="0"/>
              <a:t>generic TCP connections and OS native processes. One can also configure </a:t>
            </a:r>
            <a:r>
              <a:rPr lang="en-US" dirty="0" err="1"/>
              <a:t>JMeter</a:t>
            </a:r>
            <a:r>
              <a:rPr lang="en-US" dirty="0"/>
              <a:t> as a monitor, although this is typically considered </a:t>
            </a:r>
            <a:r>
              <a:rPr lang="en-US" i="1" dirty="0"/>
              <a:t>ad hoc</a:t>
            </a:r>
            <a:r>
              <a:rPr lang="en-US" dirty="0"/>
              <a:t> rather than advanced monitoring. It can be used for some functional testing as well.</a:t>
            </a:r>
          </a:p>
          <a:p>
            <a:pPr marL="0" indent="0">
              <a:buNone/>
            </a:pPr>
            <a:r>
              <a:rPr lang="en-US" b="1" dirty="0"/>
              <a:t> </a:t>
            </a:r>
            <a:endParaRPr lang="en-US" dirty="0"/>
          </a:p>
          <a:p>
            <a:pPr marL="0" indent="0">
              <a:buNone/>
            </a:pPr>
            <a:r>
              <a:rPr lang="en-US" b="1" dirty="0" err="1"/>
              <a:t>JMeter</a:t>
            </a:r>
            <a:r>
              <a:rPr lang="en-US" b="1" dirty="0"/>
              <a:t> architecture working process:</a:t>
            </a:r>
            <a:endParaRPr lang="en-US" dirty="0"/>
          </a:p>
          <a:p>
            <a:pPr marL="0" indent="0">
              <a:buNone/>
            </a:pPr>
            <a:r>
              <a:rPr lang="en-US" dirty="0" err="1"/>
              <a:t>JMeter</a:t>
            </a:r>
            <a:r>
              <a:rPr lang="en-US" dirty="0"/>
              <a:t> simulates number of users send request to an appropriate server which shows the performance/functionality of an appropriate server / application via tables, graphs etc. The figure below depicts this process:</a:t>
            </a:r>
          </a:p>
          <a:p>
            <a:endParaRPr lang="en-US" dirty="0"/>
          </a:p>
        </p:txBody>
      </p:sp>
    </p:spTree>
    <p:extLst>
      <p:ext uri="{BB962C8B-B14F-4D97-AF65-F5344CB8AC3E}">
        <p14:creationId xmlns:p14="http://schemas.microsoft.com/office/powerpoint/2010/main" val="1075251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smtClean="0"/>
              <a:t>JMeter</a:t>
            </a:r>
            <a:r>
              <a:rPr lang="en-US" sz="2000" dirty="0"/>
              <a:t> </a:t>
            </a:r>
            <a:r>
              <a:rPr lang="en-US" sz="2000" dirty="0" smtClean="0"/>
              <a:t>Architecture</a:t>
            </a:r>
            <a:endParaRPr lang="en-US" sz="2000" dirty="0"/>
          </a:p>
        </p:txBody>
      </p:sp>
      <p:pic>
        <p:nvPicPr>
          <p:cNvPr id="4" name="Content Placeholder 3" descr="JMeter architecture working process"/>
          <p:cNvPicPr>
            <a:picLocks noGrp="1"/>
          </p:cNvPicPr>
          <p:nvPr>
            <p:ph sz="quarter" idx="10"/>
          </p:nvPr>
        </p:nvPicPr>
        <p:blipFill>
          <a:blip r:embed="rId2" cstate="print">
            <a:extLst>
              <a:ext uri="{28A0092B-C50C-407E-A947-70E740481C1C}">
                <a14:useLocalDpi xmlns:a14="http://schemas.microsoft.com/office/drawing/2010/main" val="0"/>
              </a:ext>
            </a:extLst>
          </a:blip>
          <a:srcRect/>
          <a:stretch>
            <a:fillRect/>
          </a:stretch>
        </p:blipFill>
        <p:spPr bwMode="auto">
          <a:xfrm>
            <a:off x="2065337" y="2413000"/>
            <a:ext cx="5772150" cy="2781300"/>
          </a:xfrm>
          <a:prstGeom prst="rect">
            <a:avLst/>
          </a:prstGeom>
          <a:noFill/>
          <a:ln>
            <a:noFill/>
          </a:ln>
        </p:spPr>
      </p:pic>
    </p:spTree>
    <p:extLst>
      <p:ext uri="{BB962C8B-B14F-4D97-AF65-F5344CB8AC3E}">
        <p14:creationId xmlns:p14="http://schemas.microsoft.com/office/powerpoint/2010/main" val="44908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Features Supported by </a:t>
            </a:r>
            <a:r>
              <a:rPr lang="en-US" sz="2000" dirty="0" err="1"/>
              <a:t>JMeter</a:t>
            </a:r>
            <a:r>
              <a:rPr lang="en-US" sz="2000" dirty="0"/>
              <a:t>:</a:t>
            </a:r>
          </a:p>
        </p:txBody>
      </p:sp>
      <p:sp>
        <p:nvSpPr>
          <p:cNvPr id="3" name="Content Placeholder 2"/>
          <p:cNvSpPr>
            <a:spLocks noGrp="1"/>
          </p:cNvSpPr>
          <p:nvPr>
            <p:ph sz="quarter" idx="10"/>
          </p:nvPr>
        </p:nvSpPr>
        <p:spPr/>
        <p:txBody>
          <a:bodyPr/>
          <a:lstStyle/>
          <a:p>
            <a:pPr marL="0" indent="0">
              <a:buNone/>
            </a:pPr>
            <a:r>
              <a:rPr lang="en-US" dirty="0"/>
              <a:t>People really think of that why they should go for </a:t>
            </a:r>
            <a:r>
              <a:rPr lang="en-US" dirty="0" err="1"/>
              <a:t>JMeter</a:t>
            </a:r>
            <a:r>
              <a:rPr lang="en-US" dirty="0" smtClean="0"/>
              <a:t>?</a:t>
            </a:r>
          </a:p>
          <a:p>
            <a:pPr marL="0" indent="0">
              <a:buNone/>
            </a:pPr>
            <a:r>
              <a:rPr lang="en-US" dirty="0" smtClean="0"/>
              <a:t> So</a:t>
            </a:r>
            <a:r>
              <a:rPr lang="en-US" dirty="0"/>
              <a:t>, to clear their drought, let us get to know </a:t>
            </a:r>
            <a:r>
              <a:rPr lang="en-US" dirty="0" err="1"/>
              <a:t>JMeter</a:t>
            </a:r>
            <a:r>
              <a:rPr lang="en-US" dirty="0"/>
              <a:t> awesome </a:t>
            </a:r>
            <a:r>
              <a:rPr lang="en-US" dirty="0" smtClean="0"/>
              <a:t>features,</a:t>
            </a:r>
          </a:p>
          <a:p>
            <a:pPr marL="0" indent="0">
              <a:buNone/>
            </a:pPr>
            <a:r>
              <a:rPr lang="en-US" b="1" dirty="0" smtClean="0"/>
              <a:t>Open </a:t>
            </a:r>
            <a:r>
              <a:rPr lang="en-US" b="1" dirty="0"/>
              <a:t>source application: </a:t>
            </a:r>
            <a:r>
              <a:rPr lang="en-US" dirty="0" err="1"/>
              <a:t>JMeter</a:t>
            </a:r>
            <a:r>
              <a:rPr lang="en-US" dirty="0"/>
              <a:t> is a free open source application which facilitates users or developers to use source </a:t>
            </a:r>
            <a:r>
              <a:rPr lang="en-US" dirty="0" smtClean="0"/>
              <a:t>code </a:t>
            </a:r>
            <a:r>
              <a:rPr lang="en-US" dirty="0"/>
              <a:t>for other development or modification purpose.</a:t>
            </a:r>
          </a:p>
          <a:p>
            <a:pPr marL="0" indent="0">
              <a:buNone/>
            </a:pPr>
            <a:r>
              <a:rPr lang="en-US" dirty="0"/>
              <a:t>User – f</a:t>
            </a:r>
            <a:r>
              <a:rPr lang="en-US" b="1" dirty="0"/>
              <a:t>riendly GUI</a:t>
            </a:r>
            <a:r>
              <a:rPr lang="en-US" dirty="0"/>
              <a:t>: </a:t>
            </a:r>
            <a:r>
              <a:rPr lang="en-US" dirty="0" err="1"/>
              <a:t>JMeter</a:t>
            </a:r>
            <a:r>
              <a:rPr lang="en-US" dirty="0"/>
              <a:t> comes with natural GUI. It is very simple and easy to use and users get familiar very soon with it.</a:t>
            </a:r>
          </a:p>
          <a:p>
            <a:endParaRPr lang="en-US" b="1" dirty="0"/>
          </a:p>
          <a:p>
            <a:pPr marL="0" indent="0">
              <a:buNone/>
            </a:pPr>
            <a:r>
              <a:rPr lang="en-US" b="1" dirty="0"/>
              <a:t>Platform independent</a:t>
            </a:r>
            <a:r>
              <a:rPr lang="en-US" dirty="0"/>
              <a:t>: Although, it is totally a Java based desktop application. That’s why; it can run on any platform. </a:t>
            </a:r>
            <a:r>
              <a:rPr lang="en-US" dirty="0" smtClean="0"/>
              <a:t>It </a:t>
            </a:r>
            <a:r>
              <a:rPr lang="en-US" dirty="0"/>
              <a:t>is highly extensible and capable to load the performance test in many different server types: Web – HTTP, HTTPS, </a:t>
            </a:r>
            <a:r>
              <a:rPr lang="en-US" dirty="0" err="1" smtClean="0"/>
              <a:t>SOAP,Database</a:t>
            </a:r>
            <a:r>
              <a:rPr lang="en-US" dirty="0" smtClean="0"/>
              <a:t> </a:t>
            </a:r>
            <a:r>
              <a:rPr lang="en-US" dirty="0"/>
              <a:t>via JDBC, LDAP, JMS, Mail – POP3.</a:t>
            </a:r>
          </a:p>
          <a:p>
            <a:pPr marL="0" indent="0">
              <a:buNone/>
            </a:pPr>
            <a:r>
              <a:rPr lang="en-US" dirty="0"/>
              <a:t>Write your own test: Using plugins, write your own test case to extend the testing process. </a:t>
            </a:r>
            <a:r>
              <a:rPr lang="en-US" dirty="0" err="1"/>
              <a:t>JMeter</a:t>
            </a:r>
            <a:r>
              <a:rPr lang="en-US" dirty="0"/>
              <a:t> uses text editor to create </a:t>
            </a:r>
            <a:r>
              <a:rPr lang="en-US" dirty="0" smtClean="0"/>
              <a:t>a </a:t>
            </a:r>
            <a:r>
              <a:rPr lang="en-US" dirty="0"/>
              <a:t>test plan and supplies in XML format.</a:t>
            </a:r>
          </a:p>
          <a:p>
            <a:endParaRPr lang="en-US" dirty="0"/>
          </a:p>
        </p:txBody>
      </p:sp>
    </p:spTree>
    <p:extLst>
      <p:ext uri="{BB962C8B-B14F-4D97-AF65-F5344CB8AC3E}">
        <p14:creationId xmlns:p14="http://schemas.microsoft.com/office/powerpoint/2010/main" val="1209922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98307" y="2492943"/>
            <a:ext cx="654518" cy="307777"/>
          </a:xfrm>
          <a:prstGeom prst="rect">
            <a:avLst/>
          </a:prstGeom>
          <a:noFill/>
        </p:spPr>
        <p:txBody>
          <a:bodyPr wrap="square" rtlCol="0">
            <a:spAutoFit/>
          </a:bodyPr>
          <a:lstStyle/>
          <a:p>
            <a:endParaRPr lang="en-US" sz="1400" dirty="0" err="1" smtClean="0">
              <a:solidFill>
                <a:schemeClr val="tx2">
                  <a:lumMod val="50000"/>
                </a:schemeClr>
              </a:solidFill>
            </a:endParaRPr>
          </a:p>
        </p:txBody>
      </p:sp>
      <p:sp>
        <p:nvSpPr>
          <p:cNvPr id="4" name="TextBox 3"/>
          <p:cNvSpPr txBox="1"/>
          <p:nvPr/>
        </p:nvSpPr>
        <p:spPr>
          <a:xfrm>
            <a:off x="423513" y="1857676"/>
            <a:ext cx="8864866" cy="4401205"/>
          </a:xfrm>
          <a:prstGeom prst="rect">
            <a:avLst/>
          </a:prstGeom>
          <a:noFill/>
        </p:spPr>
        <p:txBody>
          <a:bodyPr wrap="square" rtlCol="0">
            <a:spAutoFit/>
          </a:bodyPr>
          <a:lstStyle/>
          <a:p>
            <a:r>
              <a:rPr lang="en-US" sz="1400" dirty="0" smtClean="0"/>
              <a:t>Support various testing approach: JMeter supports various testing approach such as Load Testing, Distributed Testing, and Functional Testing, etc.</a:t>
            </a:r>
          </a:p>
          <a:p>
            <a:r>
              <a:rPr lang="en-US" sz="1400" dirty="0" smtClean="0"/>
              <a:t>Simulation: JMeter can simulate various users with simultaneous threads, generate heavy load against web application under test.</a:t>
            </a:r>
          </a:p>
          <a:p>
            <a:r>
              <a:rPr lang="en-US" sz="1400" dirty="0" smtClean="0"/>
              <a:t>Support multi-protocol: JMeter works on web application testing and database server testing, and also supports protocols such as HTTP, JDBC, LDAP, SOAP, JMS, and FTP.</a:t>
            </a:r>
          </a:p>
          <a:p>
            <a:endParaRPr lang="en-US" sz="1400" dirty="0" smtClean="0"/>
          </a:p>
          <a:p>
            <a:r>
              <a:rPr lang="en-US" sz="1400" dirty="0" smtClean="0"/>
              <a:t>Script Test: JMeter is capable to perform automation testing using Bean Shell &amp;Selenium.</a:t>
            </a:r>
          </a:p>
          <a:p>
            <a:endParaRPr lang="en-US" sz="1400" dirty="0" smtClean="0"/>
          </a:p>
          <a:p>
            <a:r>
              <a:rPr lang="en-US" sz="1400" b="1" dirty="0" smtClean="0"/>
              <a:t>Totally multi-threading framework</a:t>
            </a:r>
            <a:r>
              <a:rPr lang="en-US" sz="1400" dirty="0" smtClean="0"/>
              <a:t>:. It’s a full multi-threading framework permits simultaneous sampling by many threads and simultaneous sampling of different functions by distinct thread groups.</a:t>
            </a:r>
          </a:p>
          <a:p>
            <a:endParaRPr lang="en-US" sz="1400" dirty="0" smtClean="0"/>
          </a:p>
          <a:p>
            <a:r>
              <a:rPr lang="en-US" sz="1400" dirty="0" smtClean="0"/>
              <a:t>Easily understandable test result: It visualizes the test result in a format such as chart, table, tree and log file are very simple to understand.</a:t>
            </a:r>
          </a:p>
          <a:p>
            <a:endParaRPr lang="en-US" sz="1400" dirty="0" smtClean="0"/>
          </a:p>
          <a:p>
            <a:r>
              <a:rPr lang="en-US" sz="1400" dirty="0" smtClean="0"/>
              <a:t>Easy installation step: Just run the“*.bat” file to use JMeter. In Linux/Unix – JMeter can be approached by clicking on JMeter shell script. In Windows – JMeter can be approached by starting the JMeter.bat file.</a:t>
            </a:r>
          </a:p>
          <a:p>
            <a:endParaRPr lang="en-US" sz="1400" dirty="0" smtClean="0"/>
          </a:p>
          <a:p>
            <a:endParaRPr lang="en-US" sz="1400" dirty="0" smtClean="0"/>
          </a:p>
          <a:p>
            <a:endParaRPr lang="en-US" sz="1400" dirty="0" err="1" smtClean="0">
              <a:solidFill>
                <a:schemeClr val="tx2">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Prerequisites</a:t>
            </a:r>
            <a:r>
              <a:rPr lang="en-US" dirty="0"/>
              <a:t/>
            </a:r>
            <a:br>
              <a:rPr lang="en-US" dirty="0"/>
            </a:br>
            <a:endParaRPr lang="en-US" dirty="0"/>
          </a:p>
        </p:txBody>
      </p:sp>
      <p:sp>
        <p:nvSpPr>
          <p:cNvPr id="3" name="Rectangle 2"/>
          <p:cNvSpPr/>
          <p:nvPr/>
        </p:nvSpPr>
        <p:spPr>
          <a:xfrm>
            <a:off x="474444" y="1516924"/>
            <a:ext cx="9064191" cy="954107"/>
          </a:xfrm>
          <a:prstGeom prst="rect">
            <a:avLst/>
          </a:prstGeom>
        </p:spPr>
        <p:txBody>
          <a:bodyPr wrap="square">
            <a:spAutoFit/>
          </a:bodyPr>
          <a:lstStyle/>
          <a:p>
            <a:r>
              <a:rPr lang="en-US" sz="1400" dirty="0" smtClean="0"/>
              <a:t>Before proceeding with this tutorial, you should have a basic understanding of Java programming language and JDK 1.6 or above, text editor and execution of programs, etc., because you are going to use </a:t>
            </a:r>
            <a:r>
              <a:rPr lang="en-US" sz="1400" dirty="0" err="1" smtClean="0"/>
              <a:t>jMeter</a:t>
            </a:r>
            <a:r>
              <a:rPr lang="en-US" sz="1400" dirty="0" smtClean="0"/>
              <a:t> to handle all levels of Java project testing (regression, functional, load, performance, etc.,), so it will be good if you have knowledge of software development and software testing processes.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Steps to install </a:t>
            </a:r>
            <a:r>
              <a:rPr lang="en-US" sz="2000" dirty="0" err="1"/>
              <a:t>Jmeter</a:t>
            </a:r>
            <a:r>
              <a:rPr lang="en-US" sz="2000" dirty="0"/>
              <a:t>:</a:t>
            </a:r>
            <a:r>
              <a:rPr lang="en-US" dirty="0"/>
              <a:t/>
            </a:r>
            <a:br>
              <a:rPr lang="en-US" dirty="0"/>
            </a:br>
            <a:endParaRPr lang="en-US" dirty="0"/>
          </a:p>
        </p:txBody>
      </p:sp>
      <p:sp>
        <p:nvSpPr>
          <p:cNvPr id="3" name="Content Placeholder 2"/>
          <p:cNvSpPr>
            <a:spLocks noGrp="1"/>
          </p:cNvSpPr>
          <p:nvPr>
            <p:ph sz="quarter" idx="10"/>
          </p:nvPr>
        </p:nvSpPr>
        <p:spPr/>
        <p:txBody>
          <a:bodyPr/>
          <a:lstStyle/>
          <a:p>
            <a:pPr marL="0" indent="0">
              <a:buNone/>
            </a:pPr>
            <a:r>
              <a:rPr lang="en-US" b="1" dirty="0" smtClean="0"/>
              <a:t>Follow </a:t>
            </a:r>
            <a:r>
              <a:rPr lang="en-US" b="1" dirty="0"/>
              <a:t>this link.</a:t>
            </a:r>
            <a:endParaRPr lang="en-US" dirty="0"/>
          </a:p>
          <a:p>
            <a:pPr marL="0" indent="0">
              <a:buNone/>
            </a:pPr>
            <a:r>
              <a:rPr lang="en-US" u="sng" dirty="0">
                <a:hlinkClick r:id="rId2"/>
              </a:rPr>
              <a:t>https://</a:t>
            </a:r>
            <a:r>
              <a:rPr lang="en-US" u="sng" dirty="0" smtClean="0">
                <a:hlinkClick r:id="rId2"/>
              </a:rPr>
              <a:t>www.guru99.com/guide-to-install-jmeter.html</a:t>
            </a:r>
            <a:endParaRPr lang="en-US" u="sng" dirty="0"/>
          </a:p>
          <a:p>
            <a:pPr marL="0" indent="0">
              <a:buNone/>
            </a:pPr>
            <a:r>
              <a:rPr lang="en-US" b="1" u="sng" dirty="0"/>
              <a:t>Steps:</a:t>
            </a:r>
          </a:p>
          <a:p>
            <a:pPr marL="0" indent="0">
              <a:buNone/>
            </a:pPr>
            <a:r>
              <a:rPr lang="en-US" b="1" dirty="0"/>
              <a:t>Step 1) </a:t>
            </a:r>
            <a:r>
              <a:rPr lang="en-US" dirty="0"/>
              <a:t>Install Java : </a:t>
            </a:r>
            <a:r>
              <a:rPr lang="en-US" dirty="0" err="1"/>
              <a:t>JMeter</a:t>
            </a:r>
            <a:r>
              <a:rPr lang="en-US" dirty="0"/>
              <a:t> is pure Java desktop application, it requires a fully compliant JVM 6 or higher</a:t>
            </a:r>
          </a:p>
          <a:p>
            <a:pPr marL="0" indent="0">
              <a:buNone/>
            </a:pPr>
            <a:r>
              <a:rPr lang="en-US" b="1" dirty="0"/>
              <a:t>Step 2) </a:t>
            </a:r>
            <a:r>
              <a:rPr lang="en-US" dirty="0"/>
              <a:t>Download </a:t>
            </a:r>
            <a:r>
              <a:rPr lang="en-US" dirty="0" err="1"/>
              <a:t>Jmeter</a:t>
            </a:r>
            <a:r>
              <a:rPr lang="en-US" dirty="0"/>
              <a:t> : version 3.2</a:t>
            </a:r>
          </a:p>
          <a:p>
            <a:pPr marL="0" indent="0">
              <a:buNone/>
            </a:pPr>
            <a:r>
              <a:rPr lang="en-US" b="1" dirty="0"/>
              <a:t>Step 3) </a:t>
            </a:r>
            <a:r>
              <a:rPr lang="en-US" dirty="0"/>
              <a:t>Installation: Installation of </a:t>
            </a:r>
            <a:r>
              <a:rPr lang="en-US" dirty="0" err="1"/>
              <a:t>JMeter</a:t>
            </a:r>
            <a:r>
              <a:rPr lang="en-US" dirty="0"/>
              <a:t> is extremely easy and simple. You simply unzip the zip/tar file into the directory where you want </a:t>
            </a:r>
            <a:r>
              <a:rPr lang="en-US" dirty="0" err="1"/>
              <a:t>JMeter</a:t>
            </a:r>
            <a:r>
              <a:rPr lang="en-US" dirty="0"/>
              <a:t> to be installed. There is no tedious installation screen to deal with! Simple unzip and you are done!</a:t>
            </a:r>
          </a:p>
          <a:p>
            <a:pPr marL="0" indent="0">
              <a:buNone/>
            </a:pPr>
            <a:r>
              <a:rPr lang="en-US" dirty="0"/>
              <a:t>/bin: Contains </a:t>
            </a:r>
            <a:r>
              <a:rPr lang="en-US" dirty="0" err="1"/>
              <a:t>JMeter</a:t>
            </a:r>
            <a:r>
              <a:rPr lang="en-US" dirty="0"/>
              <a:t> script file for starting </a:t>
            </a:r>
            <a:r>
              <a:rPr lang="en-US" dirty="0" err="1"/>
              <a:t>JMeter</a:t>
            </a:r>
            <a:endParaRPr lang="en-US" dirty="0"/>
          </a:p>
          <a:p>
            <a:pPr marL="0" indent="0">
              <a:buNone/>
            </a:pPr>
            <a:r>
              <a:rPr lang="en-US" dirty="0"/>
              <a:t>/docs: </a:t>
            </a:r>
            <a:r>
              <a:rPr lang="en-US" dirty="0" err="1"/>
              <a:t>JMeter</a:t>
            </a:r>
            <a:r>
              <a:rPr lang="en-US" dirty="0"/>
              <a:t> documentation files</a:t>
            </a:r>
          </a:p>
          <a:p>
            <a:pPr marL="0" indent="0">
              <a:buNone/>
            </a:pPr>
            <a:r>
              <a:rPr lang="en-US" b="1" dirty="0"/>
              <a:t>Step 4) </a:t>
            </a:r>
            <a:r>
              <a:rPr lang="en-US" dirty="0"/>
              <a:t>Launch </a:t>
            </a:r>
            <a:r>
              <a:rPr lang="en-US" dirty="0" err="1"/>
              <a:t>JMeter</a:t>
            </a:r>
            <a:endParaRPr lang="en-US" dirty="0"/>
          </a:p>
          <a:p>
            <a:pPr marL="0" indent="0">
              <a:buNone/>
            </a:pPr>
            <a:r>
              <a:rPr lang="en-US" dirty="0"/>
              <a:t>You can start </a:t>
            </a:r>
            <a:r>
              <a:rPr lang="en-US" dirty="0" err="1"/>
              <a:t>JMeter</a:t>
            </a:r>
            <a:r>
              <a:rPr lang="en-US" dirty="0"/>
              <a:t> in 3 modes 1)GUI Mode 2)Server Mode 3)Command Line Mode</a:t>
            </a:r>
          </a:p>
          <a:p>
            <a:pPr marL="0" indent="0">
              <a:buNone/>
            </a:pPr>
            <a:r>
              <a:rPr lang="en-US" dirty="0" smtClean="0"/>
              <a:t>For </a:t>
            </a:r>
            <a:r>
              <a:rPr lang="en-US" dirty="0"/>
              <a:t>this, we created a </a:t>
            </a:r>
            <a:r>
              <a:rPr lang="en-US" dirty="0" err="1"/>
              <a:t>RESTful</a:t>
            </a:r>
            <a:r>
              <a:rPr lang="en-US" dirty="0"/>
              <a:t> API that lets you do the operations like GET  on a Product( </a:t>
            </a:r>
            <a:r>
              <a:rPr lang="en-US" dirty="0" err="1"/>
              <a:t>openweathermap</a:t>
            </a:r>
            <a:r>
              <a:rPr lang="en-US" dirty="0"/>
              <a:t>). A Product is an API which is used to Access current weather data for any location on Earth including over 200,000 cities and to update weather information.</a:t>
            </a:r>
          </a:p>
          <a:p>
            <a:endParaRPr lang="en-US" dirty="0"/>
          </a:p>
        </p:txBody>
      </p:sp>
    </p:spTree>
    <p:extLst>
      <p:ext uri="{BB962C8B-B14F-4D97-AF65-F5344CB8AC3E}">
        <p14:creationId xmlns:p14="http://schemas.microsoft.com/office/powerpoint/2010/main" val="211092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4518" y="2637322"/>
            <a:ext cx="184731" cy="738664"/>
          </a:xfrm>
          <a:prstGeom prst="rect">
            <a:avLst/>
          </a:prstGeom>
          <a:noFill/>
        </p:spPr>
        <p:txBody>
          <a:bodyPr wrap="none" rtlCol="0">
            <a:spAutoFit/>
          </a:bodyPr>
          <a:lstStyle/>
          <a:p>
            <a:endParaRPr lang="en-US" sz="1400" dirty="0" smtClean="0"/>
          </a:p>
          <a:p>
            <a:endParaRPr lang="en-US" sz="1400" dirty="0" smtClean="0"/>
          </a:p>
          <a:p>
            <a:endParaRPr lang="en-US" sz="1400" dirty="0" err="1" smtClean="0">
              <a:solidFill>
                <a:schemeClr val="tx2">
                  <a:lumMod val="50000"/>
                </a:schemeClr>
              </a:solidFill>
            </a:endParaRPr>
          </a:p>
        </p:txBody>
      </p:sp>
      <p:pic>
        <p:nvPicPr>
          <p:cNvPr id="4" name="Picture 3"/>
          <p:cNvPicPr/>
          <p:nvPr/>
        </p:nvPicPr>
        <p:blipFill>
          <a:blip r:embed="rId2" cstate="print"/>
          <a:srcRect/>
          <a:stretch>
            <a:fillRect/>
          </a:stretch>
        </p:blipFill>
        <p:spPr bwMode="auto">
          <a:xfrm>
            <a:off x="2113360" y="1530417"/>
            <a:ext cx="5679280" cy="4417996"/>
          </a:xfrm>
          <a:prstGeom prst="rect">
            <a:avLst/>
          </a:prstGeom>
          <a:noFill/>
          <a:ln w="9525">
            <a:noFill/>
            <a:miter lim="800000"/>
            <a:headEnd/>
            <a:tailEnd/>
          </a:ln>
        </p:spPr>
      </p:pic>
      <p:sp>
        <p:nvSpPr>
          <p:cNvPr id="5" name="TextBox 4"/>
          <p:cNvSpPr txBox="1"/>
          <p:nvPr/>
        </p:nvSpPr>
        <p:spPr>
          <a:xfrm>
            <a:off x="866274" y="1395663"/>
            <a:ext cx="752129" cy="523220"/>
          </a:xfrm>
          <a:prstGeom prst="rect">
            <a:avLst/>
          </a:prstGeom>
          <a:noFill/>
        </p:spPr>
        <p:txBody>
          <a:bodyPr wrap="none" rtlCol="0">
            <a:spAutoFit/>
          </a:bodyPr>
          <a:lstStyle/>
          <a:p>
            <a:r>
              <a:rPr lang="en-US" sz="1400" dirty="0" smtClean="0"/>
              <a:t>Step 1:</a:t>
            </a:r>
          </a:p>
          <a:p>
            <a:endParaRPr lang="en-US" sz="1400" dirty="0" err="1" smtClean="0">
              <a:solidFill>
                <a:schemeClr val="tx2">
                  <a:lumMod val="50000"/>
                </a:schemeClr>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heme/theme1.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3D1EA2EC8B804E965B2F041BBB849E" ma:contentTypeVersion="0" ma:contentTypeDescription="Create a new document." ma:contentTypeScope="" ma:versionID="89222f4c700b6aa772176dea70c0afc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3CC734-4455-4808-8FF5-BFECBA4B4C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DDF3DE8-0A3B-4CC5-9A20-D21BB99412B7}">
  <ds:schemaRefs>
    <ds:schemaRef ds:uri="http://purl.org/dc/elements/1.1/"/>
    <ds:schemaRef ds:uri="http://schemas.microsoft.com/office/infopath/2007/PartnerControls"/>
    <ds:schemaRef ds:uri="http://schemas.openxmlformats.org/package/2006/metadata/core-properties"/>
    <ds:schemaRef ds:uri="http://www.w3.org/XML/1998/namespace"/>
    <ds:schemaRef ds:uri="http://purl.org/dc/terms/"/>
    <ds:schemaRef ds:uri="http://schemas.microsoft.com/office/2006/metadata/properties"/>
    <ds:schemaRef ds:uri="http://schemas.microsoft.com/office/2006/documentManagement/types"/>
    <ds:schemaRef ds:uri="http://purl.org/dc/dcmitype/"/>
  </ds:schemaRefs>
</ds:datastoreItem>
</file>

<file path=customXml/itemProps3.xml><?xml version="1.0" encoding="utf-8"?>
<ds:datastoreItem xmlns:ds="http://schemas.openxmlformats.org/officeDocument/2006/customXml" ds:itemID="{D388D55D-EA4F-45E8-B91C-D84510ABA6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 Template</Template>
  <TotalTime>36752</TotalTime>
  <Words>1033</Words>
  <Application>Microsoft Office PowerPoint</Application>
  <PresentationFormat>A4 Paper (210x297 mm)</PresentationFormat>
  <Paragraphs>136</Paragraphs>
  <Slides>28</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2</vt:i4>
      </vt:variant>
      <vt:variant>
        <vt:lpstr>Slide Titles</vt:lpstr>
      </vt:variant>
      <vt:variant>
        <vt:i4>28</vt:i4>
      </vt:variant>
    </vt:vector>
  </HeadingPairs>
  <TitlesOfParts>
    <vt:vector size="36" baseType="lpstr">
      <vt:lpstr>Arial</vt:lpstr>
      <vt:lpstr>Calibri</vt:lpstr>
      <vt:lpstr>Helvetica Light</vt:lpstr>
      <vt:lpstr>Wingdings</vt:lpstr>
      <vt:lpstr>PPT Template</vt:lpstr>
      <vt:lpstr>Closing slides</vt:lpstr>
      <vt:lpstr>think-cell Slide</vt:lpstr>
      <vt:lpstr>Packager Shell Object</vt:lpstr>
      <vt:lpstr>Performance testing using Jmeter</vt:lpstr>
      <vt:lpstr>Agenda</vt:lpstr>
      <vt:lpstr>PERFORMANCE TESTING OF A RESTFUL API USING JMETER </vt:lpstr>
      <vt:lpstr>JMeter Architecture</vt:lpstr>
      <vt:lpstr>Features Supported by JMeter:</vt:lpstr>
      <vt:lpstr>PowerPoint Presentation</vt:lpstr>
      <vt:lpstr>Prerequisites </vt:lpstr>
      <vt:lpstr>Steps to install Jmeter: </vt:lpstr>
      <vt:lpstr>PowerPoint Presentation</vt:lpstr>
      <vt:lpstr>PowerPoint Presentation</vt:lpstr>
      <vt:lpstr>Terminology </vt:lpstr>
      <vt:lpstr>PowerPoint Presentation</vt:lpstr>
      <vt:lpstr>PowerPoint Presentation</vt:lpstr>
      <vt:lpstr>PowerPoint Presentation</vt:lpstr>
      <vt:lpstr>PowerPoint Presentation</vt:lpstr>
      <vt:lpstr>PowerPoint Presentation</vt:lpstr>
      <vt:lpstr>PowerPoint Presentation</vt:lpstr>
      <vt:lpstr>Field explanation</vt:lpstr>
      <vt:lpstr>PowerPoint Presentation</vt:lpstr>
      <vt:lpstr>PowerPoint Presentation</vt:lpstr>
      <vt:lpstr>Click link below for jmx file</vt:lpstr>
      <vt:lpstr>Example 2: POST Request</vt:lpstr>
      <vt:lpstr>PowerPoint Presentation</vt:lpstr>
      <vt:lpstr>PowerPoint Presentation</vt:lpstr>
      <vt:lpstr>PowerPoint Presentation</vt:lpstr>
      <vt:lpstr>PowerPoint Presentation</vt:lpstr>
      <vt:lpstr>Click below link to open jmx file</vt:lpstr>
      <vt:lpstr>PowerPoint Presentation</vt:lpstr>
    </vt:vector>
  </TitlesOfParts>
  <Company>Capgemini GCC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rsundara</dc:creator>
  <cp:lastModifiedBy>Kumbhar, Ranjeet</cp:lastModifiedBy>
  <cp:revision>1523</cp:revision>
  <dcterms:created xsi:type="dcterms:W3CDTF">2015-01-16T08:38:21Z</dcterms:created>
  <dcterms:modified xsi:type="dcterms:W3CDTF">2017-07-24T10:09:40Z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0x010100E23D1EA2EC8B804E965B2F041BBB849E</vt:lpwstr>
  </property>
</Properties>
</file>