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70" r:id="rId6"/>
    <p:sldId id="258" r:id="rId7"/>
    <p:sldId id="259" r:id="rId8"/>
    <p:sldId id="260" r:id="rId9"/>
    <p:sldId id="261" r:id="rId10"/>
    <p:sldId id="271" r:id="rId11"/>
    <p:sldId id="262" r:id="rId12"/>
    <p:sldId id="272" r:id="rId13"/>
    <p:sldId id="265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8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6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5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0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F69F-A1E6-444B-91AA-D548E2E03A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2F55-96BA-4196-9769-EEEDEBCCD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0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FCA57863-D88E-4AD7-9D07-5B6C50664B36}"/>
              </a:ext>
            </a:extLst>
          </p:cNvPr>
          <p:cNvSpPr txBox="1"/>
          <p:nvPr/>
        </p:nvSpPr>
        <p:spPr>
          <a:xfrm>
            <a:off x="480854" y="1871913"/>
            <a:ext cx="663675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spc="-300" dirty="0">
                <a:solidFill>
                  <a:srgbClr val="404040"/>
                </a:solidFill>
              </a:rPr>
              <a:t>음악 정보 </a:t>
            </a:r>
            <a:r>
              <a:rPr lang="en-US" altLang="ko-KR" sz="4400" b="1" spc="-300" dirty="0">
                <a:solidFill>
                  <a:srgbClr val="404040"/>
                </a:solidFill>
              </a:rPr>
              <a:t>DB, JSP </a:t>
            </a:r>
            <a:r>
              <a:rPr lang="ko-KR" altLang="en-US" sz="4400" b="1" spc="-300" dirty="0">
                <a:solidFill>
                  <a:srgbClr val="404040"/>
                </a:solidFill>
              </a:rPr>
              <a:t>웹사이트</a:t>
            </a:r>
            <a:endParaRPr lang="en-US" altLang="ko-KR" sz="4400" b="1" spc="-300" dirty="0">
              <a:solidFill>
                <a:srgbClr val="404040"/>
              </a:solidFill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776128" y="3429000"/>
            <a:ext cx="67080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2000" b="1" spc="-300" dirty="0">
                <a:solidFill>
                  <a:srgbClr val="404040"/>
                </a:solidFill>
                <a:latin typeface="+mn-lt"/>
                <a:ea typeface="+mn-ea"/>
              </a:rPr>
              <a:t>강원대학교 전자정보통신공학부 정보통신공학전공</a:t>
            </a:r>
            <a:endParaRPr lang="en-US" altLang="zh-CN" sz="2000" b="1" spc="-300" dirty="0">
              <a:solidFill>
                <a:srgbClr val="404040"/>
              </a:solidFill>
              <a:latin typeface="+mn-lt"/>
              <a:ea typeface="+mn-ea"/>
            </a:endParaRPr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pic>
        <p:nvPicPr>
          <p:cNvPr id="1026" name="Picture 2" descr="마스코트 곰두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3" y="2389054"/>
            <a:ext cx="21907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776128" y="4531844"/>
            <a:ext cx="67080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rgbClr val="404040"/>
                </a:solidFill>
                <a:cs typeface="Arial" panose="020B0604020202020204" pitchFamily="34" charset="0"/>
              </a:rPr>
              <a:t>201821429 </a:t>
            </a:r>
            <a:r>
              <a:rPr lang="ko-KR" altLang="en-US" sz="1800" b="1" dirty="0" err="1">
                <a:solidFill>
                  <a:srgbClr val="404040"/>
                </a:solidFill>
                <a:cs typeface="Arial" panose="020B0604020202020204" pitchFamily="34" charset="0"/>
              </a:rPr>
              <a:t>고낙연</a:t>
            </a:r>
            <a:endParaRPr lang="en-US" altLang="zh-CN" sz="1800" b="1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0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2" name="文本框 12">
            <a:extLst>
              <a:ext uri="{FF2B5EF4-FFF2-40B4-BE49-F238E27FC236}">
                <a16:creationId xmlns:a16="http://schemas.microsoft.com/office/drawing/2014/main" id="{2FEB773C-0A87-2F71-C927-3925DC7F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75" y="532417"/>
            <a:ext cx="3121019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ea"/>
                <a:sym typeface="+mn-lt"/>
              </a:rPr>
              <a:t>출력 결과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29364C-1ECF-2CFE-DA90-1562FE660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7" y="1319721"/>
            <a:ext cx="104108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4" name="文本框 12">
            <a:extLst>
              <a:ext uri="{FF2B5EF4-FFF2-40B4-BE49-F238E27FC236}">
                <a16:creationId xmlns:a16="http://schemas.microsoft.com/office/drawing/2014/main" id="{8340A3C4-CE84-467F-9AF7-7E6D89515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75" y="532417"/>
            <a:ext cx="3121019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ea"/>
                <a:sym typeface="+mn-lt"/>
              </a:rPr>
              <a:t>출력 결과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2D72A0-7248-0B69-F315-0E0A1286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5" y="1386352"/>
            <a:ext cx="6584361" cy="199152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468F17A-120C-E182-9416-6295FD5C5EC5}"/>
              </a:ext>
            </a:extLst>
          </p:cNvPr>
          <p:cNvSpPr/>
          <p:nvPr/>
        </p:nvSpPr>
        <p:spPr>
          <a:xfrm rot="2690187">
            <a:off x="4481670" y="3064064"/>
            <a:ext cx="2105181" cy="799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2C6ACF-493A-5782-D323-5AE1D46AE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98" y="4314360"/>
            <a:ext cx="7667625" cy="2314575"/>
          </a:xfrm>
          <a:prstGeom prst="rect">
            <a:avLst/>
          </a:prstGeom>
        </p:spPr>
      </p:pic>
      <p:sp>
        <p:nvSpPr>
          <p:cNvPr id="12" name="矩形 259">
            <a:extLst>
              <a:ext uri="{FF2B5EF4-FFF2-40B4-BE49-F238E27FC236}">
                <a16:creationId xmlns:a16="http://schemas.microsoft.com/office/drawing/2014/main" id="{1311929C-4CCC-6F5C-9809-E76F04EC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934" y="3015122"/>
            <a:ext cx="4572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1800" b="1" dirty="0">
                <a:solidFill>
                  <a:srgbClr val="404040"/>
                </a:solidFill>
                <a:cs typeface="Arial" panose="020B0604020202020204" pitchFamily="34" charset="0"/>
              </a:rPr>
              <a:t>원하는 재생목록을 선택하면 해당 음악 재생목록에 해당하는 음악 리스트만 출력한다</a:t>
            </a: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96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4" name="文本框 12">
            <a:extLst>
              <a:ext uri="{FF2B5EF4-FFF2-40B4-BE49-F238E27FC236}">
                <a16:creationId xmlns:a16="http://schemas.microsoft.com/office/drawing/2014/main" id="{8340A3C4-CE84-467F-9AF7-7E6D89515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75" y="532417"/>
            <a:ext cx="3121019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ea"/>
                <a:sym typeface="+mn-lt"/>
              </a:rPr>
              <a:t>출력 결과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59">
            <a:extLst>
              <a:ext uri="{FF2B5EF4-FFF2-40B4-BE49-F238E27FC236}">
                <a16:creationId xmlns:a16="http://schemas.microsoft.com/office/drawing/2014/main" id="{1311929C-4CCC-6F5C-9809-E76F04EC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924" y="4869269"/>
            <a:ext cx="499506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1800" b="1" dirty="0">
                <a:solidFill>
                  <a:srgbClr val="404040"/>
                </a:solidFill>
                <a:cs typeface="Arial" panose="020B0604020202020204" pitchFamily="34" charset="0"/>
              </a:rPr>
              <a:t>버튼을 눌러서 제거하는 음악 항목을 제거 할 수 있다</a:t>
            </a: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1AC3A-5E14-D594-D917-C9E8EB06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2" y="1545674"/>
            <a:ext cx="5691784" cy="2674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E2953E-3FED-AC0B-A95C-B9E96BD4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07" y="1825853"/>
            <a:ext cx="5095569" cy="239456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1BCBC80-915B-0B99-0ECF-196029510AEF}"/>
              </a:ext>
            </a:extLst>
          </p:cNvPr>
          <p:cNvSpPr/>
          <p:nvPr/>
        </p:nvSpPr>
        <p:spPr>
          <a:xfrm rot="610278">
            <a:off x="5427924" y="2783638"/>
            <a:ext cx="1336154" cy="799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2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2" name="文本框 12">
            <a:extLst>
              <a:ext uri="{FF2B5EF4-FFF2-40B4-BE49-F238E27FC236}">
                <a16:creationId xmlns:a16="http://schemas.microsoft.com/office/drawing/2014/main" id="{71E467A1-1865-A655-F71D-9FFE4ABC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75" y="532417"/>
            <a:ext cx="3121019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ea"/>
                <a:sym typeface="+mn-lt"/>
              </a:rPr>
              <a:t>참고 문헌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1B431-5FC3-99BA-FD45-820602089EE2}"/>
              </a:ext>
            </a:extLst>
          </p:cNvPr>
          <p:cNvSpPr txBox="1"/>
          <p:nvPr/>
        </p:nvSpPr>
        <p:spPr>
          <a:xfrm>
            <a:off x="996676" y="2904259"/>
            <a:ext cx="101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황희정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"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짧고 굵게 배우는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JSP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프로그래밍과 스프링 프레임워크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", </a:t>
            </a:r>
            <a:r>
              <a:rPr lang="ko-KR" altLang="en-US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한빛아카데미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2021.</a:t>
            </a:r>
          </a:p>
        </p:txBody>
      </p:sp>
    </p:spTree>
    <p:extLst>
      <p:ext uri="{BB962C8B-B14F-4D97-AF65-F5344CB8AC3E}">
        <p14:creationId xmlns:p14="http://schemas.microsoft.com/office/powerpoint/2010/main" val="352735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EB4E94-DE6F-26AA-906B-A5847BDD1569}"/>
              </a:ext>
            </a:extLst>
          </p:cNvPr>
          <p:cNvSpPr/>
          <p:nvPr/>
        </p:nvSpPr>
        <p:spPr>
          <a:xfrm>
            <a:off x="3208421" y="2330115"/>
            <a:ext cx="6079957" cy="219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ko-KR" altLang="en-US" sz="72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0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847273" y="1332821"/>
            <a:ext cx="2724885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목차</a:t>
            </a:r>
            <a:endParaRPr lang="zh-CN" altLang="en-US" sz="4800" b="1" dirty="0">
              <a:solidFill>
                <a:srgbClr val="4040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Text_3"/>
          <p:cNvSpPr/>
          <p:nvPr>
            <p:custDataLst>
              <p:tags r:id="rId2"/>
            </p:custDataLst>
          </p:nvPr>
        </p:nvSpPr>
        <p:spPr>
          <a:xfrm>
            <a:off x="5535105" y="3513063"/>
            <a:ext cx="347586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ko-KR" altLang="en-US" sz="2800" b="1" dirty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 panose="020B0604020202020204" pitchFamily="34" charset="0"/>
              </a:rPr>
              <a:t>웹사이트 명세서 작성</a:t>
            </a:r>
            <a:endParaRPr lang="en-US" altLang="zh-CN" sz="2800" b="1" dirty="0">
              <a:solidFill>
                <a:srgbClr val="3E3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13" name="MH_Text_2"/>
          <p:cNvSpPr/>
          <p:nvPr>
            <p:custDataLst>
              <p:tags r:id="rId3"/>
            </p:custDataLst>
          </p:nvPr>
        </p:nvSpPr>
        <p:spPr>
          <a:xfrm>
            <a:off x="5535105" y="4418546"/>
            <a:ext cx="373723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ko-KR" altLang="en-US" sz="2800" b="1" dirty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 panose="020B0604020202020204" pitchFamily="34" charset="0"/>
              </a:rPr>
              <a:t>소스 코드 및 출력 결과</a:t>
            </a:r>
            <a:endParaRPr lang="en-US" altLang="zh-CN" sz="2800" b="1" dirty="0">
              <a:solidFill>
                <a:srgbClr val="3E3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14" name="MH_Text_1"/>
          <p:cNvSpPr/>
          <p:nvPr>
            <p:custDataLst>
              <p:tags r:id="rId4"/>
            </p:custDataLst>
          </p:nvPr>
        </p:nvSpPr>
        <p:spPr>
          <a:xfrm>
            <a:off x="5535105" y="5311821"/>
            <a:ext cx="347586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ko-KR" altLang="en-US" sz="2800" b="1" dirty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 panose="020B0604020202020204" pitchFamily="34" charset="0"/>
              </a:rPr>
              <a:t>결론 및 고찰</a:t>
            </a:r>
            <a:endParaRPr lang="en-US" altLang="zh-CN" sz="2800" b="1" dirty="0">
              <a:solidFill>
                <a:srgbClr val="3E3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4492368" y="2971111"/>
            <a:ext cx="785484" cy="541952"/>
          </a:xfrm>
          <a:prstGeom prst="wedgeEllipseCallout">
            <a:avLst>
              <a:gd name="adj1" fmla="val 40571"/>
              <a:gd name="adj2" fmla="val 5464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2</a:t>
            </a:r>
          </a:p>
        </p:txBody>
      </p:sp>
      <p:sp>
        <p:nvSpPr>
          <p:cNvPr id="24" name="타원형 설명선 23"/>
          <p:cNvSpPr/>
          <p:nvPr/>
        </p:nvSpPr>
        <p:spPr>
          <a:xfrm>
            <a:off x="4492368" y="3870737"/>
            <a:ext cx="785484" cy="541952"/>
          </a:xfrm>
          <a:prstGeom prst="wedgeEllipseCallout">
            <a:avLst>
              <a:gd name="adj1" fmla="val 40571"/>
              <a:gd name="adj2" fmla="val 5464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3</a:t>
            </a:r>
          </a:p>
        </p:txBody>
      </p:sp>
      <p:sp>
        <p:nvSpPr>
          <p:cNvPr id="25" name="타원형 설명선 24"/>
          <p:cNvSpPr/>
          <p:nvPr/>
        </p:nvSpPr>
        <p:spPr>
          <a:xfrm>
            <a:off x="4492368" y="4770362"/>
            <a:ext cx="785484" cy="541459"/>
          </a:xfrm>
          <a:prstGeom prst="wedgeEllipseCallout">
            <a:avLst>
              <a:gd name="adj1" fmla="val 40571"/>
              <a:gd name="adj2" fmla="val 5464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4</a:t>
            </a:r>
          </a:p>
        </p:txBody>
      </p:sp>
      <p:sp>
        <p:nvSpPr>
          <p:cNvPr id="2" name="타원형 설명선 22">
            <a:extLst>
              <a:ext uri="{FF2B5EF4-FFF2-40B4-BE49-F238E27FC236}">
                <a16:creationId xmlns:a16="http://schemas.microsoft.com/office/drawing/2014/main" id="{B2BD92D0-13E3-AF5F-FD86-6EC9C56D2BE9}"/>
              </a:ext>
            </a:extLst>
          </p:cNvPr>
          <p:cNvSpPr/>
          <p:nvPr/>
        </p:nvSpPr>
        <p:spPr>
          <a:xfrm>
            <a:off x="4492368" y="2071485"/>
            <a:ext cx="785484" cy="541952"/>
          </a:xfrm>
          <a:prstGeom prst="wedgeEllipseCallout">
            <a:avLst>
              <a:gd name="adj1" fmla="val 40571"/>
              <a:gd name="adj2" fmla="val 5464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1</a:t>
            </a:r>
          </a:p>
        </p:txBody>
      </p:sp>
      <p:sp>
        <p:nvSpPr>
          <p:cNvPr id="4" name="MH_Text_3">
            <a:extLst>
              <a:ext uri="{FF2B5EF4-FFF2-40B4-BE49-F238E27FC236}">
                <a16:creationId xmlns:a16="http://schemas.microsoft.com/office/drawing/2014/main" id="{C70AA7FD-D90F-F690-6071-C0D047B0535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535105" y="2607580"/>
            <a:ext cx="347586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ko-KR" altLang="en-US" sz="2800" b="1" dirty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 panose="020B0604020202020204" pitchFamily="34" charset="0"/>
              </a:rPr>
              <a:t>웹사이트 제작 절차</a:t>
            </a:r>
            <a:endParaRPr lang="en-US" altLang="zh-CN" sz="2800" b="1" dirty="0">
              <a:solidFill>
                <a:srgbClr val="3E3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2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615575" y="532417"/>
            <a:ext cx="4349796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lvl="0"/>
            <a:r>
              <a:rPr lang="ko-KR" altLang="en-US" sz="3200" b="1" dirty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 panose="020B0604020202020204" pitchFamily="34" charset="0"/>
              </a:rPr>
              <a:t>웹사이트 제작 절차</a:t>
            </a:r>
            <a:endParaRPr lang="en-US" altLang="zh-CN" sz="3200" b="1" dirty="0">
              <a:solidFill>
                <a:srgbClr val="3E3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矩形 259">
            <a:extLst>
              <a:ext uri="{FF2B5EF4-FFF2-40B4-BE49-F238E27FC236}">
                <a16:creationId xmlns:a16="http://schemas.microsoft.com/office/drawing/2014/main" id="{CCB62C9E-3F06-79F1-BB67-44698C74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379" y="2021438"/>
            <a:ext cx="8017900" cy="16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구축 목적을 정의한다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2. DB, </a:t>
            </a: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웹사이트 구축에 필요한 요구사항 명세서를 적는다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요구사항 명세서를 기반으로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, DB </a:t>
            </a: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개념적 설계를 한다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4. DBMS </a:t>
            </a: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제품을 이용하여 구축한다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3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615575" y="532417"/>
            <a:ext cx="4349796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lvl="0"/>
            <a:r>
              <a:rPr lang="ko-KR" altLang="en-US" sz="3200" b="1" dirty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 panose="020B0604020202020204" pitchFamily="34" charset="0"/>
              </a:rPr>
              <a:t>웹사이트 명세서 작성</a:t>
            </a:r>
            <a:endParaRPr lang="en-US" altLang="zh-CN" sz="3200" b="1" dirty="0">
              <a:solidFill>
                <a:srgbClr val="3E3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矩形 259">
            <a:extLst>
              <a:ext uri="{FF2B5EF4-FFF2-40B4-BE49-F238E27FC236}">
                <a16:creationId xmlns:a16="http://schemas.microsoft.com/office/drawing/2014/main" id="{CCB62C9E-3F06-79F1-BB67-44698C74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379" y="2021438"/>
            <a:ext cx="8017900" cy="310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ko-KR" altLang="en-US" sz="2400" b="1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ko-KR" altLang="en-US" b="1" dirty="0">
                <a:solidFill>
                  <a:srgbClr val="404040"/>
                </a:solidFill>
                <a:cs typeface="Arial" panose="020B0604020202020204" pitchFamily="34" charset="0"/>
              </a:rPr>
              <a:t>소개</a:t>
            </a:r>
          </a:p>
          <a:p>
            <a:pPr>
              <a:buNone/>
            </a:pPr>
            <a:endParaRPr lang="ko-KR" altLang="en-US" sz="2400" b="1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제목 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음악 스트리밍 서비스 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DB</a:t>
            </a:r>
          </a:p>
          <a:p>
            <a:pPr>
              <a:buNone/>
            </a:pPr>
            <a:endParaRPr lang="en-US" altLang="ko-KR" sz="2400" b="1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사용자와 사용자의 음악 재생목록에 관한 정보를 보관하는 서비스 기능을 고려</a:t>
            </a:r>
          </a:p>
        </p:txBody>
      </p:sp>
    </p:spTree>
    <p:extLst>
      <p:ext uri="{BB962C8B-B14F-4D97-AF65-F5344CB8AC3E}">
        <p14:creationId xmlns:p14="http://schemas.microsoft.com/office/powerpoint/2010/main" val="4928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615575" y="532417"/>
            <a:ext cx="4349796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lvl="0"/>
            <a:r>
              <a:rPr lang="ko-KR" altLang="en-US" sz="3200" b="1" dirty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 panose="020B0604020202020204" pitchFamily="34" charset="0"/>
              </a:rPr>
              <a:t>웹사이트 명세서 작성</a:t>
            </a:r>
            <a:endParaRPr lang="en-US" altLang="zh-CN" sz="3200" b="1" dirty="0">
              <a:solidFill>
                <a:srgbClr val="3E3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矩形 259">
            <a:extLst>
              <a:ext uri="{FF2B5EF4-FFF2-40B4-BE49-F238E27FC236}">
                <a16:creationId xmlns:a16="http://schemas.microsoft.com/office/drawing/2014/main" id="{CCB62C9E-3F06-79F1-BB67-44698C74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882" y="1403129"/>
            <a:ext cx="8017900" cy="27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ko-KR" altLang="en-US" sz="2400" b="1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ko-KR" altLang="en-US" b="1" dirty="0">
                <a:solidFill>
                  <a:srgbClr val="404040"/>
                </a:solidFill>
                <a:cs typeface="Arial" panose="020B0604020202020204" pitchFamily="34" charset="0"/>
              </a:rPr>
              <a:t>기능</a:t>
            </a:r>
          </a:p>
          <a:p>
            <a:pPr>
              <a:buNone/>
            </a:pPr>
            <a:endParaRPr lang="ko-KR" altLang="en-US" sz="2400" b="1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원하는 재생목록 선택 시 확인이 가능하다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버튼을 눌러서 재생목록을 업데이트 할 수 있다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404040"/>
                </a:solidFill>
                <a:cs typeface="Arial" panose="020B0604020202020204" pitchFamily="34" charset="0"/>
              </a:rPr>
              <a:t>여러 개의 재생목록을 저장하는 것이 가능하다</a:t>
            </a:r>
            <a:r>
              <a:rPr lang="en-US" altLang="ko-KR" sz="24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94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26231F2-134D-CA7F-15EE-8AEF5B79E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75" y="532417"/>
            <a:ext cx="3121019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ea"/>
                <a:sym typeface="+mn-lt"/>
              </a:rPr>
              <a:t>소스 코드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>
            <a:extLst>
              <a:ext uri="{FF2B5EF4-FFF2-40B4-BE49-F238E27FC236}">
                <a16:creationId xmlns:a16="http://schemas.microsoft.com/office/drawing/2014/main" id="{A154FF99-9323-700A-2C79-284749C1E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870" y="2390672"/>
            <a:ext cx="358686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News.java</a:t>
            </a:r>
          </a:p>
          <a:p>
            <a:pPr>
              <a:buNone/>
            </a:pPr>
            <a:r>
              <a:rPr lang="ko-KR" altLang="en-US" sz="1800" b="1" dirty="0">
                <a:solidFill>
                  <a:srgbClr val="404040"/>
                </a:solidFill>
                <a:cs typeface="Arial" panose="020B0604020202020204" pitchFamily="34" charset="0"/>
              </a:rPr>
              <a:t>칼럼과 데이터 타입을 정의함</a:t>
            </a: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487F18-0CA5-8BB4-C700-493DFBEE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55" y="1122363"/>
            <a:ext cx="62960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4" name="文本框 12">
            <a:extLst>
              <a:ext uri="{FF2B5EF4-FFF2-40B4-BE49-F238E27FC236}">
                <a16:creationId xmlns:a16="http://schemas.microsoft.com/office/drawing/2014/main" id="{A57AE838-DD99-17C4-9936-C0D06E15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75" y="532417"/>
            <a:ext cx="3121019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ea"/>
                <a:sym typeface="+mn-lt"/>
              </a:rPr>
              <a:t>소스 코드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259">
            <a:extLst>
              <a:ext uri="{FF2B5EF4-FFF2-40B4-BE49-F238E27FC236}">
                <a16:creationId xmlns:a16="http://schemas.microsoft.com/office/drawing/2014/main" id="{37028F30-425B-556D-64B6-AAA5B0EA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00" y="1791854"/>
            <a:ext cx="3341322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NewsController.java</a:t>
            </a:r>
          </a:p>
          <a:p>
            <a:pPr>
              <a:buNone/>
            </a:pPr>
            <a:endParaRPr lang="en-US" altLang="ko-KR" sz="1800" b="1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ko-KR" altLang="en-US" sz="1800" b="1" dirty="0">
                <a:solidFill>
                  <a:srgbClr val="404040"/>
                </a:solidFill>
                <a:cs typeface="Arial" panose="020B0604020202020204" pitchFamily="34" charset="0"/>
              </a:rPr>
              <a:t>컨트롤러로 재생목록을 선택하거나 버튼을 눌러 제거했을 때의 행동을 정의 하고 있다</a:t>
            </a: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593146-74F5-C4AC-E7C3-AFDBC71B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64" y="1137643"/>
            <a:ext cx="5691485" cy="2627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7E31C3-82A4-8124-3905-F7BBCD5DE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664" y="3868166"/>
            <a:ext cx="5001578" cy="28458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5ECC99-7D26-548F-144F-6D5AB91F5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341" y="4072061"/>
            <a:ext cx="5648503" cy="21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5586081A-A537-AD7C-A471-4293DFDC5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75" y="532417"/>
            <a:ext cx="3121019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ea"/>
                <a:sym typeface="+mn-lt"/>
              </a:rPr>
              <a:t>소스 코드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150673-9F43-F0B7-B961-4B4C4C4B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4" y="1441267"/>
            <a:ext cx="4377416" cy="30349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F50C16-5A10-56D2-8238-1F3414A47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221" y="1441266"/>
            <a:ext cx="5155652" cy="2886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AC5A1F-EAA6-F586-8C9A-3077AE6CA2DB}"/>
              </a:ext>
            </a:extLst>
          </p:cNvPr>
          <p:cNvSpPr txBox="1"/>
          <p:nvPr/>
        </p:nvSpPr>
        <p:spPr>
          <a:xfrm>
            <a:off x="4589418" y="4826958"/>
            <a:ext cx="6113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NewsDAO.java</a:t>
            </a:r>
          </a:p>
          <a:p>
            <a:pPr>
              <a:buNone/>
            </a:pPr>
            <a:endParaRPr lang="en-US" altLang="ko-KR" sz="1800" b="1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ko-KR" altLang="en-US" sz="1800" b="1" dirty="0">
                <a:solidFill>
                  <a:srgbClr val="404040"/>
                </a:solidFill>
                <a:cs typeface="Arial" panose="020B0604020202020204" pitchFamily="34" charset="0"/>
              </a:rPr>
              <a:t>컨트롤러가 </a:t>
            </a: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DAO</a:t>
            </a:r>
            <a:r>
              <a:rPr lang="ko-KR" altLang="en-US" sz="1800" b="1" dirty="0">
                <a:solidFill>
                  <a:srgbClr val="404040"/>
                </a:solidFill>
                <a:cs typeface="Arial" panose="020B0604020202020204" pitchFamily="34" charset="0"/>
              </a:rPr>
              <a:t>에 정의된 메서드들을 호출해서 </a:t>
            </a:r>
            <a:r>
              <a:rPr lang="en-US" altLang="ko-KR" sz="1800" b="1" dirty="0" err="1">
                <a:solidFill>
                  <a:srgbClr val="404040"/>
                </a:solidFill>
                <a:cs typeface="Arial" panose="020B0604020202020204" pitchFamily="34" charset="0"/>
              </a:rPr>
              <a:t>OracleDB</a:t>
            </a: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 </a:t>
            </a:r>
            <a:r>
              <a:rPr lang="ko-KR" altLang="en-US" sz="1800" b="1" dirty="0">
                <a:solidFill>
                  <a:srgbClr val="404040"/>
                </a:solidFill>
                <a:cs typeface="Arial" panose="020B0604020202020204" pitchFamily="34" charset="0"/>
              </a:rPr>
              <a:t>안의 값들을 업데이트하거나 결과를 출력할 수 있다</a:t>
            </a:r>
            <a:r>
              <a:rPr lang="en-US" altLang="ko-KR" sz="1800" b="1" dirty="0">
                <a:solidFill>
                  <a:srgbClr val="404040"/>
                </a:solidFill>
                <a:cs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02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9297755">
            <a:off x="-134199" y="38321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297755">
            <a:off x="-84449" y="133262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6"/>
          <p:cNvSpPr/>
          <p:nvPr/>
        </p:nvSpPr>
        <p:spPr>
          <a:xfrm rot="20024529">
            <a:off x="9931212" y="6314846"/>
            <a:ext cx="2427420" cy="144350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325091"/>
              <a:gd name="connsiteY0" fmla="*/ 0 h 142404"/>
              <a:gd name="connsiteX1" fmla="*/ 3325091 w 3325091"/>
              <a:gd name="connsiteY1" fmla="*/ 0 h 142404"/>
              <a:gd name="connsiteX2" fmla="*/ 3325091 w 3325091"/>
              <a:gd name="connsiteY2" fmla="*/ 140787 h 142404"/>
              <a:gd name="connsiteX3" fmla="*/ 498606 w 3325091"/>
              <a:gd name="connsiteY3" fmla="*/ 142404 h 142404"/>
              <a:gd name="connsiteX4" fmla="*/ 0 w 3325091"/>
              <a:gd name="connsiteY4" fmla="*/ 0 h 142404"/>
              <a:gd name="connsiteX0" fmla="*/ 0 w 3125992"/>
              <a:gd name="connsiteY0" fmla="*/ 0 h 146649"/>
              <a:gd name="connsiteX1" fmla="*/ 3125992 w 3125992"/>
              <a:gd name="connsiteY1" fmla="*/ 4245 h 146649"/>
              <a:gd name="connsiteX2" fmla="*/ 3125992 w 3125992"/>
              <a:gd name="connsiteY2" fmla="*/ 145032 h 146649"/>
              <a:gd name="connsiteX3" fmla="*/ 299507 w 3125992"/>
              <a:gd name="connsiteY3" fmla="*/ 146649 h 146649"/>
              <a:gd name="connsiteX4" fmla="*/ 0 w 3125992"/>
              <a:gd name="connsiteY4" fmla="*/ 0 h 146649"/>
              <a:gd name="connsiteX0" fmla="*/ 0 w 3125992"/>
              <a:gd name="connsiteY0" fmla="*/ 0 h 145032"/>
              <a:gd name="connsiteX1" fmla="*/ 3125992 w 3125992"/>
              <a:gd name="connsiteY1" fmla="*/ 4245 h 145032"/>
              <a:gd name="connsiteX2" fmla="*/ 3125992 w 3125992"/>
              <a:gd name="connsiteY2" fmla="*/ 145032 h 145032"/>
              <a:gd name="connsiteX3" fmla="*/ 305838 w 3125992"/>
              <a:gd name="connsiteY3" fmla="*/ 144350 h 145032"/>
              <a:gd name="connsiteX4" fmla="*/ 0 w 3125992"/>
              <a:gd name="connsiteY4" fmla="*/ 0 h 145032"/>
              <a:gd name="connsiteX0" fmla="*/ 0 w 3125992"/>
              <a:gd name="connsiteY0" fmla="*/ 0 h 144350"/>
              <a:gd name="connsiteX1" fmla="*/ 3125992 w 3125992"/>
              <a:gd name="connsiteY1" fmla="*/ 4245 h 144350"/>
              <a:gd name="connsiteX2" fmla="*/ 2364271 w 3125992"/>
              <a:gd name="connsiteY2" fmla="*/ 144040 h 144350"/>
              <a:gd name="connsiteX3" fmla="*/ 305838 w 3125992"/>
              <a:gd name="connsiteY3" fmla="*/ 144350 h 144350"/>
              <a:gd name="connsiteX4" fmla="*/ 0 w 3125992"/>
              <a:gd name="connsiteY4" fmla="*/ 0 h 144350"/>
              <a:gd name="connsiteX0" fmla="*/ 0 w 2423971"/>
              <a:gd name="connsiteY0" fmla="*/ 0 h 144350"/>
              <a:gd name="connsiteX1" fmla="*/ 2423971 w 2423971"/>
              <a:gd name="connsiteY1" fmla="*/ 4857 h 144350"/>
              <a:gd name="connsiteX2" fmla="*/ 2364271 w 2423971"/>
              <a:gd name="connsiteY2" fmla="*/ 144040 h 144350"/>
              <a:gd name="connsiteX3" fmla="*/ 305838 w 2423971"/>
              <a:gd name="connsiteY3" fmla="*/ 144350 h 144350"/>
              <a:gd name="connsiteX4" fmla="*/ 0 w 2423971"/>
              <a:gd name="connsiteY4" fmla="*/ 0 h 144350"/>
              <a:gd name="connsiteX0" fmla="*/ 0 w 2434759"/>
              <a:gd name="connsiteY0" fmla="*/ 0 h 144350"/>
              <a:gd name="connsiteX1" fmla="*/ 2434759 w 2434759"/>
              <a:gd name="connsiteY1" fmla="*/ 9896 h 144350"/>
              <a:gd name="connsiteX2" fmla="*/ 2364271 w 2434759"/>
              <a:gd name="connsiteY2" fmla="*/ 144040 h 144350"/>
              <a:gd name="connsiteX3" fmla="*/ 305838 w 2434759"/>
              <a:gd name="connsiteY3" fmla="*/ 144350 h 144350"/>
              <a:gd name="connsiteX4" fmla="*/ 0 w 2434759"/>
              <a:gd name="connsiteY4" fmla="*/ 0 h 144350"/>
              <a:gd name="connsiteX0" fmla="*/ 0 w 2427420"/>
              <a:gd name="connsiteY0" fmla="*/ 0 h 144350"/>
              <a:gd name="connsiteX1" fmla="*/ 2427420 w 2427420"/>
              <a:gd name="connsiteY1" fmla="*/ 14352 h 144350"/>
              <a:gd name="connsiteX2" fmla="*/ 2364271 w 2427420"/>
              <a:gd name="connsiteY2" fmla="*/ 144040 h 144350"/>
              <a:gd name="connsiteX3" fmla="*/ 305838 w 2427420"/>
              <a:gd name="connsiteY3" fmla="*/ 144350 h 144350"/>
              <a:gd name="connsiteX4" fmla="*/ 0 w 2427420"/>
              <a:gd name="connsiteY4" fmla="*/ 0 h 14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420" h="144350">
                <a:moveTo>
                  <a:pt x="0" y="0"/>
                </a:moveTo>
                <a:lnTo>
                  <a:pt x="2427420" y="14352"/>
                </a:lnTo>
                <a:lnTo>
                  <a:pt x="2364271" y="144040"/>
                </a:lnTo>
                <a:lnTo>
                  <a:pt x="305838" y="144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8"/>
          <p:cNvSpPr/>
          <p:nvPr/>
        </p:nvSpPr>
        <p:spPr>
          <a:xfrm rot="20055584">
            <a:off x="11060325" y="6583091"/>
            <a:ext cx="1234855" cy="144649"/>
          </a:xfrm>
          <a:custGeom>
            <a:avLst/>
            <a:gdLst>
              <a:gd name="connsiteX0" fmla="*/ 0 w 3325091"/>
              <a:gd name="connsiteY0" fmla="*/ 0 h 140787"/>
              <a:gd name="connsiteX1" fmla="*/ 3325091 w 3325091"/>
              <a:gd name="connsiteY1" fmla="*/ 0 h 140787"/>
              <a:gd name="connsiteX2" fmla="*/ 3325091 w 3325091"/>
              <a:gd name="connsiteY2" fmla="*/ 140787 h 140787"/>
              <a:gd name="connsiteX3" fmla="*/ 0 w 3325091"/>
              <a:gd name="connsiteY3" fmla="*/ 140787 h 140787"/>
              <a:gd name="connsiteX4" fmla="*/ 0 w 3325091"/>
              <a:gd name="connsiteY4" fmla="*/ 0 h 140787"/>
              <a:gd name="connsiteX0" fmla="*/ 0 w 3325091"/>
              <a:gd name="connsiteY0" fmla="*/ 0 h 142757"/>
              <a:gd name="connsiteX1" fmla="*/ 3325091 w 3325091"/>
              <a:gd name="connsiteY1" fmla="*/ 0 h 142757"/>
              <a:gd name="connsiteX2" fmla="*/ 3325091 w 3325091"/>
              <a:gd name="connsiteY2" fmla="*/ 140787 h 142757"/>
              <a:gd name="connsiteX3" fmla="*/ 1484022 w 3325091"/>
              <a:gd name="connsiteY3" fmla="*/ 142757 h 142757"/>
              <a:gd name="connsiteX4" fmla="*/ 0 w 3325091"/>
              <a:gd name="connsiteY4" fmla="*/ 0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2142590 w 2142590"/>
              <a:gd name="connsiteY2" fmla="*/ 140787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2142590"/>
              <a:gd name="connsiteY0" fmla="*/ 425 h 142757"/>
              <a:gd name="connsiteX1" fmla="*/ 2142590 w 2142590"/>
              <a:gd name="connsiteY1" fmla="*/ 0 h 142757"/>
              <a:gd name="connsiteX2" fmla="*/ 1183786 w 2142590"/>
              <a:gd name="connsiteY2" fmla="*/ 139724 h 142757"/>
              <a:gd name="connsiteX3" fmla="*/ 301521 w 2142590"/>
              <a:gd name="connsiteY3" fmla="*/ 142757 h 142757"/>
              <a:gd name="connsiteX4" fmla="*/ 0 w 2142590"/>
              <a:gd name="connsiteY4" fmla="*/ 425 h 142757"/>
              <a:gd name="connsiteX0" fmla="*/ 0 w 1255139"/>
              <a:gd name="connsiteY0" fmla="*/ 2326 h 144658"/>
              <a:gd name="connsiteX1" fmla="*/ 1255139 w 1255139"/>
              <a:gd name="connsiteY1" fmla="*/ 0 h 144658"/>
              <a:gd name="connsiteX2" fmla="*/ 1183786 w 1255139"/>
              <a:gd name="connsiteY2" fmla="*/ 141625 h 144658"/>
              <a:gd name="connsiteX3" fmla="*/ 301521 w 1255139"/>
              <a:gd name="connsiteY3" fmla="*/ 144658 h 144658"/>
              <a:gd name="connsiteX4" fmla="*/ 0 w 1255139"/>
              <a:gd name="connsiteY4" fmla="*/ 2326 h 144658"/>
              <a:gd name="connsiteX0" fmla="*/ 0 w 1248665"/>
              <a:gd name="connsiteY0" fmla="*/ 5350 h 147682"/>
              <a:gd name="connsiteX1" fmla="*/ 1248665 w 1248665"/>
              <a:gd name="connsiteY1" fmla="*/ 0 h 147682"/>
              <a:gd name="connsiteX2" fmla="*/ 1183786 w 1248665"/>
              <a:gd name="connsiteY2" fmla="*/ 144649 h 147682"/>
              <a:gd name="connsiteX3" fmla="*/ 301521 w 1248665"/>
              <a:gd name="connsiteY3" fmla="*/ 147682 h 147682"/>
              <a:gd name="connsiteX4" fmla="*/ 0 w 1248665"/>
              <a:gd name="connsiteY4" fmla="*/ 5350 h 147682"/>
              <a:gd name="connsiteX0" fmla="*/ 0 w 1248665"/>
              <a:gd name="connsiteY0" fmla="*/ 5350 h 144649"/>
              <a:gd name="connsiteX1" fmla="*/ 1248665 w 1248665"/>
              <a:gd name="connsiteY1" fmla="*/ 0 h 144649"/>
              <a:gd name="connsiteX2" fmla="*/ 1183786 w 1248665"/>
              <a:gd name="connsiteY2" fmla="*/ 144649 h 144649"/>
              <a:gd name="connsiteX3" fmla="*/ 304544 w 1248665"/>
              <a:gd name="connsiteY3" fmla="*/ 141209 h 144649"/>
              <a:gd name="connsiteX4" fmla="*/ 0 w 1248665"/>
              <a:gd name="connsiteY4" fmla="*/ 5350 h 144649"/>
              <a:gd name="connsiteX0" fmla="*/ 0 w 1234855"/>
              <a:gd name="connsiteY0" fmla="*/ 3917 h 144649"/>
              <a:gd name="connsiteX1" fmla="*/ 1234855 w 1234855"/>
              <a:gd name="connsiteY1" fmla="*/ 0 h 144649"/>
              <a:gd name="connsiteX2" fmla="*/ 1169976 w 1234855"/>
              <a:gd name="connsiteY2" fmla="*/ 144649 h 144649"/>
              <a:gd name="connsiteX3" fmla="*/ 290734 w 1234855"/>
              <a:gd name="connsiteY3" fmla="*/ 141209 h 144649"/>
              <a:gd name="connsiteX4" fmla="*/ 0 w 1234855"/>
              <a:gd name="connsiteY4" fmla="*/ 3917 h 14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55" h="144649">
                <a:moveTo>
                  <a:pt x="0" y="3917"/>
                </a:moveTo>
                <a:lnTo>
                  <a:pt x="1234855" y="0"/>
                </a:lnTo>
                <a:lnTo>
                  <a:pt x="1169976" y="144649"/>
                </a:lnTo>
                <a:lnTo>
                  <a:pt x="290734" y="141209"/>
                </a:lnTo>
                <a:lnTo>
                  <a:pt x="0" y="391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0A9611-3CAD-4C51-9B96-C72AA4C5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98" y="138887"/>
            <a:ext cx="979200" cy="983476"/>
          </a:xfrm>
          <a:prstGeom prst="rect">
            <a:avLst/>
          </a:prstGeom>
        </p:spPr>
      </p:pic>
      <p:sp>
        <p:nvSpPr>
          <p:cNvPr id="2" name="文本框 12">
            <a:extLst>
              <a:ext uri="{FF2B5EF4-FFF2-40B4-BE49-F238E27FC236}">
                <a16:creationId xmlns:a16="http://schemas.microsoft.com/office/drawing/2014/main" id="{2FEB773C-0A87-2F71-C927-3925DC7F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75" y="532417"/>
            <a:ext cx="3121019" cy="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ea"/>
                <a:sym typeface="+mn-lt"/>
              </a:rPr>
              <a:t>출력 결과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29364C-1ECF-2CFE-DA90-1562FE660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7" y="1319721"/>
            <a:ext cx="104108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1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212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微软雅黑</vt:lpstr>
      <vt:lpstr>나눔고딕 ExtraBold</vt:lpstr>
      <vt:lpstr>나눔스퀘어 Bold</vt:lpstr>
      <vt:lpstr>나눔스퀘어 ExtraBold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 NAKYEON</cp:lastModifiedBy>
  <cp:revision>23</cp:revision>
  <dcterms:created xsi:type="dcterms:W3CDTF">2023-06-16T14:10:19Z</dcterms:created>
  <dcterms:modified xsi:type="dcterms:W3CDTF">2023-06-19T14:57:09Z</dcterms:modified>
</cp:coreProperties>
</file>