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59" r:id="rId6"/>
    <p:sldId id="264" r:id="rId7"/>
    <p:sldId id="261" r:id="rId8"/>
    <p:sldId id="265" r:id="rId9"/>
    <p:sldId id="266" r:id="rId10"/>
    <p:sldId id="271" r:id="rId11"/>
    <p:sldId id="263" r:id="rId12"/>
    <p:sldId id="267" r:id="rId13"/>
    <p:sldId id="270" r:id="rId14"/>
    <p:sldId id="269" r:id="rId15"/>
    <p:sldId id="268" r:id="rId16"/>
  </p:sldIdLst>
  <p:sldSz cx="9144000" cy="6858000" type="screen4x3"/>
  <p:notesSz cx="68834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6" autoAdjust="0"/>
    <p:restoredTop sz="90942" autoAdjust="0"/>
  </p:normalViewPr>
  <p:slideViewPr>
    <p:cSldViewPr>
      <p:cViewPr varScale="1">
        <p:scale>
          <a:sx n="80" d="100"/>
          <a:sy n="80" d="100"/>
        </p:scale>
        <p:origin x="131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28" tIns="47964" rIns="95928" bIns="47964" numCol="1" anchor="t" anchorCtr="0" compatLnSpc="1">
            <a:prstTxWarp prst="textNoShape">
              <a:avLst/>
            </a:prstTxWarp>
          </a:bodyPr>
          <a:lstStyle>
            <a:lvl1pPr defTabSz="95885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28" tIns="47964" rIns="95928" bIns="47964" numCol="1" anchor="t" anchorCtr="0" compatLnSpc="1">
            <a:prstTxWarp prst="textNoShape">
              <a:avLst/>
            </a:prstTxWarp>
          </a:bodyPr>
          <a:lstStyle>
            <a:lvl1pPr algn="r" defTabSz="95885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05350"/>
            <a:ext cx="55086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28" tIns="47964" rIns="95928" bIns="47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28" tIns="47964" rIns="95928" bIns="47964" numCol="1" anchor="b" anchorCtr="0" compatLnSpc="1">
            <a:prstTxWarp prst="textNoShape">
              <a:avLst/>
            </a:prstTxWarp>
          </a:bodyPr>
          <a:lstStyle>
            <a:lvl1pPr defTabSz="95885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28" tIns="47964" rIns="95928" bIns="47964" numCol="1" anchor="b" anchorCtr="0" compatLnSpc="1">
            <a:prstTxWarp prst="textNoShape">
              <a:avLst/>
            </a:prstTxWarp>
          </a:bodyPr>
          <a:lstStyle>
            <a:lvl1pPr algn="r" defTabSz="958850">
              <a:defRPr sz="1300">
                <a:latin typeface="Arial" charset="0"/>
              </a:defRPr>
            </a:lvl1pPr>
          </a:lstStyle>
          <a:p>
            <a:pPr>
              <a:defRPr/>
            </a:pPr>
            <a:fld id="{E09AA805-229B-4E89-B9EF-6BBD1138C5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0780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4479BB-685F-4877-AF79-83D457EAC2C8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z="1000" dirty="0"/>
          </a:p>
        </p:txBody>
      </p:sp>
    </p:spTree>
    <p:extLst>
      <p:ext uri="{BB962C8B-B14F-4D97-AF65-F5344CB8AC3E}">
        <p14:creationId xmlns:p14="http://schemas.microsoft.com/office/powerpoint/2010/main" val="3484838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C96C9-16A3-4E81-A69E-C7E9E9D0161A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TW" altLang="zh-TW" sz="1000"/>
          </a:p>
        </p:txBody>
      </p:sp>
    </p:spTree>
    <p:extLst>
      <p:ext uri="{BB962C8B-B14F-4D97-AF65-F5344CB8AC3E}">
        <p14:creationId xmlns:p14="http://schemas.microsoft.com/office/powerpoint/2010/main" val="449194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209A40-0797-449D-916E-21174B2BDA6F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TW" sz="800" dirty="0"/>
          </a:p>
        </p:txBody>
      </p:sp>
    </p:spTree>
    <p:extLst>
      <p:ext uri="{BB962C8B-B14F-4D97-AF65-F5344CB8AC3E}">
        <p14:creationId xmlns:p14="http://schemas.microsoft.com/office/powerpoint/2010/main" val="300691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019C0-15F2-40BD-8CE5-9899EBAAABCC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kumimoji="0" lang="en-US" altLang="zh-TW" b="0" dirty="0"/>
          </a:p>
        </p:txBody>
      </p:sp>
    </p:spTree>
    <p:extLst>
      <p:ext uri="{BB962C8B-B14F-4D97-AF65-F5344CB8AC3E}">
        <p14:creationId xmlns:p14="http://schemas.microsoft.com/office/powerpoint/2010/main" val="2919579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9AA805-229B-4E89-B9EF-6BBD1138C53D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0862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4FD309-03EC-46DB-9C5A-A75AFF703FFA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8405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zh-TW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</p:grpSp>
      <p:sp>
        <p:nvSpPr>
          <p:cNvPr id="460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2F918207-981D-4F2E-A4C6-9C976E65AA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BA80E-D0E6-49DD-9DF4-F1F4BFBA08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98B4E-4B6F-45A7-9977-90487A769D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FF319-112E-45E7-B658-7BFD2D1E82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6AE68-7AA8-429E-8CD5-6848E89198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4C487-1728-4D0D-A671-5ABF641BB7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92317-2DED-4E37-9855-2AFF9CB58B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69E80-B63F-4B36-9079-F95C1F1430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704F6-024D-4CE5-AFA7-95F1DE9721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459F2-8882-4A59-A9DD-3AFE0D52F6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E0FDA-0B03-4DA8-BBA5-AD80194D8A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+mn-lt"/>
                <a:ea typeface="+mn-ea"/>
              </a:defRPr>
            </a:lvl1pPr>
          </a:lstStyle>
          <a:p>
            <a:pPr>
              <a:defRPr/>
            </a:pPr>
            <a:fld id="{2D4F940A-A5D0-480A-A86C-CECC7EF004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4506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Arial Unicode MS" pitchFamily="34" charset="-120"/>
                <a:ea typeface="標楷體" pitchFamily="65" charset="-120"/>
              </a:endParaRPr>
            </a:p>
          </p:txBody>
        </p:sp>
        <p:sp>
          <p:nvSpPr>
            <p:cNvPr id="4506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Arial Unicode MS" pitchFamily="34" charset="-120"/>
                <a:ea typeface="標楷體" pitchFamily="65" charset="-120"/>
              </a:endParaRPr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Arial Unicode MS" pitchFamily="34" charset="-120"/>
                <a:ea typeface="標楷體" pitchFamily="65" charset="-120"/>
              </a:endParaRPr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Arial Unicode MS" pitchFamily="34" charset="-120"/>
                <a:ea typeface="標楷體" pitchFamily="65" charset="-12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標楷體" pitchFamily="65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atonchen@ntu.edu.tw" TargetMode="External"/><Relationship Id="rId7" Type="http://schemas.openxmlformats.org/officeDocument/2006/relationships/hyperlink" Target="mailto:r13725061@ntu.edu.t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r13725026@ntu.edu.tw" TargetMode="External"/><Relationship Id="rId5" Type="http://schemas.openxmlformats.org/officeDocument/2006/relationships/hyperlink" Target="mailto:r13725021@ntu.edu.tw" TargetMode="External"/><Relationship Id="rId4" Type="http://schemas.openxmlformats.org/officeDocument/2006/relationships/hyperlink" Target="mailto:d13725002@ntu.edu.t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IR-book/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m.org/sigs/publications/proceedings-templat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3600" b="1" dirty="0"/>
              <a:t>Introduction of Information Retrieval and Text Mining</a:t>
            </a:r>
            <a:br>
              <a:rPr lang="en-US" altLang="zh-TW" sz="3600" b="1" dirty="0"/>
            </a:br>
            <a:br>
              <a:rPr lang="en-US" altLang="zh-TW" sz="1600" b="1" dirty="0"/>
            </a:br>
            <a:r>
              <a:rPr lang="en-US" altLang="zh-TW" sz="3600" b="1" dirty="0"/>
              <a:t>Fall 2025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</a:pPr>
            <a:endParaRPr lang="en-US" altLang="zh-TW" sz="2300">
              <a:latin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zh-TW" sz="2300">
                <a:latin typeface="Times New Roman" pitchFamily="18" charset="0"/>
              </a:rPr>
              <a:t>Chien Chin Chen</a:t>
            </a:r>
          </a:p>
          <a:p>
            <a:pPr algn="ctr" eaLnBrk="1" hangingPunct="1">
              <a:lnSpc>
                <a:spcPct val="80000"/>
              </a:lnSpc>
            </a:pPr>
            <a:endParaRPr lang="en-US" altLang="zh-TW" sz="2300">
              <a:latin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zh-TW" sz="2300">
                <a:latin typeface="Times New Roman" pitchFamily="18" charset="0"/>
              </a:rPr>
              <a:t>Department of Information Management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TW" sz="2300">
                <a:latin typeface="Times New Roman" pitchFamily="18" charset="0"/>
              </a:rPr>
              <a:t>National Taiwan University</a:t>
            </a:r>
            <a:endParaRPr lang="en-US" altLang="zh-TW"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EF79A0-21D1-4E6D-9FDE-71091532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Term Project Policy (3/3)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80BFB6-E975-4D28-BAC1-211DCF925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組內互評</a:t>
            </a:r>
            <a:endParaRPr lang="en-US" altLang="zh-TW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每位組員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需繳交一頁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(A4)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互評報告，說明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自己負責部分與研究心得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為每位組員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自己除外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給予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1~4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分，並說明原因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Project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組成績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換算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個人成績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全得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分者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組成績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*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0.3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平均低於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2.25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者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組成績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*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0.6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分之同學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組成績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*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1.04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分之同學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組成績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*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1.02</a:t>
            </a: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上述方式以</a:t>
            </a:r>
            <a:r>
              <a:rPr lang="en-US" altLang="zh-TW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人一組為基礎，若少於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人的組別，上述計分人數扣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。優先權由上往下，如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人一組，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同學得到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(4, 1, 1)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，則同時滿足第二與第四項，以第二項為最後結算方式。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C36B03-8F6A-4A0A-AC01-DC348549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FF319-112E-45E7-B658-7BFD2D1E8293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693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IRTM-related Conferences &amp; Journals (1/5)</a:t>
            </a:r>
            <a:endParaRPr lang="zh-TW" altLang="en-US" sz="360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Journals:</a:t>
            </a:r>
          </a:p>
          <a:p>
            <a:pPr lvl="1"/>
            <a:r>
              <a:rPr lang="en-US" altLang="zh-TW" sz="1600" dirty="0"/>
              <a:t>ACM Transactions on Information Systems – TOIS </a:t>
            </a:r>
            <a:r>
              <a:rPr lang="en-US" altLang="zh-TW" sz="1200" dirty="0"/>
              <a:t>(since 1983, SCI)</a:t>
            </a:r>
            <a:endParaRPr lang="en-US" altLang="zh-TW" sz="1600" dirty="0"/>
          </a:p>
          <a:p>
            <a:pPr lvl="1"/>
            <a:endParaRPr lang="en-US" altLang="zh-TW" sz="400" dirty="0"/>
          </a:p>
          <a:p>
            <a:pPr lvl="1"/>
            <a:r>
              <a:rPr lang="en-US" altLang="zh-TW" sz="1600" dirty="0"/>
              <a:t>IEEE Transactions on Knowledge and Data Engineering – TKDE </a:t>
            </a:r>
            <a:r>
              <a:rPr lang="en-US" altLang="zh-TW" sz="1200" dirty="0"/>
              <a:t>(since 1989, SCI)</a:t>
            </a:r>
            <a:endParaRPr lang="en-US" altLang="zh-TW" sz="1600" dirty="0"/>
          </a:p>
          <a:p>
            <a:pPr lvl="1"/>
            <a:endParaRPr lang="en-US" altLang="zh-TW" sz="400" dirty="0"/>
          </a:p>
          <a:p>
            <a:pPr lvl="1"/>
            <a:r>
              <a:rPr lang="en-US" altLang="zh-TW" sz="1600" dirty="0"/>
              <a:t>Information Processing and Management – IPM </a:t>
            </a:r>
            <a:r>
              <a:rPr lang="en-US" altLang="zh-TW" sz="1200" dirty="0"/>
              <a:t>(since 1975, SCI, SSCI)</a:t>
            </a:r>
            <a:endParaRPr lang="en-US" altLang="zh-TW" sz="1600" dirty="0"/>
          </a:p>
          <a:p>
            <a:pPr lvl="2"/>
            <a:r>
              <a:rPr lang="en-US" altLang="zh-TW" sz="1200" dirty="0"/>
              <a:t>Known as Information Storage and Retrieval since 1963</a:t>
            </a:r>
          </a:p>
          <a:p>
            <a:pPr lvl="1"/>
            <a:endParaRPr lang="en-US" altLang="zh-TW" sz="400" dirty="0"/>
          </a:p>
          <a:p>
            <a:pPr lvl="1"/>
            <a:r>
              <a:rPr lang="en-US" altLang="zh-TW" sz="1600" dirty="0"/>
              <a:t>Journal of the American Society for Information Science and Technology – JASIST </a:t>
            </a:r>
            <a:r>
              <a:rPr lang="en-US" altLang="zh-TW" sz="1200" dirty="0"/>
              <a:t>(since 2001, SCI, SSCI)</a:t>
            </a:r>
            <a:endParaRPr lang="en-US" altLang="zh-TW" sz="1600" dirty="0"/>
          </a:p>
          <a:p>
            <a:pPr lvl="2"/>
            <a:r>
              <a:rPr lang="en-US" altLang="zh-TW" sz="1200" dirty="0"/>
              <a:t>Known as Journal of the American Society for Information Science since 1970</a:t>
            </a:r>
          </a:p>
          <a:p>
            <a:pPr lvl="2"/>
            <a:r>
              <a:rPr lang="en-US" altLang="zh-TW" sz="1200" dirty="0"/>
              <a:t>Known as American Documentation since 1950</a:t>
            </a:r>
          </a:p>
          <a:p>
            <a:pPr lvl="1"/>
            <a:endParaRPr lang="en-US" altLang="zh-TW" sz="400" dirty="0"/>
          </a:p>
          <a:p>
            <a:pPr lvl="1"/>
            <a:endParaRPr lang="en-US" altLang="zh-TW" sz="400" dirty="0"/>
          </a:p>
          <a:p>
            <a:pPr lvl="1"/>
            <a:r>
              <a:rPr lang="en-US" altLang="zh-TW" sz="1600" dirty="0"/>
              <a:t>ACM Transactions on Knowledge Discovery from Data – TKDD </a:t>
            </a:r>
            <a:r>
              <a:rPr lang="en-US" altLang="zh-TW" sz="1200" dirty="0"/>
              <a:t>(since 2007)</a:t>
            </a:r>
            <a:endParaRPr lang="en-US" altLang="zh-TW" sz="1600" dirty="0"/>
          </a:p>
          <a:p>
            <a:pPr lvl="1"/>
            <a:endParaRPr lang="en-US" altLang="zh-TW" sz="400" dirty="0"/>
          </a:p>
          <a:p>
            <a:pPr lvl="1"/>
            <a:r>
              <a:rPr lang="en-US" altLang="zh-TW" sz="1600" dirty="0"/>
              <a:t>ACM Transactions on the Web – TWEB </a:t>
            </a:r>
            <a:r>
              <a:rPr lang="en-US" altLang="zh-TW" sz="1200" dirty="0"/>
              <a:t>(since 2007)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CBB01-16A5-4E7E-A0F3-DCDD1C64B1AA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IRTM-related Conferences &amp; Journals (2/5)</a:t>
            </a:r>
            <a:endParaRPr lang="zh-TW" altLang="en-US" sz="3600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14888"/>
          </a:xfrm>
        </p:spPr>
        <p:txBody>
          <a:bodyPr/>
          <a:lstStyle/>
          <a:p>
            <a:r>
              <a:rPr lang="en-US" altLang="zh-TW" sz="1800" dirty="0"/>
              <a:t>Conferences:</a:t>
            </a:r>
          </a:p>
          <a:p>
            <a:pPr lvl="1"/>
            <a:r>
              <a:rPr lang="en-US" altLang="zh-TW" sz="1600" dirty="0"/>
              <a:t>First-tier – accept rate: 16~20%  </a:t>
            </a:r>
            <a:r>
              <a:rPr lang="en-US" altLang="zh-TW" sz="1400" dirty="0"/>
              <a:t>(WEAL prize 30k)</a:t>
            </a:r>
            <a:endParaRPr lang="en-US" altLang="zh-TW" sz="1800" dirty="0"/>
          </a:p>
          <a:p>
            <a:pPr lvl="2"/>
            <a:r>
              <a:rPr lang="en-US" altLang="zh-TW" sz="1400" dirty="0"/>
              <a:t>ACM SIGIR </a:t>
            </a:r>
            <a:r>
              <a:rPr lang="en-US" altLang="zh-TW" sz="1200" dirty="0"/>
              <a:t>(since 1971, CFP: Jan.)</a:t>
            </a:r>
          </a:p>
          <a:p>
            <a:pPr lvl="2"/>
            <a:r>
              <a:rPr lang="en-US" altLang="zh-TW" sz="1400" dirty="0"/>
              <a:t>ACM SIGKDD </a:t>
            </a:r>
            <a:r>
              <a:rPr lang="en-US" altLang="zh-TW" sz="1200" dirty="0"/>
              <a:t>(since 1995, CFP: Feb.)</a:t>
            </a:r>
            <a:endParaRPr lang="en-US" altLang="zh-TW" sz="1400" dirty="0"/>
          </a:p>
          <a:p>
            <a:pPr lvl="2"/>
            <a:r>
              <a:rPr lang="en-US" altLang="zh-TW" sz="1400" dirty="0"/>
              <a:t>Intl Conf on Information and Knowledge Management – CIKM </a:t>
            </a:r>
            <a:r>
              <a:rPr lang="en-US" altLang="zh-TW" sz="1200" dirty="0"/>
              <a:t>(since 1992, CFP: May)</a:t>
            </a:r>
            <a:endParaRPr lang="en-US" altLang="zh-TW" sz="1400" dirty="0"/>
          </a:p>
          <a:p>
            <a:pPr lvl="2"/>
            <a:r>
              <a:rPr lang="en-US" altLang="zh-TW" sz="1400" dirty="0"/>
              <a:t>IEEE Intl Conf on Data Mining – ICDM </a:t>
            </a:r>
            <a:r>
              <a:rPr lang="en-US" altLang="zh-TW" sz="1200" dirty="0"/>
              <a:t>(since 2001, CFP: July)</a:t>
            </a:r>
            <a:endParaRPr lang="en-US" altLang="zh-TW" sz="1400" dirty="0"/>
          </a:p>
          <a:p>
            <a:pPr lvl="2"/>
            <a:r>
              <a:rPr lang="en-US" altLang="zh-TW" sz="1400" dirty="0"/>
              <a:t>World-Wide Web Conference – WWW </a:t>
            </a:r>
            <a:r>
              <a:rPr lang="en-US" altLang="zh-TW" sz="1200" dirty="0"/>
              <a:t>(since 1994, CFP: Nov.)</a:t>
            </a:r>
            <a:r>
              <a:rPr lang="en-US" altLang="zh-TW" sz="1400" dirty="0"/>
              <a:t> </a:t>
            </a:r>
          </a:p>
          <a:p>
            <a:pPr lvl="2"/>
            <a:endParaRPr lang="en-US" altLang="zh-TW" sz="600" dirty="0"/>
          </a:p>
          <a:p>
            <a:pPr lvl="1"/>
            <a:r>
              <a:rPr lang="en-US" altLang="zh-TW" sz="1600" dirty="0"/>
              <a:t>Second-tier – accept rate: 18~30% </a:t>
            </a:r>
            <a:r>
              <a:rPr lang="en-US" altLang="zh-TW" sz="1400" dirty="0"/>
              <a:t>(WEAL prize 20k)</a:t>
            </a:r>
            <a:endParaRPr lang="en-US" altLang="zh-TW" sz="1600" dirty="0"/>
          </a:p>
          <a:p>
            <a:pPr lvl="2"/>
            <a:r>
              <a:rPr lang="fr-FR" altLang="zh-TW" sz="1400" dirty="0"/>
              <a:t>European Conf on Information Retrieval – ECIR </a:t>
            </a:r>
            <a:r>
              <a:rPr lang="fr-FR" altLang="zh-TW" sz="1200" dirty="0"/>
              <a:t>(since 1979, CFP: Oct.)</a:t>
            </a:r>
            <a:endParaRPr lang="fr-FR" altLang="zh-TW" sz="1400" dirty="0"/>
          </a:p>
          <a:p>
            <a:pPr lvl="2"/>
            <a:r>
              <a:rPr lang="en-US" altLang="zh-TW" sz="1400" dirty="0"/>
              <a:t>IEEE/WIC/ACM Intl Conf on Web Intelligence – WI </a:t>
            </a:r>
            <a:r>
              <a:rPr lang="en-US" altLang="zh-TW" sz="1200" dirty="0"/>
              <a:t>(since 2001, CFP: July)</a:t>
            </a:r>
            <a:endParaRPr lang="fr-FR" altLang="zh-TW" sz="1400" dirty="0"/>
          </a:p>
          <a:p>
            <a:pPr lvl="2"/>
            <a:r>
              <a:rPr lang="en-US" altLang="zh-TW" sz="1400" dirty="0"/>
              <a:t>Intl Conf on Web Information Systems Engineering – WISE </a:t>
            </a:r>
            <a:r>
              <a:rPr lang="en-US" altLang="zh-TW" sz="1200" dirty="0"/>
              <a:t>(since  2000, CFP: June)</a:t>
            </a:r>
            <a:endParaRPr lang="en-US" altLang="zh-TW" sz="1400" dirty="0"/>
          </a:p>
          <a:p>
            <a:pPr lvl="2"/>
            <a:r>
              <a:rPr lang="en-US" altLang="zh-TW" sz="1400" dirty="0"/>
              <a:t>European Conf on Machine Learning – ECML </a:t>
            </a:r>
            <a:r>
              <a:rPr lang="en-US" altLang="zh-TW" sz="1200" dirty="0"/>
              <a:t>(since 1986, CFP: April)</a:t>
            </a:r>
            <a:endParaRPr lang="en-US" altLang="zh-TW" sz="1400" dirty="0"/>
          </a:p>
          <a:p>
            <a:pPr lvl="2"/>
            <a:r>
              <a:rPr lang="en-US" altLang="zh-TW" sz="1400" dirty="0"/>
              <a:t>ACM Web Search and Web Data Mining – WSDM </a:t>
            </a:r>
            <a:r>
              <a:rPr lang="en-US" altLang="zh-TW" sz="1200" dirty="0"/>
              <a:t>(since 2008, CFP: Aug.,)</a:t>
            </a:r>
            <a:endParaRPr lang="zh-TW" altLang="en-US" sz="1400" dirty="0"/>
          </a:p>
          <a:p>
            <a:pPr lvl="2"/>
            <a:endParaRPr lang="en-US" altLang="zh-TW" sz="600" dirty="0"/>
          </a:p>
          <a:p>
            <a:pPr lvl="1"/>
            <a:r>
              <a:rPr lang="en-US" altLang="zh-TW" sz="1600" dirty="0"/>
              <a:t>Others: </a:t>
            </a:r>
            <a:r>
              <a:rPr lang="en-US" altLang="zh-TW" sz="1400" dirty="0"/>
              <a:t>(WEAL prize 10k)</a:t>
            </a:r>
          </a:p>
          <a:p>
            <a:pPr lvl="2"/>
            <a:r>
              <a:rPr lang="en-US" altLang="zh-TW" sz="1200" dirty="0"/>
              <a:t>Asia Information Retrieval Societies Conference – AIRS (since 2004)</a:t>
            </a:r>
          </a:p>
          <a:p>
            <a:pPr lvl="2"/>
            <a:r>
              <a:rPr lang="en-US" altLang="zh-TW" sz="1400" dirty="0"/>
              <a:t>ACM/IEEE-CS Joint Conference on Digital Libraries – JCDL </a:t>
            </a:r>
            <a:r>
              <a:rPr lang="en-US" altLang="zh-TW" sz="1200" dirty="0"/>
              <a:t>(since 1995, CFP: Jan., rate: 20~40%)</a:t>
            </a:r>
            <a:endParaRPr lang="en-US" altLang="zh-TW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2AC4D-4DF1-4FD9-BD4F-05E9524A1BA2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pic>
        <p:nvPicPr>
          <p:cNvPr id="1026" name="Picture 2" descr="C:\Documents and Settings\paton\桌面\2009_aw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1672290"/>
            <a:ext cx="1143008" cy="1171230"/>
          </a:xfrm>
          <a:prstGeom prst="rect">
            <a:avLst/>
          </a:prstGeom>
          <a:noFill/>
        </p:spPr>
      </p:pic>
      <p:pic>
        <p:nvPicPr>
          <p:cNvPr id="1027" name="Picture 3" descr="C:\Users\paton\Desktop\DSC001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556792"/>
            <a:ext cx="809625" cy="1219200"/>
          </a:xfrm>
          <a:prstGeom prst="rect">
            <a:avLst/>
          </a:prstGeom>
          <a:noFill/>
        </p:spPr>
      </p:pic>
      <p:pic>
        <p:nvPicPr>
          <p:cNvPr id="1028" name="Picture 4" descr="C:\Users\paton\Desktop\DSC0010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219200" cy="809625"/>
          </a:xfrm>
          <a:prstGeom prst="rect">
            <a:avLst/>
          </a:prstGeom>
          <a:noFill/>
        </p:spPr>
      </p:pic>
      <p:pic>
        <p:nvPicPr>
          <p:cNvPr id="3" name="Picture 2" descr="C:\Users\paton\Desktop\DSC_002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200" y="2166392"/>
            <a:ext cx="1141657" cy="172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paton\Desktop\IMG_932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72400" y="1196752"/>
            <a:ext cx="1371600" cy="1371600"/>
          </a:xfrm>
          <a:prstGeom prst="rect">
            <a:avLst/>
          </a:prstGeom>
          <a:noFill/>
        </p:spPr>
      </p:pic>
      <p:pic>
        <p:nvPicPr>
          <p:cNvPr id="6" name="Picture 2" descr="https://lh6.googleusercontent.com/-hnn0P_yZrjA/UkRRz6xiBhI/AAAAAAAARn8/1c956JO7WeM/w1125-h840-no/2013-09-25+19.10.4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247" y="845096"/>
            <a:ext cx="1287429" cy="96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-Vv949xx8saM/UkRRz0rrFJI/AAAAAAAARoA/SvxUhDubZEg/w1125-h840-no/2013-09-25+19.10.0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99" y="1104900"/>
            <a:ext cx="1116212" cy="8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3.googleusercontent.com/-EVq7Cq79lNw/VQK_mBevilI/AAAAAAAAAGw/p_T8e46xHHw/s144-c/11002033_10203503745054240_1275060277_o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769" y="3056255"/>
            <a:ext cx="13716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33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IRTM-related Conferences &amp; Journals (3/5)</a:t>
            </a:r>
            <a:endParaRPr lang="zh-TW" altLang="en-US" sz="360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While only </a:t>
            </a:r>
            <a:r>
              <a:rPr lang="en-US" altLang="zh-TW" sz="1800" dirty="0"/>
              <a:t>(SCI)</a:t>
            </a:r>
            <a:r>
              <a:rPr lang="en-US" altLang="zh-TW" sz="2400" dirty="0"/>
              <a:t> journal papers count for PhD students, I highly recommend students submitting conference papers.</a:t>
            </a:r>
          </a:p>
          <a:p>
            <a:endParaRPr lang="en-US" altLang="zh-TW" sz="1000" dirty="0"/>
          </a:p>
          <a:p>
            <a:r>
              <a:rPr lang="en-US" altLang="zh-TW" sz="2400" dirty="0"/>
              <a:t>Why?</a:t>
            </a:r>
          </a:p>
          <a:p>
            <a:pPr lvl="1"/>
            <a:r>
              <a:rPr lang="en-US" altLang="zh-TW" sz="2000" dirty="0"/>
              <a:t>Conference papers usually reflect the latest trends of research</a:t>
            </a:r>
            <a:endParaRPr lang="en-US" altLang="zh-TW" sz="1600" dirty="0"/>
          </a:p>
          <a:p>
            <a:pPr lvl="1"/>
            <a:r>
              <a:rPr lang="en-US" altLang="zh-TW" sz="2000" dirty="0"/>
              <a:t>Being able to meet other researchers</a:t>
            </a:r>
          </a:p>
          <a:p>
            <a:pPr lvl="1"/>
            <a:r>
              <a:rPr lang="en-US" altLang="zh-TW" sz="2000" b="1" dirty="0">
                <a:solidFill>
                  <a:srgbClr val="FF0000"/>
                </a:solidFill>
              </a:rPr>
              <a:t>Sightseeing</a:t>
            </a:r>
          </a:p>
          <a:p>
            <a:pPr lvl="1"/>
            <a:endParaRPr lang="en-US" altLang="zh-TW" sz="1000" dirty="0"/>
          </a:p>
          <a:p>
            <a:r>
              <a:rPr lang="en-US" altLang="zh-TW" sz="2400" dirty="0"/>
              <a:t>You should have a road map of your paper submission!!</a:t>
            </a:r>
          </a:p>
          <a:p>
            <a:pPr lvl="1"/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AA6BC-C7F5-4BAD-ACFE-852EE7B69DA1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IRTM-related Conferences &amp; Journals (4/5)</a:t>
            </a:r>
            <a:endParaRPr lang="zh-TW" altLang="en-US" sz="3600"/>
          </a:p>
        </p:txBody>
      </p:sp>
      <p:sp>
        <p:nvSpPr>
          <p:cNvPr id="15363" name="內容版面配置區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/>
              <a:t>My map ... when I was a PhD student:</a:t>
            </a:r>
            <a:endParaRPr lang="zh-TW" altLang="en-US" sz="240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63B3E-E170-4650-BC17-37F02DE3E297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714375" y="2643188"/>
            <a:ext cx="1357313" cy="1071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</a:rPr>
              <a:t>Hard time</a:t>
            </a:r>
          </a:p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(survey, </a:t>
            </a:r>
            <a:r>
              <a:rPr lang="en-US" altLang="zh-TW" sz="1200" b="1" dirty="0">
                <a:solidFill>
                  <a:schemeClr val="tx1"/>
                </a:solidFill>
              </a:rPr>
              <a:t>fight with your advisor</a:t>
            </a:r>
            <a:r>
              <a:rPr lang="en-US" altLang="zh-TW" sz="1200" dirty="0">
                <a:solidFill>
                  <a:schemeClr val="tx1"/>
                </a:solidFill>
              </a:rPr>
              <a:t>, write manuscript)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71750" y="2825750"/>
            <a:ext cx="1357313" cy="696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</a:rPr>
              <a:t>SIGIR</a:t>
            </a:r>
          </a:p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</a:rPr>
              <a:t>or</a:t>
            </a:r>
          </a:p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</a:rPr>
              <a:t>SIGKDD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 flipV="1">
            <a:off x="2071688" y="3173413"/>
            <a:ext cx="500062" cy="47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2714625" y="2298700"/>
            <a:ext cx="1143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Jan.~Feb.</a:t>
            </a:r>
            <a:endParaRPr lang="zh-TW" altLang="en-US" sz="1600"/>
          </a:p>
        </p:txBody>
      </p:sp>
      <p:sp>
        <p:nvSpPr>
          <p:cNvPr id="10" name="矩形 9"/>
          <p:cNvSpPr/>
          <p:nvPr/>
        </p:nvSpPr>
        <p:spPr>
          <a:xfrm>
            <a:off x="4357688" y="2830513"/>
            <a:ext cx="1357312" cy="696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</a:rPr>
              <a:t>CIKM</a:t>
            </a:r>
          </a:p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</a:rPr>
              <a:t>or</a:t>
            </a:r>
          </a:p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</a:rPr>
              <a:t>ICDM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/>
        </p:nvSpPr>
        <p:spPr bwMode="auto">
          <a:xfrm>
            <a:off x="4500563" y="2344738"/>
            <a:ext cx="1143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May~July</a:t>
            </a:r>
            <a:endParaRPr lang="zh-TW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4357688" y="3946525"/>
            <a:ext cx="1357312" cy="696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</a:rPr>
              <a:t>ECML</a:t>
            </a:r>
          </a:p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</a:rPr>
              <a:t>or</a:t>
            </a:r>
          </a:p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</a:rPr>
              <a:t>WI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57938" y="3943350"/>
            <a:ext cx="1357312" cy="696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</a:rPr>
              <a:t>ECIR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6" idx="3"/>
            <a:endCxn id="10" idx="1"/>
          </p:cNvCxnSpPr>
          <p:nvPr/>
        </p:nvCxnSpPr>
        <p:spPr>
          <a:xfrm>
            <a:off x="3929063" y="3173413"/>
            <a:ext cx="428625" cy="47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3"/>
            <a:endCxn id="12" idx="1"/>
          </p:cNvCxnSpPr>
          <p:nvPr/>
        </p:nvCxnSpPr>
        <p:spPr>
          <a:xfrm>
            <a:off x="3929063" y="3173413"/>
            <a:ext cx="428625" cy="11223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0" idx="3"/>
            <a:endCxn id="13" idx="1"/>
          </p:cNvCxnSpPr>
          <p:nvPr/>
        </p:nvCxnSpPr>
        <p:spPr>
          <a:xfrm>
            <a:off x="5715000" y="3178175"/>
            <a:ext cx="642938" cy="11144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2" idx="3"/>
            <a:endCxn id="13" idx="1"/>
          </p:cNvCxnSpPr>
          <p:nvPr/>
        </p:nvCxnSpPr>
        <p:spPr>
          <a:xfrm flipV="1">
            <a:off x="5715000" y="4292600"/>
            <a:ext cx="642938" cy="31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爆炸 1 24"/>
          <p:cNvSpPr/>
          <p:nvPr/>
        </p:nvSpPr>
        <p:spPr>
          <a:xfrm>
            <a:off x="6215063" y="5214938"/>
            <a:ext cx="2500312" cy="14287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Third-tier</a:t>
            </a:r>
            <a:endParaRPr lang="zh-TW" altLang="en-US" dirty="0"/>
          </a:p>
        </p:txBody>
      </p:sp>
      <p:cxnSp>
        <p:nvCxnSpPr>
          <p:cNvPr id="27" name="直線單箭頭接點 26"/>
          <p:cNvCxnSpPr>
            <a:stCxn id="12" idx="3"/>
          </p:cNvCxnSpPr>
          <p:nvPr/>
        </p:nvCxnSpPr>
        <p:spPr>
          <a:xfrm>
            <a:off x="5715000" y="4295775"/>
            <a:ext cx="857250" cy="9906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3" idx="2"/>
          </p:cNvCxnSpPr>
          <p:nvPr/>
        </p:nvCxnSpPr>
        <p:spPr>
          <a:xfrm rot="16200000" flipH="1">
            <a:off x="6731795" y="4945856"/>
            <a:ext cx="646112" cy="349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>
            <a:spLocks noChangeArrowheads="1"/>
          </p:cNvSpPr>
          <p:nvPr/>
        </p:nvSpPr>
        <p:spPr bwMode="auto">
          <a:xfrm>
            <a:off x="6429375" y="2346325"/>
            <a:ext cx="1143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Sept.~Oct.</a:t>
            </a: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12" grpId="0" animBg="1"/>
      <p:bldP spid="13" grpId="0" animBg="1"/>
      <p:bldP spid="25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IRTM-related Conferences &amp; Journals (5/5)</a:t>
            </a:r>
            <a:endParaRPr lang="zh-TW" altLang="en-US" sz="360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When surveying papers … try your best to collect related works from top conferences and journals.</a:t>
            </a:r>
          </a:p>
          <a:p>
            <a:pPr lvl="1"/>
            <a:r>
              <a:rPr lang="en-US" altLang="zh-TW" sz="2000" dirty="0"/>
              <a:t>Citing high quality papers will make your paper convincible.</a:t>
            </a:r>
          </a:p>
          <a:p>
            <a:pPr lvl="1"/>
            <a:r>
              <a:rPr lang="en-US" altLang="zh-TW" sz="2000" dirty="0"/>
              <a:t>Missing an important reference will make yourself an outsider.</a:t>
            </a:r>
          </a:p>
          <a:p>
            <a:endParaRPr lang="en-US" altLang="zh-TW" sz="1000" dirty="0"/>
          </a:p>
          <a:p>
            <a:r>
              <a:rPr lang="en-US" altLang="zh-TW" sz="2400" dirty="0"/>
              <a:t>When thinking methodologies … aim your works at top conferences and journals.</a:t>
            </a:r>
          </a:p>
          <a:p>
            <a:pPr lvl="1"/>
            <a:r>
              <a:rPr lang="en-US" altLang="zh-TW" sz="2000" dirty="0"/>
              <a:t>That </a:t>
            </a:r>
            <a:r>
              <a:rPr lang="en-US" altLang="zh-TW" sz="2000"/>
              <a:t>helps make </a:t>
            </a:r>
            <a:r>
              <a:rPr lang="en-US" altLang="zh-TW" sz="2000" dirty="0"/>
              <a:t>your works solid.</a:t>
            </a:r>
          </a:p>
          <a:p>
            <a:pPr lvl="1"/>
            <a:r>
              <a:rPr lang="en-US" altLang="zh-TW" sz="2000" dirty="0"/>
              <a:t>Citation number is a metric to evaluate the quality of your works.</a:t>
            </a:r>
          </a:p>
          <a:p>
            <a:pPr lvl="2"/>
            <a:r>
              <a:rPr lang="en-US" altLang="zh-TW" sz="1600" dirty="0"/>
              <a:t>Papers of top conferences and journals earn more exposures; so as to increase the possibility of being cited.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4C94A-9721-4694-8F59-BA63C004184A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43270-81AC-4A4C-9000-3B7965426FCC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Information (1/5)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Instructor: 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800" dirty="0"/>
              <a:t>陳建錦 </a:t>
            </a:r>
            <a:r>
              <a:rPr lang="en-US" altLang="zh-TW" sz="1800" dirty="0"/>
              <a:t>(</a:t>
            </a:r>
            <a:r>
              <a:rPr lang="en-US" altLang="zh-TW" sz="1800" dirty="0" err="1"/>
              <a:t>Chien</a:t>
            </a:r>
            <a:r>
              <a:rPr lang="en-US" altLang="zh-TW" sz="1800" dirty="0"/>
              <a:t> Chin Chen)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E-mail: </a:t>
            </a:r>
            <a:r>
              <a:rPr lang="en-US" altLang="zh-TW" sz="1800" dirty="0">
                <a:hlinkClick r:id="rId3"/>
              </a:rPr>
              <a:t>patonchen@ntu.edu.tw</a:t>
            </a:r>
            <a:endParaRPr lang="en-US" altLang="zh-TW" sz="1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Office: Mgmt II 414.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Office hours: by appointment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900" dirty="0"/>
          </a:p>
          <a:p>
            <a:pPr lvl="1" eaLnBrk="1" hangingPunct="1">
              <a:lnSpc>
                <a:spcPct val="80000"/>
              </a:lnSpc>
            </a:pPr>
            <a:endParaRPr lang="en-US" altLang="zh-TW" sz="9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Teaching assistant: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800" dirty="0"/>
              <a:t>彭子承 </a:t>
            </a:r>
            <a:r>
              <a:rPr lang="en-US" altLang="zh-TW" sz="1800" dirty="0">
                <a:hlinkClick r:id="rId4"/>
              </a:rPr>
              <a:t>d13725002@ntu.edu.tw</a:t>
            </a:r>
            <a:r>
              <a:rPr lang="en-US" altLang="zh-TW" sz="18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800" dirty="0"/>
              <a:t>沈沁蓁 </a:t>
            </a:r>
            <a:r>
              <a:rPr lang="en-US" altLang="zh-TW" sz="1800" dirty="0">
                <a:hlinkClick r:id="rId5"/>
              </a:rPr>
              <a:t>r13725021@ntu.edu.tw</a:t>
            </a:r>
            <a:r>
              <a:rPr lang="en-US" altLang="zh-TW" sz="18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800" dirty="0"/>
              <a:t>張力升 </a:t>
            </a:r>
            <a:r>
              <a:rPr lang="en-US" altLang="zh-TW" sz="1800" dirty="0">
                <a:hlinkClick r:id="rId6"/>
              </a:rPr>
              <a:t>r13725026@ntu.edu.tw</a:t>
            </a:r>
            <a:r>
              <a:rPr lang="en-US" altLang="zh-TW" sz="18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800" dirty="0"/>
              <a:t>林佳穎 </a:t>
            </a:r>
            <a:r>
              <a:rPr lang="en-US" altLang="zh-TW" sz="1800" dirty="0">
                <a:hlinkClick r:id="rId7"/>
              </a:rPr>
              <a:t>r13725061@ntu.edu.tw</a:t>
            </a:r>
            <a:r>
              <a:rPr lang="en-US" altLang="zh-TW" sz="1800" dirty="0"/>
              <a:t>   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900" dirty="0"/>
          </a:p>
          <a:p>
            <a:pPr lvl="1" eaLnBrk="1" hangingPunct="1">
              <a:lnSpc>
                <a:spcPct val="80000"/>
              </a:lnSpc>
            </a:pPr>
            <a:endParaRPr lang="en-US" altLang="zh-TW" sz="900" dirty="0"/>
          </a:p>
          <a:p>
            <a:pPr lvl="1" eaLnBrk="1" hangingPunct="1">
              <a:lnSpc>
                <a:spcPct val="80000"/>
              </a:lnSpc>
            </a:pPr>
            <a:endParaRPr lang="en-US" altLang="zh-TW" sz="9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Course website: NTU COOL</a:t>
            </a:r>
          </a:p>
          <a:p>
            <a:pPr lvl="2">
              <a:lnSpc>
                <a:spcPct val="80000"/>
              </a:lnSpc>
            </a:pPr>
            <a:endParaRPr lang="en-US" altLang="zh-TW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F2583-1F52-498B-80B4-976E4A6A08D7}" type="slidenum">
              <a:rPr lang="en-US" altLang="zh-TW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Information (2/5)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7115175" cy="4743450"/>
          </a:xfrm>
        </p:spPr>
        <p:txBody>
          <a:bodyPr/>
          <a:lstStyle/>
          <a:p>
            <a:pPr eaLnBrk="1" hangingPunct="1"/>
            <a:r>
              <a:rPr lang="en-US" altLang="zh-TW" sz="2000" dirty="0"/>
              <a:t>Text book: </a:t>
            </a:r>
          </a:p>
          <a:p>
            <a:pPr lvl="1" eaLnBrk="1" hangingPunct="1"/>
            <a:r>
              <a:rPr lang="en-US" altLang="zh-TW" sz="1600" dirty="0"/>
              <a:t>Christopher D. Manning, </a:t>
            </a:r>
            <a:r>
              <a:rPr lang="en-US" altLang="zh-TW" sz="1600" dirty="0" err="1"/>
              <a:t>Prabhakar</a:t>
            </a:r>
            <a:r>
              <a:rPr lang="en-US" altLang="zh-TW" sz="1600" dirty="0"/>
              <a:t> </a:t>
            </a:r>
            <a:r>
              <a:rPr lang="en-US" altLang="zh-TW" sz="1600" dirty="0" err="1"/>
              <a:t>Raghavan</a:t>
            </a:r>
            <a:r>
              <a:rPr lang="en-US" altLang="zh-TW" sz="1600" dirty="0"/>
              <a:t> and </a:t>
            </a:r>
            <a:r>
              <a:rPr lang="en-US" altLang="zh-TW" sz="1600" dirty="0" err="1"/>
              <a:t>Hinrich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Schütze</a:t>
            </a:r>
            <a:r>
              <a:rPr lang="en-US" altLang="zh-TW" sz="1600" dirty="0"/>
              <a:t>, Introduction to Information Retrieval, Cambridge University Press, 2008. </a:t>
            </a:r>
          </a:p>
          <a:p>
            <a:pPr lvl="1" eaLnBrk="1" hangingPunct="1"/>
            <a:r>
              <a:rPr kumimoji="0" lang="en-US" altLang="zh-TW" sz="1600" dirty="0"/>
              <a:t>Available on </a:t>
            </a:r>
            <a:r>
              <a:rPr lang="en-US" altLang="zh-TW" sz="1600" dirty="0">
                <a:hlinkClick r:id="rId3"/>
              </a:rPr>
              <a:t>http://nlp.stanford.edu/IR-book/</a:t>
            </a:r>
            <a:r>
              <a:rPr lang="en-US" altLang="zh-TW" sz="1600" dirty="0"/>
              <a:t> </a:t>
            </a:r>
            <a:endParaRPr kumimoji="0" lang="en-US" altLang="zh-TW" sz="1600" dirty="0"/>
          </a:p>
          <a:p>
            <a:pPr lvl="1" eaLnBrk="1" hangingPunct="1"/>
            <a:endParaRPr lang="en-US" altLang="zh-TW" sz="800" dirty="0"/>
          </a:p>
          <a:p>
            <a:pPr eaLnBrk="1" hangingPunct="1"/>
            <a:r>
              <a:rPr lang="en-US" altLang="zh-TW" sz="2000" dirty="0"/>
              <a:t>References:</a:t>
            </a:r>
          </a:p>
          <a:p>
            <a:pPr lvl="1" eaLnBrk="1" hangingPunct="1"/>
            <a:r>
              <a:rPr lang="en-US" altLang="zh-TW" sz="1600" dirty="0"/>
              <a:t>Ricardo </a:t>
            </a:r>
            <a:r>
              <a:rPr lang="en-US" altLang="zh-TW" sz="1600" dirty="0" err="1"/>
              <a:t>Baeza</a:t>
            </a:r>
            <a:r>
              <a:rPr lang="en-US" altLang="zh-TW" sz="1600" dirty="0"/>
              <a:t>-Yates and </a:t>
            </a:r>
            <a:r>
              <a:rPr lang="en-US" altLang="zh-TW" sz="1600" dirty="0" err="1"/>
              <a:t>Berthier</a:t>
            </a:r>
            <a:r>
              <a:rPr lang="en-US" altLang="zh-TW" sz="1600" dirty="0"/>
              <a:t> </a:t>
            </a:r>
            <a:r>
              <a:rPr lang="en-US" altLang="zh-TW" sz="1600" dirty="0" err="1"/>
              <a:t>Ribeiro-Neto</a:t>
            </a:r>
            <a:r>
              <a:rPr lang="en-US" altLang="zh-TW" sz="1600" dirty="0"/>
              <a:t>, Modern Information Retrieval, Addison Wesley, 1999.</a:t>
            </a:r>
          </a:p>
          <a:p>
            <a:pPr lvl="1" eaLnBrk="1" hangingPunct="1"/>
            <a:r>
              <a:rPr lang="en-US" altLang="zh-TW" sz="1600" dirty="0"/>
              <a:t>Gerard Salton, Automatic Text processing – The Transformation, Analysis, and Retrieval of Information by Computer, Addison Wesley, 1989.</a:t>
            </a:r>
          </a:p>
          <a:p>
            <a:pPr lvl="1" eaLnBrk="1" hangingPunct="1"/>
            <a:r>
              <a:rPr lang="en-US" altLang="zh-TW" sz="1600" dirty="0"/>
              <a:t>William B. </a:t>
            </a:r>
            <a:r>
              <a:rPr lang="en-US" altLang="zh-TW" sz="1600" dirty="0" err="1"/>
              <a:t>Frakes</a:t>
            </a:r>
            <a:r>
              <a:rPr lang="en-US" altLang="zh-TW" sz="1600" dirty="0"/>
              <a:t> and Ricardo </a:t>
            </a:r>
            <a:r>
              <a:rPr lang="en-US" altLang="zh-TW" sz="1600" dirty="0" err="1"/>
              <a:t>Baeza</a:t>
            </a:r>
            <a:r>
              <a:rPr lang="en-US" altLang="zh-TW" sz="1600" dirty="0"/>
              <a:t>-Yates, Information Retrieval – Data Structures and Algorithms, Prentice Hall, 1992.</a:t>
            </a:r>
          </a:p>
          <a:p>
            <a:pPr lvl="1" eaLnBrk="1" hangingPunct="1"/>
            <a:r>
              <a:rPr lang="en-US" altLang="zh-TW" sz="1600" dirty="0"/>
              <a:t>Christopher D. Manning and </a:t>
            </a:r>
            <a:r>
              <a:rPr lang="en-US" altLang="zh-TW" sz="1600" dirty="0" err="1"/>
              <a:t>Hinrich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Schütze</a:t>
            </a:r>
            <a:r>
              <a:rPr lang="en-US" altLang="zh-TW" sz="1600" dirty="0"/>
              <a:t>, Foundations of Statistical Natural language Processing, The MIT Press, 1999.</a:t>
            </a:r>
          </a:p>
        </p:txBody>
      </p:sp>
      <p:pic>
        <p:nvPicPr>
          <p:cNvPr id="5125" name="Picture 5" descr="C:\Documents and Settings\paton\桌面\ii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9013" y="1857375"/>
            <a:ext cx="9413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 descr="C:\Documents and Settings\paton\桌面\imag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39013" y="3119438"/>
            <a:ext cx="10096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 descr="C:\Documents and Settings\paton\桌面\image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39013" y="4300538"/>
            <a:ext cx="10191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 descr="C:\Documents and Settings\paton\桌面\image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39013" y="5500688"/>
            <a:ext cx="9906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Information (3/5)</a:t>
            </a:r>
            <a:endParaRPr lang="zh-TW" altLang="en-US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 sz="2400" dirty="0"/>
              <a:t>This course is aimed at </a:t>
            </a:r>
            <a:r>
              <a:rPr lang="en-US" altLang="zh-TW" sz="2400" u="sng" dirty="0"/>
              <a:t>graduate students</a:t>
            </a:r>
            <a:r>
              <a:rPr lang="en-US" altLang="zh-TW" sz="2400" dirty="0"/>
              <a:t> who are interested in information retrieval and text mining. </a:t>
            </a:r>
          </a:p>
          <a:p>
            <a:pPr eaLnBrk="1" hangingPunct="1"/>
            <a:endParaRPr lang="en-US" altLang="zh-TW" sz="1000" dirty="0"/>
          </a:p>
          <a:p>
            <a:pPr eaLnBrk="1" hangingPunct="1"/>
            <a:r>
              <a:rPr lang="en-US" altLang="zh-TW" sz="2400" b="1" dirty="0"/>
              <a:t>The first part of the course will cover the basics of information retrieval</a:t>
            </a:r>
            <a:r>
              <a:rPr lang="en-US" altLang="zh-TW" sz="2400" dirty="0"/>
              <a:t>, including the manner of document representation, term weighting, and evaluation metrics used to compare information retrieval systems. </a:t>
            </a:r>
          </a:p>
          <a:p>
            <a:pPr eaLnBrk="1" hangingPunct="1"/>
            <a:endParaRPr lang="en-US" altLang="zh-TW" sz="1000" dirty="0"/>
          </a:p>
          <a:p>
            <a:pPr eaLnBrk="1" hangingPunct="1"/>
            <a:r>
              <a:rPr lang="en-US" altLang="zh-TW" sz="2400" b="1" dirty="0"/>
              <a:t>Then, research topics</a:t>
            </a:r>
            <a:r>
              <a:rPr lang="en-US" altLang="zh-TW" sz="2400" dirty="0"/>
              <a:t>, such as text classification and clustering, will be discussed to provide a comprehensive study on information retrieval and text mining. 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93AD0-4CA0-4ABF-81B5-BA87D9244D39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EDA37-B874-4A71-AB18-EB95AE06AF50}" type="slidenum">
              <a:rPr lang="en-US" altLang="zh-TW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Information (4/5)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200" dirty="0"/>
              <a:t>This course </a:t>
            </a:r>
            <a:r>
              <a:rPr lang="en-US" altLang="zh-TW" sz="2200" b="1" dirty="0">
                <a:solidFill>
                  <a:srgbClr val="FF0000"/>
                </a:solidFill>
              </a:rPr>
              <a:t>would</a:t>
            </a:r>
            <a:r>
              <a:rPr lang="en-US" altLang="zh-TW" sz="2200" dirty="0"/>
              <a:t> cover the following contents:</a:t>
            </a:r>
            <a:endParaRPr lang="en-US" altLang="zh-TW" sz="2800" dirty="0"/>
          </a:p>
          <a:p>
            <a:pPr lvl="1" eaLnBrk="1" hangingPunct="1"/>
            <a:r>
              <a:rPr lang="en-US" altLang="zh-TW" sz="1600" dirty="0"/>
              <a:t>Chapter 2: Term Vocabulary</a:t>
            </a:r>
          </a:p>
          <a:p>
            <a:pPr lvl="1" eaLnBrk="1" hangingPunct="1"/>
            <a:r>
              <a:rPr lang="en-US" altLang="zh-TW" sz="1600" dirty="0"/>
              <a:t>Paper reference: PAT Tree and Chinese Keyword Extraction</a:t>
            </a:r>
          </a:p>
          <a:p>
            <a:pPr lvl="1" eaLnBrk="1" hangingPunct="1"/>
            <a:r>
              <a:rPr lang="en-US" altLang="zh-TW" sz="1600" dirty="0"/>
              <a:t>Chapter 6, Term Weighting and Vector Space Model</a:t>
            </a:r>
          </a:p>
          <a:p>
            <a:pPr lvl="1" eaLnBrk="1" hangingPunct="1"/>
            <a:r>
              <a:rPr lang="en-US" altLang="zh-TW" sz="1600" dirty="0"/>
              <a:t>Chapter 8, Evaluation in Information Retrieval</a:t>
            </a:r>
          </a:p>
          <a:p>
            <a:pPr lvl="1" eaLnBrk="1" hangingPunct="1"/>
            <a:r>
              <a:rPr lang="en-US" altLang="zh-TW" sz="1600" strike="sngStrike" dirty="0">
                <a:solidFill>
                  <a:schemeClr val="bg1">
                    <a:lumMod val="65000"/>
                  </a:schemeClr>
                </a:solidFill>
              </a:rPr>
              <a:t>Chapter 9, Relevance Feedback and Query Expansion</a:t>
            </a:r>
          </a:p>
          <a:p>
            <a:pPr lvl="1" eaLnBrk="1" hangingPunct="1"/>
            <a:r>
              <a:rPr lang="en-US" altLang="zh-TW" sz="1600" dirty="0"/>
              <a:t>Chapter 11, Probabilistic Information Retrieval</a:t>
            </a:r>
          </a:p>
          <a:p>
            <a:pPr lvl="1" eaLnBrk="1" hangingPunct="1"/>
            <a:r>
              <a:rPr lang="en-US" altLang="zh-TW" sz="1600" dirty="0"/>
              <a:t>Chapter 12, Language Models for Information Retrieval</a:t>
            </a:r>
          </a:p>
          <a:p>
            <a:pPr lvl="2" eaLnBrk="1" hangingPunct="1"/>
            <a:r>
              <a:rPr lang="en-US" altLang="zh-TW" sz="1200" dirty="0"/>
              <a:t>Word2Vec</a:t>
            </a:r>
          </a:p>
          <a:p>
            <a:pPr lvl="1" eaLnBrk="1" hangingPunct="1"/>
            <a:r>
              <a:rPr lang="en-US" altLang="zh-TW" sz="1600" dirty="0"/>
              <a:t>Chapter 21 Link Analysis</a:t>
            </a:r>
          </a:p>
          <a:p>
            <a:pPr lvl="1" eaLnBrk="1" hangingPunct="1"/>
            <a:r>
              <a:rPr lang="en-US" altLang="zh-TW" sz="1600" dirty="0"/>
              <a:t>Chapter 13, Text Classification and Naive Bayes</a:t>
            </a:r>
          </a:p>
          <a:p>
            <a:pPr lvl="1" eaLnBrk="1" hangingPunct="1"/>
            <a:r>
              <a:rPr lang="en-US" altLang="zh-TW" sz="1600" dirty="0"/>
              <a:t>Chapter 14, Vector Space Classification</a:t>
            </a:r>
          </a:p>
          <a:p>
            <a:pPr lvl="1" eaLnBrk="1" hangingPunct="1"/>
            <a:r>
              <a:rPr lang="en-US" altLang="zh-TW" sz="1600" dirty="0"/>
              <a:t>Chapter 16, Flat Clustering</a:t>
            </a:r>
          </a:p>
          <a:p>
            <a:pPr lvl="1" eaLnBrk="1" hangingPunct="1"/>
            <a:r>
              <a:rPr lang="en-US" altLang="zh-TW" sz="1600" dirty="0"/>
              <a:t>Chapter 17, Hierarchical Clustering</a:t>
            </a:r>
          </a:p>
          <a:p>
            <a:pPr lvl="1" eaLnBrk="1" hangingPunct="1"/>
            <a:r>
              <a:rPr lang="en-US" altLang="zh-TW" sz="1600" dirty="0"/>
              <a:t>Paper reference: Topic Detection and Tracking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1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1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1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Course Information (5/5)</a:t>
            </a:r>
            <a:endParaRPr lang="zh-TW" altLang="en-US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Prerequisite:</a:t>
            </a:r>
          </a:p>
          <a:p>
            <a:pPr lvl="1"/>
            <a:r>
              <a:rPr lang="en-US" altLang="zh-TW" sz="2000" dirty="0"/>
              <a:t>Programming language </a:t>
            </a:r>
            <a:r>
              <a:rPr lang="en-US" altLang="zh-TW" sz="1600" dirty="0"/>
              <a:t>(C++, Java, Python, …)</a:t>
            </a:r>
            <a:endParaRPr lang="en-US" altLang="zh-TW" sz="2000" dirty="0"/>
          </a:p>
          <a:p>
            <a:pPr lvl="1"/>
            <a:r>
              <a:rPr lang="en-US" altLang="zh-TW" sz="2000" dirty="0"/>
              <a:t>Data structure</a:t>
            </a:r>
          </a:p>
          <a:p>
            <a:pPr lvl="1"/>
            <a:r>
              <a:rPr lang="en-US" altLang="zh-TW" sz="2000" dirty="0"/>
              <a:t>Probability</a:t>
            </a:r>
          </a:p>
          <a:p>
            <a:pPr lvl="1"/>
            <a:r>
              <a:rPr lang="en-US" altLang="zh-TW" sz="2000" dirty="0"/>
              <a:t>Linear algebra</a:t>
            </a:r>
          </a:p>
          <a:p>
            <a:pPr lvl="1"/>
            <a:r>
              <a:rPr lang="en-US" altLang="zh-TW" sz="2000"/>
              <a:t>555</a:t>
            </a:r>
            <a:endParaRPr lang="en-US" altLang="zh-TW" sz="2000" dirty="0"/>
          </a:p>
          <a:p>
            <a:r>
              <a:rPr lang="en-US" altLang="zh-TW" sz="2400" dirty="0"/>
              <a:t>Grading:</a:t>
            </a:r>
          </a:p>
          <a:p>
            <a:pPr lvl="1"/>
            <a:r>
              <a:rPr lang="en-US" altLang="zh-TW" sz="2000" dirty="0"/>
              <a:t>Programming assignment </a:t>
            </a:r>
            <a:r>
              <a:rPr lang="en-US" altLang="zh-TW" sz="1600" dirty="0"/>
              <a:t>(at least 4 assignments)</a:t>
            </a:r>
            <a:r>
              <a:rPr lang="en-US" altLang="zh-TW" sz="2000" dirty="0"/>
              <a:t>: 20%</a:t>
            </a:r>
          </a:p>
          <a:p>
            <a:pPr lvl="1"/>
            <a:r>
              <a:rPr lang="en-US" altLang="zh-TW" sz="2000" dirty="0"/>
              <a:t>Midterm: 30%, on 10/20/2025</a:t>
            </a:r>
          </a:p>
          <a:p>
            <a:pPr lvl="1"/>
            <a:r>
              <a:rPr lang="en-US" altLang="zh-TW" sz="2000" dirty="0"/>
              <a:t>Final: 30%, on 12/15/2025</a:t>
            </a:r>
          </a:p>
          <a:p>
            <a:pPr lvl="1"/>
            <a:r>
              <a:rPr lang="en-US" altLang="zh-TW" sz="2000" dirty="0"/>
              <a:t>Term project: 20%</a:t>
            </a:r>
          </a:p>
          <a:p>
            <a:pPr lvl="2"/>
            <a:r>
              <a:rPr lang="en-US" altLang="zh-TW" sz="1800" dirty="0"/>
              <a:t>Factored by </a:t>
            </a:r>
            <a:r>
              <a:rPr lang="zh-TW" altLang="en-US" sz="1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組內互評</a:t>
            </a:r>
            <a:endParaRPr lang="en-US" altLang="zh-TW" sz="18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endParaRPr lang="en-US" altLang="zh-TW" sz="1600" b="1" dirty="0">
              <a:solidFill>
                <a:srgbClr val="FFC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F47A5A-F104-44CD-9023-363ACA738E86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3635896" y="2636912"/>
            <a:ext cx="3886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If you do not like writing programs…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  Please do not take this course!!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860032" y="3356992"/>
            <a:ext cx="3345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If you hate mathematics …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  Please do not take this course!!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5A76-EAC5-4362-BA8C-EFEC6E757B9C}" type="slidenum">
              <a:rPr lang="en-US" altLang="zh-TW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Programming Assignment Policy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/>
              <a:t>Need to submit your source code, </a:t>
            </a:r>
            <a:r>
              <a:rPr lang="en-US" altLang="zh-TW" sz="2400"/>
              <a:t>program outputs, </a:t>
            </a:r>
            <a:r>
              <a:rPr lang="en-US" altLang="zh-TW" sz="2400" dirty="0"/>
              <a:t>and a brief note on</a:t>
            </a:r>
            <a:r>
              <a:rPr lang="zh-TW" altLang="en-US" sz="2400" dirty="0"/>
              <a:t> </a:t>
            </a:r>
            <a:r>
              <a:rPr lang="en-US" altLang="zh-TW" sz="2400" dirty="0"/>
              <a:t>COOL.</a:t>
            </a:r>
          </a:p>
          <a:p>
            <a:pPr lvl="1" eaLnBrk="1" hangingPunct="1"/>
            <a:r>
              <a:rPr lang="en-US" altLang="zh-TW" sz="2000" dirty="0"/>
              <a:t>Format: </a:t>
            </a:r>
          </a:p>
          <a:p>
            <a:pPr lvl="2" eaLnBrk="1" hangingPunct="1"/>
            <a:r>
              <a:rPr lang="en-US" altLang="zh-TW" sz="1600" dirty="0"/>
              <a:t>Plain A4 size page</a:t>
            </a:r>
          </a:p>
          <a:p>
            <a:pPr lvl="2" eaLnBrk="1" hangingPunct="1"/>
            <a:r>
              <a:rPr lang="en-US" altLang="zh-TW" sz="1600" dirty="0"/>
              <a:t>≥ 2 pages</a:t>
            </a:r>
          </a:p>
          <a:p>
            <a:pPr lvl="2" eaLnBrk="1" hangingPunct="1"/>
            <a:r>
              <a:rPr lang="en-US" altLang="zh-TW" sz="1600" dirty="0"/>
              <a:t>Font size: 12 point</a:t>
            </a:r>
          </a:p>
          <a:p>
            <a:pPr lvl="2" eaLnBrk="1" hangingPunct="1"/>
            <a:r>
              <a:rPr lang="en-US" altLang="zh-TW" sz="1600" dirty="0"/>
              <a:t>Single column</a:t>
            </a:r>
          </a:p>
          <a:p>
            <a:pPr lvl="2" eaLnBrk="1" hangingPunct="1"/>
            <a:r>
              <a:rPr lang="en-US" altLang="zh-TW" sz="1600" dirty="0"/>
              <a:t>Single space</a:t>
            </a:r>
          </a:p>
          <a:p>
            <a:pPr lvl="1" eaLnBrk="1" hangingPunct="1"/>
            <a:endParaRPr lang="en-US" altLang="zh-TW" sz="1000" dirty="0"/>
          </a:p>
          <a:p>
            <a:pPr eaLnBrk="1" hangingPunct="1"/>
            <a:r>
              <a:rPr lang="en-US" altLang="zh-TW" sz="2400" b="1" dirty="0">
                <a:solidFill>
                  <a:srgbClr val="FF0000"/>
                </a:solidFill>
              </a:rPr>
              <a:t>Late homework would not get any credit!!</a:t>
            </a:r>
          </a:p>
          <a:p>
            <a:pPr eaLnBrk="1" hangingPunct="1"/>
            <a:endParaRPr lang="en-US" altLang="zh-TW" sz="1000" dirty="0"/>
          </a:p>
          <a:p>
            <a:pPr eaLnBrk="1" hangingPunct="1"/>
            <a:r>
              <a:rPr lang="en-US" altLang="zh-TW" sz="2400" b="1" dirty="0">
                <a:solidFill>
                  <a:srgbClr val="FF0000"/>
                </a:solidFill>
              </a:rPr>
              <a:t>Students who copy </a:t>
            </a:r>
            <a:r>
              <a:rPr lang="en-US" altLang="zh-TW" sz="1800" b="1" dirty="0">
                <a:solidFill>
                  <a:srgbClr val="FF0000"/>
                </a:solidFill>
              </a:rPr>
              <a:t>(or copied)</a:t>
            </a:r>
            <a:r>
              <a:rPr lang="en-US" altLang="zh-TW" sz="2400" b="1" dirty="0">
                <a:solidFill>
                  <a:srgbClr val="FF0000"/>
                </a:solidFill>
              </a:rPr>
              <a:t> other's code will not get any credit!!</a:t>
            </a:r>
          </a:p>
          <a:p>
            <a:pPr eaLnBrk="1" hangingPunct="1"/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Term Project Policy (1/2)</a:t>
            </a:r>
            <a:endParaRPr lang="zh-TW" altLang="en-US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14888"/>
          </a:xfrm>
        </p:spPr>
        <p:txBody>
          <a:bodyPr/>
          <a:lstStyle/>
          <a:p>
            <a:r>
              <a:rPr lang="en-US" altLang="zh-TW" sz="2400" dirty="0"/>
              <a:t>Each team can have at most 5 members and no less than 4!!</a:t>
            </a:r>
          </a:p>
          <a:p>
            <a:endParaRPr lang="en-US" altLang="zh-TW" sz="1000" dirty="0"/>
          </a:p>
          <a:p>
            <a:r>
              <a:rPr lang="en-US" altLang="zh-TW" sz="2400" dirty="0"/>
              <a:t>Please prepare a one-page proposal and send it to TA on </a:t>
            </a:r>
            <a:r>
              <a:rPr lang="en-US" altLang="zh-TW" sz="2400" b="1" dirty="0">
                <a:solidFill>
                  <a:srgbClr val="FF0000"/>
                </a:solidFill>
              </a:rPr>
              <a:t>11/10/2025</a:t>
            </a:r>
            <a:r>
              <a:rPr lang="en-US" altLang="zh-TW" sz="2400" dirty="0"/>
              <a:t> </a:t>
            </a:r>
            <a:r>
              <a:rPr lang="en-US" altLang="zh-TW" sz="1600" dirty="0"/>
              <a:t>(font size: 12 point, single column, single space)</a:t>
            </a:r>
            <a:endParaRPr lang="en-US" altLang="zh-TW" sz="2400" dirty="0"/>
          </a:p>
          <a:p>
            <a:pPr lvl="1"/>
            <a:r>
              <a:rPr lang="en-US" altLang="zh-TW" sz="2000" dirty="0"/>
              <a:t>The name of your project</a:t>
            </a:r>
          </a:p>
          <a:p>
            <a:pPr lvl="1"/>
            <a:r>
              <a:rPr lang="en-US" altLang="zh-TW" sz="2000" dirty="0"/>
              <a:t>Members</a:t>
            </a:r>
          </a:p>
          <a:p>
            <a:pPr lvl="1"/>
            <a:r>
              <a:rPr lang="en-US" altLang="zh-TW" sz="2000" dirty="0"/>
              <a:t>A brief description your project and possible solutions</a:t>
            </a:r>
          </a:p>
          <a:p>
            <a:endParaRPr lang="en-US" altLang="zh-TW" sz="1000" dirty="0"/>
          </a:p>
          <a:p>
            <a:r>
              <a:rPr lang="en-US" altLang="zh-TW" sz="2400" dirty="0"/>
              <a:t>There will be a public workshop on </a:t>
            </a:r>
            <a:r>
              <a:rPr lang="en-US" altLang="zh-TW" sz="2400" b="1" dirty="0">
                <a:solidFill>
                  <a:srgbClr val="FF0000"/>
                </a:solidFill>
              </a:rPr>
              <a:t>12/22/2025</a:t>
            </a:r>
          </a:p>
          <a:p>
            <a:pPr lvl="1"/>
            <a:r>
              <a:rPr lang="en-US" altLang="zh-TW" sz="2000" dirty="0"/>
              <a:t>Each team will have an </a:t>
            </a:r>
            <a:r>
              <a:rPr lang="en-US" altLang="zh-TW" sz="2000" b="1" dirty="0">
                <a:highlight>
                  <a:srgbClr val="FFFF00"/>
                </a:highlight>
              </a:rPr>
              <a:t>8</a:t>
            </a:r>
            <a:r>
              <a:rPr lang="en-US" altLang="zh-TW" sz="2000" dirty="0"/>
              <a:t>-minute presentation to show your system</a:t>
            </a:r>
          </a:p>
          <a:p>
            <a:pPr lvl="1"/>
            <a:r>
              <a:rPr lang="en-US" altLang="zh-TW" sz="2000" dirty="0"/>
              <a:t>An 1-minute Q&amp;A</a:t>
            </a:r>
            <a:endParaRPr lang="en-US" altLang="zh-TW" sz="1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BEA64B-A478-4873-887B-A95B79A4D118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Term Project Policy (2/3)</a:t>
            </a:r>
            <a:endParaRPr lang="zh-TW" altLang="en-US" dirty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In addition, each team must submit a project report to TA </a:t>
            </a:r>
            <a:r>
              <a:rPr lang="en-US" altLang="zh-TW" sz="2400"/>
              <a:t>before </a:t>
            </a:r>
            <a:r>
              <a:rPr lang="en-US" altLang="zh-TW" sz="2400" b="1">
                <a:solidFill>
                  <a:srgbClr val="FF0000"/>
                </a:solidFill>
              </a:rPr>
              <a:t>12/29/2025</a:t>
            </a:r>
            <a:r>
              <a:rPr lang="en-US" altLang="zh-TW" sz="2400" dirty="0"/>
              <a:t>.</a:t>
            </a:r>
          </a:p>
          <a:p>
            <a:pPr lvl="1"/>
            <a:r>
              <a:rPr lang="en-US" altLang="zh-TW" sz="1600" dirty="0"/>
              <a:t>Format: </a:t>
            </a:r>
            <a:r>
              <a:rPr lang="en-US" altLang="zh-TW" sz="1600" dirty="0">
                <a:hlinkClick r:id="rId2"/>
              </a:rPr>
              <a:t>http://www.acm.org/sigs/publications/proceedings-templates</a:t>
            </a:r>
            <a:endParaRPr lang="en-US" altLang="zh-TW" sz="1600" dirty="0"/>
          </a:p>
          <a:p>
            <a:pPr lvl="1"/>
            <a:r>
              <a:rPr lang="en-US" altLang="zh-TW" sz="1600" dirty="0"/>
              <a:t>At least 4 pages</a:t>
            </a:r>
          </a:p>
          <a:p>
            <a:pPr lvl="1"/>
            <a:r>
              <a:rPr lang="en-US" altLang="zh-TW" sz="1600" dirty="0"/>
              <a:t>The purpose of your project</a:t>
            </a:r>
          </a:p>
          <a:p>
            <a:pPr lvl="1"/>
            <a:r>
              <a:rPr lang="en-US" altLang="zh-TW" sz="1600" dirty="0"/>
              <a:t>Your solution</a:t>
            </a:r>
          </a:p>
          <a:p>
            <a:pPr lvl="1"/>
            <a:r>
              <a:rPr lang="en-US" altLang="zh-TW" sz="1600" dirty="0"/>
              <a:t>System outcomes</a:t>
            </a:r>
          </a:p>
          <a:p>
            <a:pPr lvl="1"/>
            <a:r>
              <a:rPr lang="en-US" altLang="zh-TW" sz="1600" dirty="0"/>
              <a:t>Conclusions</a:t>
            </a:r>
          </a:p>
          <a:p>
            <a:pPr lvl="1"/>
            <a:r>
              <a:rPr lang="en-US" altLang="zh-TW" sz="1600" dirty="0"/>
              <a:t>References</a:t>
            </a:r>
          </a:p>
          <a:p>
            <a:pPr lvl="1"/>
            <a:endParaRPr lang="en-US" altLang="zh-TW" sz="1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BB6A-D175-4121-B13E-8B1248CA26E9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自訂 1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1755</TotalTime>
  <Words>1422</Words>
  <Application>Microsoft Office PowerPoint</Application>
  <PresentationFormat>如螢幕大小 (4:3)</PresentationFormat>
  <Paragraphs>209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 Unicode MS</vt:lpstr>
      <vt:lpstr>標楷體</vt:lpstr>
      <vt:lpstr>Arial</vt:lpstr>
      <vt:lpstr>Times New Roman</vt:lpstr>
      <vt:lpstr>Wingdings</vt:lpstr>
      <vt:lpstr>Quadrant</vt:lpstr>
      <vt:lpstr>Introduction of Information Retrieval and Text Mining  Fall 2025</vt:lpstr>
      <vt:lpstr>Course Information (1/5)</vt:lpstr>
      <vt:lpstr>Course Information (2/5)</vt:lpstr>
      <vt:lpstr>Course Information (3/5)</vt:lpstr>
      <vt:lpstr>Course Information (4/5)</vt:lpstr>
      <vt:lpstr>Course Information (5/5)</vt:lpstr>
      <vt:lpstr>Programming Assignment Policy </vt:lpstr>
      <vt:lpstr>Term Project Policy (1/2)</vt:lpstr>
      <vt:lpstr>Term Project Policy (2/3)</vt:lpstr>
      <vt:lpstr>Term Project Policy (3/3)</vt:lpstr>
      <vt:lpstr>IRTM-related Conferences &amp; Journals (1/5)</vt:lpstr>
      <vt:lpstr>IRTM-related Conferences &amp; Journals (2/5)</vt:lpstr>
      <vt:lpstr>IRTM-related Conferences &amp; Journals (3/5)</vt:lpstr>
      <vt:lpstr>IRTM-related Conferences &amp; Journals (4/5)</vt:lpstr>
      <vt:lpstr>IRTM-related Conferences &amp; Journals (5/5)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Fall 2007</dc:title>
  <dc:creator>Chien Chin Chen</dc:creator>
  <cp:lastModifiedBy>黃子軍</cp:lastModifiedBy>
  <cp:revision>777</cp:revision>
  <dcterms:created xsi:type="dcterms:W3CDTF">2007-09-10T01:31:18Z</dcterms:created>
  <dcterms:modified xsi:type="dcterms:W3CDTF">2025-09-08T06:19:58Z</dcterms:modified>
</cp:coreProperties>
</file>