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2"/>
    <p:sldMasterId id="2147483687" r:id="rId3"/>
  </p:sldMasterIdLst>
  <p:notesMasterIdLst>
    <p:notesMasterId r:id="rId31"/>
  </p:notesMasterIdLst>
  <p:sldIdLst>
    <p:sldId id="256" r:id="rId4"/>
    <p:sldId id="286" r:id="rId5"/>
    <p:sldId id="320" r:id="rId6"/>
    <p:sldId id="322" r:id="rId7"/>
    <p:sldId id="323" r:id="rId8"/>
    <p:sldId id="327" r:id="rId9"/>
    <p:sldId id="326" r:id="rId10"/>
    <p:sldId id="329" r:id="rId11"/>
    <p:sldId id="335" r:id="rId12"/>
    <p:sldId id="336" r:id="rId13"/>
    <p:sldId id="337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2" r:id="rId27"/>
    <p:sldId id="353" r:id="rId28"/>
    <p:sldId id="351" r:id="rId29"/>
    <p:sldId id="33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CE8"/>
    <a:srgbClr val="592FF1"/>
    <a:srgbClr val="8EF6F6"/>
    <a:srgbClr val="17D35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265" autoAdjust="0"/>
    <p:restoredTop sz="97387" autoAdjust="0"/>
  </p:normalViewPr>
  <p:slideViewPr>
    <p:cSldViewPr snapToGrid="0">
      <p:cViewPr>
        <p:scale>
          <a:sx n="130" d="100"/>
          <a:sy n="130" d="100"/>
        </p:scale>
        <p:origin x="3128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594B53-0D60-40A0-BFC2-984431E7CF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51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D52A7-6961-4D0D-BF8E-F22A60058557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7" name="Picture 7" descr="hispanic_hm_pg1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60000"/>
          </a:blip>
          <a:stretch>
            <a:fillRect/>
          </a:stretch>
        </p:blipFill>
        <p:spPr bwMode="auto">
          <a:xfrm>
            <a:off x="3166" y="0"/>
            <a:ext cx="9137667" cy="6857999"/>
          </a:xfrm>
          <a:prstGeom prst="rect">
            <a:avLst/>
          </a:prstGeom>
          <a:noFill/>
        </p:spPr>
      </p:pic>
      <p:sp>
        <p:nvSpPr>
          <p:cNvPr id="4096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4495800"/>
            <a:ext cx="7772400" cy="1524000"/>
          </a:xfrm>
        </p:spPr>
        <p:txBody>
          <a:bodyPr/>
          <a:lstStyle>
            <a:lvl1pPr algn="ctr">
              <a:defRPr smtClean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 smtClean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utoUpdateAnimBg="0"/>
      <p:bldP spid="40969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9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2FC03-A594-4C35-8E51-FE8F992B4939}" type="datetimeFigureOut">
              <a:rPr lang="en-US"/>
              <a:pPr/>
              <a:t>3/5/2012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7B7239-82D3-4AEA-A1E2-3FBF8A0A16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0"/>
            <a:ext cx="2057400" cy="441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6019800" cy="441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1E50B1-9D11-4E42-8681-A7C636B1D43A}" type="datetimeFigureOut">
              <a:rPr lang="en-US"/>
              <a:pPr/>
              <a:t>3/5/2012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BECDB-55C0-4311-AD1E-8B08D68BF4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190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32618-4AE5-41CF-A1C7-81268002EEB9}" type="datetimeFigureOut">
              <a:rPr lang="en-US"/>
              <a:pPr/>
              <a:t>3/5/2012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5464D7-A24D-41B3-83A7-ABC0AE912C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3434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674E5-4237-4D02-9DE3-8F16FF706DE1}" type="datetimeFigureOut">
              <a:rPr lang="en-US"/>
              <a:pPr/>
              <a:t>3/5/2012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D5829-3FF6-4592-82F5-7E4BE69CF6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0A43-1708-444E-B635-5E3023338714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5709201-931C-45D2-8F12-87828526E1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4" name="Picture 7" descr="hispanic_hm_pg1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60000"/>
          </a:blip>
          <a:stretch>
            <a:fillRect/>
          </a:stretch>
        </p:blipFill>
        <p:spPr bwMode="auto">
          <a:xfrm>
            <a:off x="3166" y="0"/>
            <a:ext cx="9137667" cy="6857999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0"/>
      <p:bldP spid="8" grpId="0" autoUpdateAnimBg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190-9F2F-42AF-982A-F97D2EEB0AE2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BC8D-FBDF-4D4C-9663-D407DFA0A6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34A7-4CF0-465D-B24E-F980674E4D2F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D48FD1D-7BA7-4C3E-A3D1-BAC5A75FC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985C-F9F2-4860-AA1F-8EE0E8417CD0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7A05-60DF-4E9B-9F33-EC5D06380B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AD83-92F5-4E0F-9C6B-63E014E6D4ED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468D-A445-467D-8BDB-7B437CCC1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A26A-A9FC-493A-967B-CA3680D15388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51A-665C-4B28-A5CF-6D04A7590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50190-9F2F-42AF-982A-F97D2EEB0AE2}" type="datetimeFigureOut">
              <a:rPr lang="en-US"/>
              <a:pPr/>
              <a:t>3/5/2012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A9BC8D-FBDF-4D4C-9663-D407DFA0A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FE2D-578E-4D39-815D-5EF2757D200D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F07-5310-4D74-9E1D-BDE9E5F3BD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3FF4-6248-4137-8E0D-01BED42FA79B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6E08-CFFA-40AC-9B5D-6ED0A9B688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36C3-E74D-4A01-962E-D9E46A604890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27D0635-BFE0-4443-95A6-96F2690AD1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FC03-A594-4C35-8E51-FE8F992B4939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7239-82D3-4AEA-A1E2-3FBF8A0A1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50B1-9D11-4E42-8681-A7C636B1D43A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ECDB-55C0-4311-AD1E-8B08D68BF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B034A7-4CF0-465D-B24E-F980674E4D2F}" type="datetimeFigureOut">
              <a:rPr lang="en-US"/>
              <a:pPr/>
              <a:t>3/5/2012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8FD1D-7BA7-4C3E-A3D1-BAC5A75FC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8985C-F9F2-4860-AA1F-8EE0E8417CD0}" type="datetimeFigureOut">
              <a:rPr lang="en-US"/>
              <a:pPr/>
              <a:t>3/5/2012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87A05-60DF-4E9B-9F33-EC5D06380B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05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1AD83-92F5-4E0F-9C6B-63E014E6D4ED}" type="datetimeFigureOut">
              <a:rPr lang="en-US"/>
              <a:pPr/>
              <a:t>3/5/2012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4468D-A445-467D-8BDB-7B437CCC17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BA26A-A9FC-493A-967B-CA3680D15388}" type="datetimeFigureOut">
              <a:rPr lang="en-US"/>
              <a:pPr/>
              <a:t>3/5/2012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3451A-665C-4B28-A5CF-6D04A75905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AFE2D-578E-4D39-815D-5EF2757D200D}" type="datetimeFigureOut">
              <a:rPr lang="en-US"/>
              <a:pPr/>
              <a:t>3/5/2012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A81F07-5310-4D74-9E1D-BDE9E5F3BD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3008313" cy="89856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008313" cy="3611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63FF4-6248-4137-8E0D-01BED42FA79B}" type="datetimeFigureOut">
              <a:rPr lang="en-US"/>
              <a:pPr/>
              <a:t>3/5/2012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26E08-CFFA-40AC-9B5D-6ED0A9B688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36C3-E74D-4A01-962E-D9E46A604890}" type="datetimeFigureOut">
              <a:rPr lang="en-US"/>
              <a:pPr/>
              <a:t>3/5/2012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D0635-BFE0-4443-95A6-96F2690AD1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ispanic_hm_pg2_V2"/>
          <p:cNvPicPr>
            <a:picLocks noChangeAspect="1" noChangeArrowheads="1"/>
          </p:cNvPicPr>
          <p:nvPr/>
        </p:nvPicPr>
        <p:blipFill>
          <a:blip r:embed="rId15" cstate="print">
            <a:lum bright="40000" contrast="-60000"/>
          </a:blip>
          <a:stretch>
            <a:fillRect/>
          </a:stretch>
        </p:blipFill>
        <p:spPr bwMode="auto">
          <a:xfrm>
            <a:off x="3166" y="0"/>
            <a:ext cx="9137667" cy="6857999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fld id="{517D68E0-3139-4D31-9678-BF5E9A63B5EB}" type="datetimeFigureOut">
              <a:rPr lang="en-US"/>
              <a:pPr/>
              <a:t>3/5/2012</a:t>
            </a:fld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F9D7BE8E-9176-4089-B894-E928AD5D6881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 b="0">
          <a:solidFill>
            <a:schemeClr val="accent6">
              <a:lumMod val="7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0">
          <a:solidFill>
            <a:schemeClr val="accent6">
              <a:lumMod val="7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b="0">
          <a:solidFill>
            <a:schemeClr val="accent6">
              <a:lumMod val="75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b="0">
          <a:solidFill>
            <a:schemeClr val="accent6">
              <a:lumMod val="75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7D68E0-3139-4D31-9678-BF5E9A63B5EB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9D7BE8E-9176-4089-B894-E928AD5D6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jpeg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3.jpeg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pecial:BookSources/0738126012" TargetMode="External"/><Relationship Id="rId2" Type="http://schemas.openxmlformats.org/officeDocument/2006/relationships/hyperlink" Target="http://en.wikipedia.org/wiki/Logarithmic_unit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200" dirty="0" smtClean="0"/>
              <a:t>Professor Walter W. Olson</a:t>
            </a: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1200" dirty="0" smtClean="0"/>
              <a:t>Department of Mechanical, Industrial and Manufacturing Engineering</a:t>
            </a: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1200" dirty="0" smtClean="0"/>
              <a:t>University of Toledo</a:t>
            </a:r>
            <a:endParaRPr lang="en-US" sz="12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257800"/>
            <a:ext cx="7772400" cy="9144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accent2"/>
                </a:solidFill>
              </a:rPr>
              <a:t>Bode Phase Plots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14" name="Content Placeholder 3" descr="Bode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7559" y="134273"/>
            <a:ext cx="4804767" cy="3010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Plot the Bode magnitude plot of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65725" y="1379538"/>
          <a:ext cx="33020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55" name="Equation" r:id="rId3" imgW="2019240" imgH="444240" progId="Equation.DSMT4">
                  <p:embed/>
                </p:oleObj>
              </mc:Choice>
              <mc:Fallback>
                <p:oleObj name="Equation" r:id="rId3" imgW="201924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1379538"/>
                        <a:ext cx="3302000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2538" y="2111022"/>
          <a:ext cx="7905235" cy="464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156"/>
                <a:gridCol w="1216403"/>
                <a:gridCol w="1585520"/>
                <a:gridCol w="1702965"/>
                <a:gridCol w="1988191"/>
              </a:tblGrid>
              <a:tr h="7659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Break</a:t>
                      </a:r>
                    </a:p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Cum</a:t>
                      </a:r>
                    </a:p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Cum</a:t>
                      </a:r>
                    </a:p>
                    <a:p>
                      <a:pPr algn="ctr"/>
                      <a:r>
                        <a:rPr lang="en-US" dirty="0" smtClean="0"/>
                        <a:t>Slope dB/</a:t>
                      </a:r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</a:tr>
              <a:tr h="6757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20Log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dirty="0" smtClean="0"/>
                        <a:t>(10)=20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628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-20db/</a:t>
                      </a:r>
                      <a:r>
                        <a:rPr lang="en-US" dirty="0" err="1" smtClean="0"/>
                        <a:t>dec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Thru (1,0)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20-slope for two decades (40) =60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-20</a:t>
                      </a:r>
                      <a:endParaRPr lang="en-US" dirty="0"/>
                    </a:p>
                  </a:txBody>
                  <a:tcPr/>
                </a:tc>
              </a:tr>
              <a:tr h="4437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s+0.2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+20Log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dirty="0" smtClean="0"/>
                        <a:t>(.2)=</a:t>
                      </a:r>
                    </a:p>
                    <a:p>
                      <a:pPr algn="ctr"/>
                      <a:r>
                        <a:rPr lang="en-US" dirty="0" smtClean="0"/>
                        <a:t>-13.98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60+6.02=46.02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63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-20Log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dirty="0" smtClean="0"/>
                        <a:t>(3)=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-9.54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46.02-9.54=</a:t>
                      </a:r>
                    </a:p>
                    <a:p>
                      <a:pPr algn="ctr"/>
                      <a:r>
                        <a:rPr lang="en-US" dirty="0" smtClean="0"/>
                        <a:t>36.48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-20</a:t>
                      </a:r>
                      <a:endParaRPr lang="en-US" dirty="0"/>
                    </a:p>
                  </a:txBody>
                  <a:tcPr/>
                </a:tc>
              </a:tr>
              <a:tr h="628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+4s+16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-40Log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dirty="0" smtClean="0"/>
                        <a:t>(4)=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- 24.08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36.48- 24.08=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-60</a:t>
                      </a:r>
                      <a:endParaRPr lang="en-US" dirty="0"/>
                    </a:p>
                  </a:txBody>
                  <a:tcPr/>
                </a:tc>
              </a:tr>
              <a:tr h="628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+2s+25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+40Log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dirty="0" smtClean="0"/>
                        <a:t>(5)=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27.96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32.4+27.96=</a:t>
                      </a:r>
                    </a:p>
                    <a:p>
                      <a:pPr algn="ctr"/>
                      <a:r>
                        <a:rPr lang="en-US" dirty="0" smtClean="0"/>
                        <a:t>40.36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20800" y="1372576"/>
            <a:ext cx="6400800" cy="5098073"/>
            <a:chOff x="1320800" y="1372576"/>
            <a:chExt cx="6400800" cy="5098073"/>
          </a:xfrm>
        </p:grpSpPr>
        <p:pic>
          <p:nvPicPr>
            <p:cNvPr id="4" name="Picture 3" descr="Bode Construction 7 copy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800" y="1372576"/>
              <a:ext cx="6400800" cy="50980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22708" y="4949505"/>
              <a:ext cx="14285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Actual Bode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874004" y="4345497"/>
              <a:ext cx="671119" cy="822121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76675" y="2575420"/>
              <a:ext cx="20313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Constructed Bode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941116" y="2751589"/>
              <a:ext cx="302003" cy="788565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707934" y="5594759"/>
              <a:ext cx="0" cy="32717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286462" y="5594759"/>
              <a:ext cx="0" cy="32717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430473" y="5594759"/>
              <a:ext cx="0" cy="32717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591262" y="5594759"/>
              <a:ext cx="0" cy="32717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4805" y="3559945"/>
            <a:ext cx="8362764" cy="31782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a sinusoidal input, phase represents the lag of the system or, alternatively, the processing time of the system to produce an output from the input</a:t>
            </a:r>
          </a:p>
          <a:p>
            <a:r>
              <a:rPr lang="en-US" dirty="0" smtClean="0"/>
              <a:t>Phase is measured as an angle</a:t>
            </a:r>
          </a:p>
          <a:p>
            <a:pPr lvl="1"/>
            <a:r>
              <a:rPr lang="en-US" dirty="0" smtClean="0"/>
              <a:t>A cycle of the input is consider to take 2</a:t>
            </a:r>
            <a:r>
              <a:rPr lang="en-US" dirty="0" smtClean="0">
                <a:latin typeface="Symbol" pitchFamily="18" charset="2"/>
              </a:rPr>
              <a:t>p </a:t>
            </a:r>
            <a:r>
              <a:rPr lang="en-US" dirty="0" smtClean="0"/>
              <a:t>radians or 360 degrees</a:t>
            </a:r>
          </a:p>
          <a:p>
            <a:pPr lvl="1"/>
            <a:r>
              <a:rPr lang="en-US" dirty="0" smtClean="0"/>
              <a:t>Phase is the angular distance it takes for the output to represent the input</a:t>
            </a:r>
          </a:p>
          <a:p>
            <a:pPr lvl="1"/>
            <a:r>
              <a:rPr lang="en-US" dirty="0" smtClean="0"/>
              <a:t>Thus it is normal that as the frequency increases that the phase also increase</a:t>
            </a:r>
          </a:p>
          <a:p>
            <a:pPr lvl="1"/>
            <a:r>
              <a:rPr lang="en-US" dirty="0" smtClean="0"/>
              <a:t>In the case where the phase exceeds 180 degrees, the output appears to “lead” the input. This is particularly evident in the range of 270 to 360 degrees.</a:t>
            </a:r>
            <a:endParaRPr lang="en-US" dirty="0"/>
          </a:p>
        </p:txBody>
      </p:sp>
      <p:graphicFrame>
        <p:nvGraphicFramePr>
          <p:cNvPr id="409602" name="Object 2"/>
          <p:cNvGraphicFramePr>
            <a:graphicFrameLocks noChangeAspect="1"/>
          </p:cNvGraphicFramePr>
          <p:nvPr/>
        </p:nvGraphicFramePr>
        <p:xfrm>
          <a:off x="1991573" y="1680561"/>
          <a:ext cx="5205412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03" name="Equation" r:id="rId3" imgW="3987720" imgH="1320480" progId="Equation.DSMT4">
                  <p:embed/>
                </p:oleObj>
              </mc:Choice>
              <mc:Fallback>
                <p:oleObj name="Equation" r:id="rId3" imgW="3987720" imgH="1320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73" y="1680561"/>
                        <a:ext cx="5205412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83402"/>
            <a:ext cx="7772400" cy="40215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with magnitude there are 4 factors to consider which can be added together for the total phase angle.</a:t>
            </a:r>
          </a:p>
          <a:p>
            <a:r>
              <a:rPr lang="en-US" dirty="0" smtClean="0"/>
              <a:t>We will consider, in turn,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sign will be positive if the factor is in the numerator and</a:t>
            </a:r>
          </a:p>
          <a:p>
            <a:pPr>
              <a:buNone/>
            </a:pPr>
            <a:r>
              <a:rPr lang="en-US" dirty="0" smtClean="0"/>
              <a:t>negative if the factor is in the denominator</a:t>
            </a:r>
          </a:p>
          <a:p>
            <a:endParaRPr lang="en-US" dirty="0"/>
          </a:p>
        </p:txBody>
      </p:sp>
      <p:graphicFrame>
        <p:nvGraphicFramePr>
          <p:cNvPr id="410626" name="Object 2"/>
          <p:cNvGraphicFramePr>
            <a:graphicFrameLocks noChangeAspect="1"/>
          </p:cNvGraphicFramePr>
          <p:nvPr/>
        </p:nvGraphicFramePr>
        <p:xfrm>
          <a:off x="2696838" y="1537039"/>
          <a:ext cx="3738811" cy="975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8" name="Equation" r:id="rId3" imgW="2044440" imgH="533160" progId="Equation.DSMT4">
                  <p:embed/>
                </p:oleObj>
              </mc:Choice>
              <mc:Fallback>
                <p:oleObj name="Equation" r:id="rId3" imgW="204444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838" y="1537039"/>
                        <a:ext cx="3738811" cy="975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48821" y="3755609"/>
          <a:ext cx="2471753" cy="184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9" name="Equation" r:id="rId5" imgW="1257120" imgH="939600" progId="Equation.DSMT4">
                  <p:embed/>
                </p:oleObj>
              </mc:Choice>
              <mc:Fallback>
                <p:oleObj name="Equation" r:id="rId5" imgW="125712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821" y="3755609"/>
                        <a:ext cx="2471753" cy="1847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Computations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7337" y="1554163"/>
          <a:ext cx="8608087" cy="497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1" name="Equation" r:id="rId3" imgW="5981400" imgH="3454200" progId="Equation.DSMT4">
                  <p:embed/>
                </p:oleObj>
              </mc:Choice>
              <mc:Fallback>
                <p:oleObj name="Equation" r:id="rId3" imgW="5981400" imgH="3454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" y="1554163"/>
                        <a:ext cx="8608087" cy="4970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Computations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3688" y="1218026"/>
          <a:ext cx="7380912" cy="556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75" name="Equation" r:id="rId3" imgW="5422680" imgH="4089240" progId="Equation.DSMT4">
                  <p:embed/>
                </p:oleObj>
              </mc:Choice>
              <mc:Fallback>
                <p:oleObj name="Equation" r:id="rId3" imgW="5422680" imgH="4089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1218026"/>
                        <a:ext cx="7380912" cy="556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scan000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1305" y="2016908"/>
            <a:ext cx="2934175" cy="390005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7643674" y="5388746"/>
            <a:ext cx="898124" cy="1083075"/>
          </a:xfrm>
          <a:custGeom>
            <a:avLst/>
            <a:gdLst>
              <a:gd name="connsiteX0" fmla="*/ 0 w 898124"/>
              <a:gd name="connsiteY0" fmla="*/ 1083075 h 1083075"/>
              <a:gd name="connsiteX1" fmla="*/ 781235 w 898124"/>
              <a:gd name="connsiteY1" fmla="*/ 825623 h 1083075"/>
              <a:gd name="connsiteX2" fmla="*/ 701336 w 898124"/>
              <a:gd name="connsiteY2" fmla="*/ 0 h 108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124" h="1083075">
                <a:moveTo>
                  <a:pt x="0" y="1083075"/>
                </a:moveTo>
                <a:cubicBezTo>
                  <a:pt x="332173" y="1044605"/>
                  <a:pt x="664346" y="1006135"/>
                  <a:pt x="781235" y="825623"/>
                </a:cubicBezTo>
                <a:cubicBezTo>
                  <a:pt x="898124" y="645111"/>
                  <a:pt x="799730" y="322555"/>
                  <a:pt x="701336" y="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44" y="275207"/>
            <a:ext cx="7772400" cy="7429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4501" y="986161"/>
            <a:ext cx="7772400" cy="727229"/>
          </a:xfrm>
        </p:spPr>
        <p:txBody>
          <a:bodyPr/>
          <a:lstStyle/>
          <a:p>
            <a:r>
              <a:rPr lang="en-US" dirty="0" smtClean="0"/>
              <a:t>Plot the Bode Phase Plot for</a:t>
            </a:r>
            <a:endParaRPr lang="en-US" dirty="0"/>
          </a:p>
        </p:txBody>
      </p:sp>
      <p:graphicFrame>
        <p:nvGraphicFramePr>
          <p:cNvPr id="413699" name="Object 3"/>
          <p:cNvGraphicFramePr>
            <a:graphicFrameLocks noChangeAspect="1"/>
          </p:cNvGraphicFramePr>
          <p:nvPr/>
        </p:nvGraphicFramePr>
        <p:xfrm>
          <a:off x="5095212" y="846291"/>
          <a:ext cx="20970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1" name="Equation" r:id="rId3" imgW="1333440" imgH="469800" progId="Equation.DSMT4">
                  <p:embed/>
                </p:oleObj>
              </mc:Choice>
              <mc:Fallback>
                <p:oleObj name="Equation" r:id="rId3" imgW="133344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212" y="846291"/>
                        <a:ext cx="2097087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Bode Phase COnstruction 1 cop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7616" y="1672048"/>
            <a:ext cx="3708832" cy="2870976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4310" y="2789436"/>
          <a:ext cx="8051923" cy="4068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02" name="Equation" r:id="rId6" imgW="4800600" imgH="2425680" progId="Equation.DSMT4">
                  <p:embed/>
                </p:oleObj>
              </mc:Choice>
              <mc:Fallback>
                <p:oleObj name="Equation" r:id="rId6" imgW="4800600" imgH="2425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0" y="2789436"/>
                        <a:ext cx="8051923" cy="40685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Plot the Bode Phase Plot for</a:t>
            </a:r>
          </a:p>
          <a:p>
            <a:r>
              <a:rPr lang="en-US" dirty="0" smtClean="0"/>
              <a:t>Again a table is useful: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14723" name="Object 3"/>
          <p:cNvGraphicFramePr>
            <a:graphicFrameLocks noChangeAspect="1"/>
          </p:cNvGraphicFramePr>
          <p:nvPr/>
        </p:nvGraphicFramePr>
        <p:xfrm>
          <a:off x="4730719" y="1317394"/>
          <a:ext cx="33020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0" name="Equation" r:id="rId3" imgW="2019240" imgH="444240" progId="Equation.DSMT4">
                  <p:embed/>
                </p:oleObj>
              </mc:Choice>
              <mc:Fallback>
                <p:oleObj name="Equation" r:id="rId3" imgW="201924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19" y="1317394"/>
                        <a:ext cx="3302000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8576" y="2404110"/>
          <a:ext cx="8584705" cy="4358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1071"/>
                <a:gridCol w="1693315"/>
                <a:gridCol w="630069"/>
                <a:gridCol w="472551"/>
                <a:gridCol w="2146177"/>
                <a:gridCol w="1220761"/>
                <a:gridCol w="1220761"/>
              </a:tblGrid>
              <a:tr h="404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Frequency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Factor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latin typeface="Symbol" pitchFamily="18" charset="2"/>
                        </a:rPr>
                        <a:t>w</a:t>
                      </a:r>
                      <a:r>
                        <a:rPr lang="en-US" sz="1800" b="1" u="none" strike="noStrike" baseline="-25000" dirty="0" err="1"/>
                        <a:t>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latin typeface="Symbol" pitchFamily="18" charset="2"/>
                        </a:rPr>
                        <a:t>z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Symbol" pitchFamily="18" charset="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Effect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Cum 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Cum Slope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1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s</a:t>
                      </a:r>
                      <a:r>
                        <a:rPr lang="en-US" sz="1800" u="none" strike="noStrike" baseline="30000" dirty="0"/>
                        <a:t>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constant -90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3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s+0.2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break up at 45/dec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45/dec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3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s+3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Break down at -45/</a:t>
                      </a:r>
                      <a:r>
                        <a:rPr lang="en-US" sz="1800" u="none" strike="noStrike" dirty="0" err="1"/>
                        <a:t>dec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3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Break down at -90/</a:t>
                      </a:r>
                      <a:r>
                        <a:rPr lang="en-US" sz="1800" u="none" strike="noStrike" dirty="0" err="1"/>
                        <a:t>dec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-90/dec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3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Break up at 90/</a:t>
                      </a:r>
                      <a:r>
                        <a:rPr lang="en-US" sz="1800" u="none" strike="noStrike" dirty="0" err="1"/>
                        <a:t>dec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3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s+0.2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take out 45/</a:t>
                      </a:r>
                      <a:r>
                        <a:rPr lang="en-US" sz="1800" u="none" strike="noStrike" dirty="0" err="1"/>
                        <a:t>dec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-45/dec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3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/>
                        <a:t>                </a:t>
                      </a:r>
                    </a:p>
                    <a:p>
                      <a:pPr algn="ctr" fontAlgn="b"/>
                      <a:r>
                        <a:rPr lang="en-US" sz="1800" u="none" strike="noStrike" dirty="0" smtClean="0"/>
                        <a:t>s+3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take out -45/dec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3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take out -90/dec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90/</a:t>
                      </a:r>
                      <a:r>
                        <a:rPr lang="en-US" sz="1800" u="none" strike="noStrike" dirty="0" err="1"/>
                        <a:t>dec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3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take out 90/dec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7321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total exponent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3-4=-1 &gt;&gt; -90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-90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4147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7745" y="6019062"/>
            <a:ext cx="931174" cy="2456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4147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76434" y="4065973"/>
            <a:ext cx="928813" cy="2480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414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9893" y="4521323"/>
            <a:ext cx="932459" cy="2459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graphicFrame>
        <p:nvGraphicFramePr>
          <p:cNvPr id="414729" name="Object 9"/>
          <p:cNvGraphicFramePr>
            <a:graphicFrameLocks noChangeAspect="1"/>
          </p:cNvGraphicFramePr>
          <p:nvPr/>
        </p:nvGraphicFramePr>
        <p:xfrm>
          <a:off x="1841714" y="5663956"/>
          <a:ext cx="934669" cy="25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1" name="Equation" r:id="rId7" imgW="850680" imgH="228600" progId="Equation.DSMT4">
                  <p:embed/>
                </p:oleObj>
              </mc:Choice>
              <mc:Fallback>
                <p:oleObj name="Equation" r:id="rId7" imgW="8506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714" y="5663956"/>
                        <a:ext cx="934669" cy="25041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Bode Phase Construction 2 cop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12054" y="1343307"/>
            <a:ext cx="6844684" cy="5353871"/>
          </a:xfrm>
        </p:spPr>
      </p:pic>
      <p:sp>
        <p:nvSpPr>
          <p:cNvPr id="5" name="TextBox 4"/>
          <p:cNvSpPr txBox="1"/>
          <p:nvPr/>
        </p:nvSpPr>
        <p:spPr>
          <a:xfrm>
            <a:off x="4740676" y="1731146"/>
            <a:ext cx="2634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Asymptotic Bode Phase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3806" y="5255581"/>
            <a:ext cx="21467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Actual Bode Phase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4410548" y="4785064"/>
            <a:ext cx="845033" cy="655183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4172505" y="1915812"/>
            <a:ext cx="568171" cy="427893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Bode Plot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34369" y="1544715"/>
            <a:ext cx="6811146" cy="2485748"/>
            <a:chOff x="1320800" y="1372576"/>
            <a:chExt cx="6400800" cy="5098073"/>
          </a:xfrm>
        </p:grpSpPr>
        <p:pic>
          <p:nvPicPr>
            <p:cNvPr id="5" name="Picture 4" descr="Bode Construction 7 copy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800" y="1372576"/>
              <a:ext cx="6400800" cy="509807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22708" y="4949505"/>
              <a:ext cx="14285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Actual Bode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874004" y="4345497"/>
              <a:ext cx="671119" cy="822121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76675" y="2575420"/>
              <a:ext cx="20313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Constructed Bode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941116" y="2751589"/>
              <a:ext cx="302003" cy="788565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707934" y="5594759"/>
              <a:ext cx="0" cy="32717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286462" y="5594759"/>
              <a:ext cx="0" cy="32717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430473" y="5594759"/>
              <a:ext cx="0" cy="32717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591262" y="5594759"/>
              <a:ext cx="0" cy="32717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Content Placeholder 3" descr="Bode Phase Construction 2 copy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029812" y="4039340"/>
            <a:ext cx="6880194" cy="2676617"/>
          </a:xfrm>
        </p:spPr>
      </p:pic>
      <p:sp>
        <p:nvSpPr>
          <p:cNvPr id="15" name="TextBox 14"/>
          <p:cNvSpPr txBox="1"/>
          <p:nvPr/>
        </p:nvSpPr>
        <p:spPr>
          <a:xfrm>
            <a:off x="4864888" y="4183914"/>
            <a:ext cx="2647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Asymptotic Bode Phase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1447" y="5648730"/>
            <a:ext cx="21578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Actual Bode Phase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4659327" y="5202316"/>
            <a:ext cx="463089" cy="63108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1"/>
          </p:cNvCxnSpPr>
          <p:nvPr/>
        </p:nvCxnSpPr>
        <p:spPr>
          <a:xfrm flipH="1">
            <a:off x="4163627" y="4368580"/>
            <a:ext cx="701261" cy="18566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Frequency Response</a:t>
            </a:r>
          </a:p>
          <a:p>
            <a:pPr lvl="1"/>
            <a:r>
              <a:rPr lang="en-US" dirty="0" smtClean="0"/>
              <a:t>Reading the Bode Plot</a:t>
            </a:r>
          </a:p>
          <a:p>
            <a:pPr lvl="1"/>
            <a:r>
              <a:rPr lang="en-US" dirty="0" smtClean="0"/>
              <a:t>Computing Logarithms of |G(s)|</a:t>
            </a:r>
          </a:p>
          <a:p>
            <a:pPr lvl="1"/>
            <a:r>
              <a:rPr lang="en-US" dirty="0" smtClean="0"/>
              <a:t>Bode Magnitude Plot Construction</a:t>
            </a:r>
          </a:p>
          <a:p>
            <a:r>
              <a:rPr lang="en-US" dirty="0" smtClean="0"/>
              <a:t>Phase</a:t>
            </a:r>
          </a:p>
          <a:p>
            <a:r>
              <a:rPr lang="en-US" dirty="0" smtClean="0"/>
              <a:t>Phase Computations</a:t>
            </a:r>
          </a:p>
          <a:p>
            <a:r>
              <a:rPr lang="en-US" dirty="0" smtClean="0"/>
              <a:t>Full Bode Plot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/>
              <a:t>Using Bode Plots for System Identification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Command bode(</a:t>
            </a:r>
            <a:r>
              <a:rPr lang="en-US" i="1" dirty="0" smtClean="0"/>
              <a:t>sys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Bode cop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20824" y="1554331"/>
            <a:ext cx="6500403" cy="508817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not unusual for a field engineer to be shown a piece of equipment and then asked if he can put a control system on it or replace the control system for which there are no parts.</a:t>
            </a:r>
          </a:p>
          <a:p>
            <a:r>
              <a:rPr lang="en-US" dirty="0" smtClean="0"/>
              <a:t>The task of determining how an unknown structure responds is called “System Identification”.</a:t>
            </a:r>
          </a:p>
          <a:p>
            <a:r>
              <a:rPr lang="en-US" dirty="0" smtClean="0"/>
              <a:t>To identify a system, there are many tools are your disposal</a:t>
            </a:r>
          </a:p>
          <a:p>
            <a:pPr lvl="1"/>
            <a:r>
              <a:rPr lang="en-US" dirty="0" smtClean="0"/>
              <a:t>First and foremost, what should the system structure look like?</a:t>
            </a:r>
          </a:p>
          <a:p>
            <a:pPr lvl="2"/>
            <a:r>
              <a:rPr lang="en-US" dirty="0" smtClean="0"/>
              <a:t>Motors are often first order transfer functions (              ) which you then attempt to identify the constants</a:t>
            </a:r>
          </a:p>
          <a:p>
            <a:pPr lvl="1"/>
            <a:r>
              <a:rPr lang="en-US" dirty="0" smtClean="0"/>
              <a:t>Perform step tests and see what the response looks like</a:t>
            </a:r>
          </a:p>
          <a:p>
            <a:pPr lvl="1"/>
            <a:r>
              <a:rPr lang="en-US" dirty="0" smtClean="0"/>
              <a:t>Perform tests with sinusoidal outputs and use the Bode plot to identify the system</a:t>
            </a:r>
          </a:p>
          <a:p>
            <a:pPr lvl="1"/>
            <a:r>
              <a:rPr lang="en-US" dirty="0" smtClean="0"/>
              <a:t>Apply statistical/time series methods such as ARMAX and RELS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909344" y="3979659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71" name="Equation" r:id="rId3" imgW="812520" imgH="393480" progId="Equation.DSMT4">
                  <p:embed/>
                </p:oleObj>
              </mc:Choice>
              <mc:Fallback>
                <p:oleObj name="Equation" r:id="rId3" imgW="81252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344" y="3979659"/>
                        <a:ext cx="812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Bode Plots for</a:t>
            </a:r>
            <a:br>
              <a:rPr lang="en-US" dirty="0" smtClean="0"/>
            </a:br>
            <a:r>
              <a:rPr lang="en-US" dirty="0" smtClean="0"/>
              <a:t>System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5284" y="1472967"/>
            <a:ext cx="8254767" cy="4572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overall order of the system will be the high frequency phase divided by 90 degrees</a:t>
            </a:r>
          </a:p>
          <a:p>
            <a:r>
              <a:rPr lang="en-US" sz="1800" dirty="0" smtClean="0"/>
              <a:t>The exponent of the “s” term will be the slope on the magnitude plot at the lowest frequency divided by 20</a:t>
            </a:r>
          </a:p>
          <a:p>
            <a:pPr lvl="1"/>
            <a:r>
              <a:rPr lang="en-US" sz="1800" dirty="0" smtClean="0"/>
              <a:t>Alternatively, the exponent of “s” is the lowest frequency phase divided by 90 degrees.</a:t>
            </a:r>
          </a:p>
          <a:p>
            <a:r>
              <a:rPr lang="en-US" sz="1800" dirty="0" smtClean="0"/>
              <a:t>The system gain constant (K</a:t>
            </a:r>
            <a:r>
              <a:rPr lang="en-US" sz="1800" baseline="-25000" dirty="0" smtClean="0"/>
              <a:t>t</a:t>
            </a:r>
            <a:r>
              <a:rPr lang="en-US" sz="1800" dirty="0" smtClean="0"/>
              <a:t>) in dB will be the height value at the extension of the “s” term line on the magnitude plot to where it crosses1 </a:t>
            </a:r>
            <a:r>
              <a:rPr lang="en-US" sz="1800" dirty="0" err="1" smtClean="0"/>
              <a:t>rps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Starting from the left (the lowest frequency) on the magnitude plot, determine the structural components  using the change in slopes in increments of 20 degrees either up or down</a:t>
            </a:r>
          </a:p>
          <a:p>
            <a:r>
              <a:rPr lang="en-US" sz="1800" dirty="0" smtClean="0"/>
              <a:t>Then by using the intersection of the lines at those places match to the test curve, determine the break frequencies</a:t>
            </a:r>
          </a:p>
          <a:p>
            <a:r>
              <a:rPr lang="en-US" sz="1800" dirty="0" smtClean="0"/>
              <a:t>Write the transfer function in the form</a:t>
            </a:r>
            <a:endParaRPr lang="en-US" sz="1800" dirty="0"/>
          </a:p>
        </p:txBody>
      </p:sp>
      <p:graphicFrame>
        <p:nvGraphicFramePr>
          <p:cNvPr id="417794" name="Object 2"/>
          <p:cNvGraphicFramePr>
            <a:graphicFrameLocks noChangeAspect="1"/>
          </p:cNvGraphicFramePr>
          <p:nvPr/>
        </p:nvGraphicFramePr>
        <p:xfrm>
          <a:off x="1549502" y="5041434"/>
          <a:ext cx="5003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95" name="Equation" r:id="rId3" imgW="5003640" imgH="952200" progId="Equation.DSMT4">
                  <p:embed/>
                </p:oleObj>
              </mc:Choice>
              <mc:Fallback>
                <p:oleObj name="Equation" r:id="rId3" imgW="5003640" imgH="952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502" y="5041434"/>
                        <a:ext cx="5003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test bode cop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4814" y="897621"/>
            <a:ext cx="8960006" cy="582196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49" y="151001"/>
            <a:ext cx="7772400" cy="5787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87230" y="1138105"/>
            <a:ext cx="8257054" cy="4407018"/>
            <a:chOff x="587230" y="1138105"/>
            <a:chExt cx="8257054" cy="4407018"/>
          </a:xfrm>
        </p:grpSpPr>
        <p:sp>
          <p:nvSpPr>
            <p:cNvPr id="5" name="TextBox 4"/>
            <p:cNvSpPr txBox="1"/>
            <p:nvPr/>
          </p:nvSpPr>
          <p:spPr>
            <a:xfrm>
              <a:off x="587230" y="4630723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 of s = -2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746621" y="4228052"/>
              <a:ext cx="109057" cy="377504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50203" y="4931316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overall order =3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514826" y="5251508"/>
              <a:ext cx="151001" cy="293615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506656" y="1140536"/>
              <a:ext cx="1585519" cy="17616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91487" y="2227276"/>
              <a:ext cx="1585659" cy="35375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15010" y="1142441"/>
              <a:ext cx="1588735" cy="5282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09697" y="1142808"/>
              <a:ext cx="1586428" cy="71075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48823" y="1413423"/>
              <a:ext cx="3186907" cy="71098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48624" y="116607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-40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113381" y="1898115"/>
              <a:ext cx="1588735" cy="5282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246120" y="167699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-60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49403" y="2002815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-40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511961" y="1138105"/>
              <a:ext cx="1585659" cy="35375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17284" y="2653854"/>
              <a:ext cx="3506267" cy="116581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294001" y="3052837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-40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641971" y="2337684"/>
              <a:ext cx="1586428" cy="71075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333814" y="245777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-80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3479911" y="2012479"/>
            <a:ext cx="0" cy="1796123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00791" y="2360537"/>
            <a:ext cx="0" cy="1456454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90776" y="2441062"/>
            <a:ext cx="0" cy="136754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99503" y="2946844"/>
            <a:ext cx="0" cy="870147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29094" y="383376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02884" y="385054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73337" y="3884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96793" y="3833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3960" y="163068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=35 dB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73830" y="1824990"/>
            <a:ext cx="1021080" cy="29337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82975" y="1153304"/>
            <a:ext cx="172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 dB/</a:t>
            </a:r>
            <a:r>
              <a:rPr lang="en-US" sz="1600" dirty="0" err="1" smtClean="0"/>
              <a:t>dec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2975" y="1345149"/>
            <a:ext cx="172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40 dB/</a:t>
            </a:r>
            <a:r>
              <a:rPr lang="en-US" sz="1600" dirty="0" err="1" smtClean="0"/>
              <a:t>dec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7082975" y="1536994"/>
            <a:ext cx="172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60 dB/</a:t>
            </a:r>
            <a:r>
              <a:rPr lang="en-US" sz="1600" dirty="0" err="1" smtClean="0"/>
              <a:t>dec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082975" y="1728838"/>
            <a:ext cx="172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80 dB/</a:t>
            </a:r>
            <a:r>
              <a:rPr lang="en-US" sz="1600" dirty="0" err="1" smtClean="0"/>
              <a:t>dec</a:t>
            </a:r>
            <a:endParaRPr 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test bode copy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74814" y="897621"/>
            <a:ext cx="8960006" cy="582196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49" y="151001"/>
            <a:ext cx="7772400" cy="5787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" name="Group 41"/>
          <p:cNvGrpSpPr/>
          <p:nvPr/>
        </p:nvGrpSpPr>
        <p:grpSpPr>
          <a:xfrm>
            <a:off x="587230" y="1138105"/>
            <a:ext cx="8333998" cy="4407018"/>
            <a:chOff x="587230" y="1138105"/>
            <a:chExt cx="8333998" cy="4407018"/>
          </a:xfrm>
        </p:grpSpPr>
        <p:sp>
          <p:nvSpPr>
            <p:cNvPr id="5" name="TextBox 4"/>
            <p:cNvSpPr txBox="1"/>
            <p:nvPr/>
          </p:nvSpPr>
          <p:spPr>
            <a:xfrm>
              <a:off x="587230" y="4630723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 of s = -2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746621" y="4228052"/>
              <a:ext cx="109057" cy="377504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50203" y="4931316"/>
              <a:ext cx="187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overall order =-3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514826" y="5251508"/>
              <a:ext cx="151001" cy="293615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506656" y="1140536"/>
              <a:ext cx="1585519" cy="17616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91487" y="2227276"/>
              <a:ext cx="1585659" cy="35375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15010" y="1142441"/>
              <a:ext cx="1588735" cy="5282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09697" y="1142808"/>
              <a:ext cx="1586428" cy="71075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48823" y="1413423"/>
              <a:ext cx="3186907" cy="71098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48624" y="116607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-40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113381" y="1898115"/>
              <a:ext cx="1588735" cy="5282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246120" y="167699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-60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49403" y="2002815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-40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511961" y="1138105"/>
              <a:ext cx="1585659" cy="35375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17284" y="2653854"/>
              <a:ext cx="3506267" cy="116581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294001" y="3052837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-40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641971" y="2337684"/>
              <a:ext cx="1586428" cy="71075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333814" y="245777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-80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3479911" y="2012479"/>
            <a:ext cx="0" cy="1796123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00791" y="2360537"/>
            <a:ext cx="0" cy="1456454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90776" y="2441062"/>
            <a:ext cx="0" cy="136754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99503" y="2946844"/>
            <a:ext cx="0" cy="870147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29094" y="383376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02884" y="385054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73337" y="3884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96793" y="3833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3960" y="163068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=35 dB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73830" y="1824990"/>
            <a:ext cx="1021080" cy="29337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" y="1895912"/>
            <a:ext cx="3389152" cy="3011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7938" y="1895475"/>
          <a:ext cx="3327400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43" name="Equation" r:id="rId4" imgW="2958840" imgH="2577960" progId="Equation.DSMT4">
                  <p:embed/>
                </p:oleObj>
              </mc:Choice>
              <mc:Fallback>
                <p:oleObj name="Equation" r:id="rId4" imgW="2958840" imgH="257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1895475"/>
                        <a:ext cx="3327400" cy="289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1694576" y="4530055"/>
            <a:ext cx="5243119" cy="595618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test bode copy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74814" y="897621"/>
            <a:ext cx="8960006" cy="582196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49" y="151001"/>
            <a:ext cx="7772400" cy="5787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" name="Group 41"/>
          <p:cNvGrpSpPr/>
          <p:nvPr/>
        </p:nvGrpSpPr>
        <p:grpSpPr>
          <a:xfrm>
            <a:off x="587230" y="1138105"/>
            <a:ext cx="8333998" cy="4407018"/>
            <a:chOff x="587230" y="1138105"/>
            <a:chExt cx="8333998" cy="4407018"/>
          </a:xfrm>
        </p:grpSpPr>
        <p:sp>
          <p:nvSpPr>
            <p:cNvPr id="5" name="TextBox 4"/>
            <p:cNvSpPr txBox="1"/>
            <p:nvPr/>
          </p:nvSpPr>
          <p:spPr>
            <a:xfrm>
              <a:off x="587230" y="4630723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 of s = -2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746621" y="4228052"/>
              <a:ext cx="109057" cy="377504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50203" y="4931316"/>
              <a:ext cx="187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overall order =-3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514826" y="5251508"/>
              <a:ext cx="151001" cy="293615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506656" y="1140536"/>
              <a:ext cx="1585519" cy="17616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91487" y="2227276"/>
              <a:ext cx="1585659" cy="35375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15010" y="1142441"/>
              <a:ext cx="1588735" cy="5282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09697" y="1142808"/>
              <a:ext cx="1586428" cy="71075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48823" y="1413423"/>
              <a:ext cx="3186907" cy="71098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48624" y="116607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-40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113381" y="1898115"/>
              <a:ext cx="1588735" cy="5282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246120" y="167699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-60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49403" y="2002815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-40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511961" y="1138105"/>
              <a:ext cx="1585659" cy="35375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17284" y="2653854"/>
              <a:ext cx="3506267" cy="1165811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294001" y="3052837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-40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641971" y="2337684"/>
              <a:ext cx="1586428" cy="71075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333814" y="245777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-80 dB/</a:t>
              </a:r>
              <a:r>
                <a:rPr lang="en-US" dirty="0" err="1" smtClean="0"/>
                <a:t>dec</a:t>
              </a:r>
              <a:endParaRPr lang="en-US" dirty="0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3479911" y="2012479"/>
            <a:ext cx="0" cy="1796123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00791" y="2360537"/>
            <a:ext cx="0" cy="1456454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90776" y="2441062"/>
            <a:ext cx="0" cy="136754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99503" y="2946844"/>
            <a:ext cx="0" cy="870147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29094" y="383376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02884" y="385054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73337" y="3884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96793" y="3833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3960" y="163068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=35 dB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73830" y="1824990"/>
            <a:ext cx="1021080" cy="29337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" y="1895912"/>
            <a:ext cx="3389152" cy="3691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112464" y="2110123"/>
          <a:ext cx="3284538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67" name="Equation" r:id="rId4" imgW="2920680" imgH="3047760" progId="Equation.DSMT4">
                  <p:embed/>
                </p:oleObj>
              </mc:Choice>
              <mc:Fallback>
                <p:oleObj name="Equation" r:id="rId4" imgW="2920680" imgH="3047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64" y="2110123"/>
                        <a:ext cx="3284538" cy="342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7290033" y="3028426"/>
            <a:ext cx="1325461" cy="39428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449424" y="3045204"/>
            <a:ext cx="1057013" cy="31878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36670" y="271862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-60 dB/</a:t>
            </a:r>
            <a:r>
              <a:rPr lang="en-US" dirty="0" err="1" smtClean="0"/>
              <a:t>dec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 descr="Bode test 2 copy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050985" y="1447800"/>
            <a:ext cx="7499230" cy="4572000"/>
          </a:xfrm>
        </p:spPr>
      </p:pic>
      <p:sp>
        <p:nvSpPr>
          <p:cNvPr id="8" name="Rectangle 7"/>
          <p:cNvSpPr/>
          <p:nvPr/>
        </p:nvSpPr>
        <p:spPr>
          <a:xfrm>
            <a:off x="1853967" y="2625754"/>
            <a:ext cx="3087148" cy="1300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1890" name="Object 2"/>
          <p:cNvGraphicFramePr>
            <a:graphicFrameLocks noChangeAspect="1"/>
          </p:cNvGraphicFramePr>
          <p:nvPr/>
        </p:nvGraphicFramePr>
        <p:xfrm>
          <a:off x="2032524" y="2803554"/>
          <a:ext cx="2679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1" name="Equation" r:id="rId4" imgW="2679480" imgH="1015920" progId="Equation.DSMT4">
                  <p:embed/>
                </p:oleObj>
              </mc:Choice>
              <mc:Fallback>
                <p:oleObj name="Equation" r:id="rId4" imgW="2679480" imgH="10159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524" y="2803554"/>
                        <a:ext cx="2679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</a:t>
            </a:r>
          </a:p>
          <a:p>
            <a:pPr lvl="1"/>
            <a:r>
              <a:rPr lang="en-US" dirty="0" smtClean="0"/>
              <a:t>For a sinusoidal input, phase represents the lag of the system or, alternatively, the processing time of the system to produce an output from the input</a:t>
            </a:r>
          </a:p>
          <a:p>
            <a:r>
              <a:rPr lang="en-US" dirty="0" smtClean="0"/>
              <a:t>Phase Computations</a:t>
            </a:r>
          </a:p>
          <a:p>
            <a:r>
              <a:rPr lang="en-US" dirty="0" smtClean="0"/>
              <a:t>Full Bode Plot</a:t>
            </a:r>
          </a:p>
          <a:p>
            <a:r>
              <a:rPr lang="en-US" dirty="0" smtClean="0"/>
              <a:t>System Identification</a:t>
            </a:r>
          </a:p>
          <a:p>
            <a:pPr lvl="1"/>
            <a:r>
              <a:rPr lang="en-US" dirty="0" smtClean="0"/>
              <a:t>The task of determining how an unknown structure responds is called “System Identification”.</a:t>
            </a:r>
          </a:p>
          <a:p>
            <a:r>
              <a:rPr lang="en-US" dirty="0" smtClean="0"/>
              <a:t>Using Bode Plots for System Identification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22914" name="Object 2"/>
          <p:cNvGraphicFramePr>
            <a:graphicFrameLocks noChangeAspect="1"/>
          </p:cNvGraphicFramePr>
          <p:nvPr/>
        </p:nvGraphicFramePr>
        <p:xfrm>
          <a:off x="4969608" y="2926205"/>
          <a:ext cx="1958731" cy="146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5" name="Equation" r:id="rId3" imgW="1257120" imgH="939600" progId="Equation.DSMT4">
                  <p:embed/>
                </p:oleObj>
              </mc:Choice>
              <mc:Fallback>
                <p:oleObj name="Equation" r:id="rId3" imgW="125712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9608" y="2926205"/>
                        <a:ext cx="1958731" cy="1464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8862" y="6242538"/>
            <a:ext cx="345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Class: Laplace Transforms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Response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36498" y="1799415"/>
          <a:ext cx="8434426" cy="2584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97" name="Equation" r:id="rId3" imgW="6146640" imgH="1879560" progId="Equation.DSMT4">
                  <p:embed/>
                </p:oleObj>
              </mc:Choice>
              <mc:Fallback>
                <p:oleObj name="Equation" r:id="rId3" imgW="6146640" imgH="1879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98" y="1799415"/>
                        <a:ext cx="8434426" cy="2584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094" y="1418149"/>
            <a:ext cx="822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form of linear time invariant (LTI) system was previously expressed 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160" y="4491533"/>
            <a:ext cx="7242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now want to examine the case where the input is sinusoidal. The </a:t>
            </a:r>
          </a:p>
          <a:p>
            <a:r>
              <a:rPr lang="en-US" dirty="0" smtClean="0"/>
              <a:t>response of the system is termed its frequency response.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374087" y="5134230"/>
          <a:ext cx="5204460" cy="172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98" name="Equation" r:id="rId5" imgW="3987720" imgH="1320480" progId="Equation.DSMT4">
                  <p:embed/>
                </p:oleObj>
              </mc:Choice>
              <mc:Fallback>
                <p:oleObj name="Equation" r:id="rId5" imgW="3987720" imgH="1320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087" y="5134230"/>
                        <a:ext cx="5204460" cy="1723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 descr="Bode Plot mass dampe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34" y="1057722"/>
            <a:ext cx="6545241" cy="565031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998" y="194171"/>
            <a:ext cx="7772400" cy="910424"/>
          </a:xfrm>
        </p:spPr>
        <p:txBody>
          <a:bodyPr>
            <a:normAutofit/>
          </a:bodyPr>
          <a:lstStyle/>
          <a:p>
            <a:r>
              <a:rPr lang="en-US" dirty="0" smtClean="0"/>
              <a:t>Reading the Bode Plot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73150" y="1435791"/>
            <a:ext cx="7271310" cy="4836907"/>
            <a:chOff x="73150" y="1435791"/>
            <a:chExt cx="7271310" cy="4836907"/>
          </a:xfrm>
        </p:grpSpPr>
        <p:sp>
          <p:nvSpPr>
            <p:cNvPr id="5" name="TextBox 4"/>
            <p:cNvSpPr txBox="1"/>
            <p:nvPr/>
          </p:nvSpPr>
          <p:spPr>
            <a:xfrm>
              <a:off x="1909269" y="5903366"/>
              <a:ext cx="377122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Note: The scale for </a:t>
              </a:r>
              <a:r>
                <a:rPr lang="en-US" dirty="0" smtClean="0">
                  <a:latin typeface="Symbol" pitchFamily="18" charset="2"/>
                </a:rPr>
                <a:t>w</a:t>
              </a:r>
              <a:r>
                <a:rPr lang="en-US" dirty="0" smtClean="0"/>
                <a:t> is logarithmic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01951" y="3547872"/>
              <a:ext cx="31085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magnitude is in decibels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89889" y="1448398"/>
              <a:ext cx="0" cy="1360627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397204" y="2809025"/>
              <a:ext cx="0" cy="921715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99694" y="2143342"/>
              <a:ext cx="541324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5230" y="1697126"/>
              <a:ext cx="11208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Amplifies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150" y="2179930"/>
              <a:ext cx="12875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Attenuates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71686" y="4279390"/>
              <a:ext cx="126188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decade</a:t>
              </a:r>
            </a:p>
            <a:p>
              <a:pPr algn="ctr"/>
              <a:r>
                <a:rPr lang="en-US" dirty="0" smtClean="0"/>
                <a:t>also, cycle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537606" y="4615890"/>
              <a:ext cx="1806854" cy="7316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343046" y="1997050"/>
              <a:ext cx="387706" cy="131673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freq 1 rps cop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549" y="1884605"/>
              <a:ext cx="1426814" cy="109633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4125771" y="2457907"/>
              <a:ext cx="6976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7328" y="2801721"/>
              <a:ext cx="12234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29" idx="1"/>
            </p:cNvCxnSpPr>
            <p:nvPr/>
          </p:nvCxnSpPr>
          <p:spPr>
            <a:xfrm flipH="1" flipV="1">
              <a:off x="3233318" y="2626157"/>
              <a:ext cx="892453" cy="16416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1"/>
            </p:cNvCxnSpPr>
            <p:nvPr/>
          </p:nvCxnSpPr>
          <p:spPr>
            <a:xfrm flipH="1" flipV="1">
              <a:off x="2626157" y="2706624"/>
              <a:ext cx="1141171" cy="279763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 descr="freq 10 rps copy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2143" y="1435791"/>
              <a:ext cx="1662183" cy="1278148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>
              <a:stCxn id="29" idx="3"/>
            </p:cNvCxnSpPr>
            <p:nvPr/>
          </p:nvCxnSpPr>
          <p:spPr>
            <a:xfrm flipV="1">
              <a:off x="4823398" y="1675181"/>
              <a:ext cx="1094599" cy="967392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0" idx="3"/>
            </p:cNvCxnSpPr>
            <p:nvPr/>
          </p:nvCxnSpPr>
          <p:spPr>
            <a:xfrm flipV="1">
              <a:off x="4990740" y="1989734"/>
              <a:ext cx="1029670" cy="996653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552238" y="2457907"/>
              <a:ext cx="204824" cy="168250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157984" y="2260397"/>
              <a:ext cx="0" cy="307238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333549" y="2077517"/>
              <a:ext cx="0" cy="53400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172614" y="2414016"/>
              <a:ext cx="182880" cy="7315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216506" y="2421331"/>
              <a:ext cx="1477670" cy="1799539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552238" y="2684678"/>
              <a:ext cx="738834" cy="3226004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decibel?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526339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decibel</a:t>
            </a:r>
            <a:r>
              <a:rPr lang="en-US" sz="2400" dirty="0" smtClean="0"/>
              <a:t> (</a:t>
            </a:r>
            <a:r>
              <a:rPr lang="en-US" sz="2400" b="1" dirty="0" smtClean="0"/>
              <a:t>dB</a:t>
            </a:r>
            <a:r>
              <a:rPr lang="en-US" sz="2400" dirty="0" smtClean="0"/>
              <a:t>) is a </a:t>
            </a:r>
            <a:r>
              <a:rPr lang="en-US" sz="2400" dirty="0" smtClean="0">
                <a:hlinkClick r:id="rId2" action="ppaction://hlinkfile" tooltip="Logarithmic unit"/>
              </a:rPr>
              <a:t>logarithmic unit</a:t>
            </a:r>
            <a:r>
              <a:rPr lang="en-US" sz="2400" dirty="0" smtClean="0"/>
              <a:t> that indicates the ratio of a physical quantity relative to a specified or implied reference level. A ratio in decibels is ten times the logarithm to base 10 of the ratio of two power quantities.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600" dirty="0" smtClean="0"/>
              <a:t>(</a:t>
            </a:r>
            <a:r>
              <a:rPr lang="en-US" sz="1600" i="1" dirty="0" smtClean="0"/>
              <a:t>IEEE Standard 100 Dictionary of IEEE Standards Terms, Seventh Edition</a:t>
            </a:r>
            <a:r>
              <a:rPr lang="en-US" sz="1600" dirty="0" smtClean="0"/>
              <a:t>, The Institute of Electrical and Electronics Engineering, New York, 2000; </a:t>
            </a:r>
            <a:r>
              <a:rPr lang="en-US" sz="1600" dirty="0" smtClean="0">
                <a:hlinkClick r:id="rId3" action="ppaction://hlinkfile"/>
              </a:rPr>
              <a:t>ISBN 0-7381-2601-2</a:t>
            </a:r>
            <a:r>
              <a:rPr lang="en-US" sz="1600" dirty="0" smtClean="0"/>
              <a:t>; page 288)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Because decibels is traditionally used measure of power, the decibel value of a magnitude, M,  is expressed as 20 Log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10</a:t>
            </a:r>
            <a:r>
              <a:rPr lang="en-US" sz="2400" dirty="0" smtClean="0">
                <a:solidFill>
                  <a:schemeClr val="accent2"/>
                </a:solidFill>
              </a:rPr>
              <a:t>(M)</a:t>
            </a:r>
          </a:p>
          <a:p>
            <a:pPr lvl="1"/>
            <a:r>
              <a:rPr lang="en-US" dirty="0" smtClean="0"/>
              <a:t>20 Log</a:t>
            </a:r>
            <a:r>
              <a:rPr lang="en-US" baseline="-25000" dirty="0" smtClean="0"/>
              <a:t>10</a:t>
            </a:r>
            <a:r>
              <a:rPr lang="en-US" dirty="0" smtClean="0"/>
              <a:t>(1)=0  … implies there is neither amplification or attenuation</a:t>
            </a:r>
          </a:p>
          <a:p>
            <a:pPr lvl="1"/>
            <a:r>
              <a:rPr lang="en-US" dirty="0" smtClean="0"/>
              <a:t>20 Log</a:t>
            </a:r>
            <a:r>
              <a:rPr lang="en-US" baseline="-25000" dirty="0" smtClean="0"/>
              <a:t>10</a:t>
            </a:r>
            <a:r>
              <a:rPr lang="en-US" dirty="0" smtClean="0"/>
              <a:t>(100)= 40 decibels … implies that the signal has been amplified 100 times from its original value</a:t>
            </a:r>
          </a:p>
          <a:p>
            <a:pPr lvl="1"/>
            <a:r>
              <a:rPr lang="en-US" dirty="0" smtClean="0"/>
              <a:t>20 Log</a:t>
            </a:r>
            <a:r>
              <a:rPr lang="en-US" baseline="-25000" dirty="0" smtClean="0"/>
              <a:t>10</a:t>
            </a:r>
            <a:r>
              <a:rPr lang="en-US" dirty="0" smtClean="0"/>
              <a:t>(0.01)= -40 decibels … implies that the signal has been attenuated to 1/100 of its original value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Logarithms of G(s)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10415" y="1785541"/>
          <a:ext cx="2334121" cy="40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8" name="Equation" r:id="rId3" imgW="1320480" imgH="228600" progId="Equation.DSMT4">
                  <p:embed/>
                </p:oleObj>
              </mc:Choice>
              <mc:Fallback>
                <p:oleObj name="Equation" r:id="rId3" imgW="13204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15" y="1785541"/>
                        <a:ext cx="2334121" cy="403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1906" y="2270594"/>
            <a:ext cx="6546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this does not vary with the frequency it a constant that will be added to all of the other factors when combined and has the effect of  moving the complete plot up or down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20379" y="3344688"/>
          <a:ext cx="2787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9" name="Equation" r:id="rId5" imgW="1676160" imgH="253800" progId="Equation.DSMT4">
                  <p:embed/>
                </p:oleObj>
              </mc:Choice>
              <mc:Fallback>
                <p:oleObj name="Equation" r:id="rId5" imgW="167616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79" y="3344688"/>
                        <a:ext cx="27876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2362" y="4000124"/>
            <a:ext cx="654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this is plotted on a </a:t>
            </a:r>
            <a:r>
              <a:rPr lang="en-US" dirty="0" err="1" smtClean="0"/>
              <a:t>semilog</a:t>
            </a:r>
            <a:r>
              <a:rPr lang="en-US" dirty="0" smtClean="0"/>
              <a:t> graph (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dirty="0" smtClean="0"/>
              <a:t> the abscissa) this</a:t>
            </a:r>
          </a:p>
          <a:p>
            <a:r>
              <a:rPr lang="en-US" dirty="0" smtClean="0"/>
              <a:t>is a straight line with a slope of </a:t>
            </a:r>
            <a:r>
              <a:rPr lang="en-US" i="1" dirty="0" smtClean="0"/>
              <a:t>20p (p is negative if the s</a:t>
            </a:r>
            <a:r>
              <a:rPr lang="en-US" i="1" baseline="30000" dirty="0" smtClean="0"/>
              <a:t>p</a:t>
            </a:r>
            <a:r>
              <a:rPr lang="en-US" i="1" dirty="0" smtClean="0"/>
              <a:t> term is in the denominator of G(s)) … </a:t>
            </a:r>
            <a:r>
              <a:rPr lang="en-US" dirty="0" smtClean="0"/>
              <a:t>without out any other terms it would pass through the point (</a:t>
            </a:r>
            <a:r>
              <a:rPr lang="en-US" dirty="0" err="1" smtClean="0"/>
              <a:t>w,MdB</a:t>
            </a:r>
            <a:r>
              <a:rPr lang="en-US" dirty="0" smtClean="0"/>
              <a:t>) = (1,0)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Logarithms of G(s)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20130" y="1747386"/>
          <a:ext cx="6440487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3" name="Equation" r:id="rId3" imgW="3644640" imgH="850680" progId="Equation.DSMT4">
                  <p:embed/>
                </p:oleObj>
              </mc:Choice>
              <mc:Fallback>
                <p:oleObj name="Equation" r:id="rId3" imgW="3644640" imgH="850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30" y="1747386"/>
                        <a:ext cx="6440487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18409" y="3428275"/>
            <a:ext cx="6546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Book Antiqua" pitchFamily="18" charset="0"/>
              </a:rPr>
              <a:t>a</a:t>
            </a:r>
            <a:r>
              <a:rPr lang="en-US" dirty="0" smtClean="0"/>
              <a:t> is called the break frequency for this factor</a:t>
            </a:r>
          </a:p>
          <a:p>
            <a:endParaRPr lang="en-US" dirty="0" smtClean="0"/>
          </a:p>
          <a:p>
            <a:r>
              <a:rPr lang="en-US" dirty="0" smtClean="0"/>
              <a:t>For frequencies of less than </a:t>
            </a:r>
            <a:r>
              <a:rPr lang="en-US" i="1" dirty="0" smtClean="0">
                <a:latin typeface="Book Antiqua" pitchFamily="18" charset="0"/>
              </a:rPr>
              <a:t>a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r>
              <a:rPr lang="en-US" dirty="0" smtClean="0"/>
              <a:t>/sec, this is plotted as a horizontal line at the level of </a:t>
            </a:r>
            <a:r>
              <a:rPr lang="en-US" i="1" dirty="0" smtClean="0"/>
              <a:t>20Log</a:t>
            </a:r>
            <a:r>
              <a:rPr lang="en-US" i="1" baseline="-25000" dirty="0" smtClean="0"/>
              <a:t>10</a:t>
            </a:r>
            <a:r>
              <a:rPr lang="en-US" i="1" dirty="0" smtClean="0">
                <a:latin typeface="Book Antiqua" pitchFamily="18" charset="0"/>
              </a:rPr>
              <a:t> a</a:t>
            </a:r>
            <a:r>
              <a:rPr lang="en-US" i="1" dirty="0" smtClean="0"/>
              <a:t>,  </a:t>
            </a:r>
          </a:p>
          <a:p>
            <a:endParaRPr lang="en-US" i="1" dirty="0" smtClean="0"/>
          </a:p>
          <a:p>
            <a:r>
              <a:rPr lang="en-US" dirty="0" smtClean="0"/>
              <a:t>For frequencies greater than </a:t>
            </a:r>
            <a:r>
              <a:rPr lang="en-US" i="1" dirty="0" smtClean="0">
                <a:latin typeface="Book Antiqua" pitchFamily="18" charset="0"/>
              </a:rPr>
              <a:t>a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r>
              <a:rPr lang="en-US" dirty="0" smtClean="0"/>
              <a:t>/sec, this is plotted as a line with a slope of ± 20 dB/decade, the sign determined by position in G(s)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Logarithms of G(s)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8274" y="1663196"/>
          <a:ext cx="8643430" cy="170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35" name="Equation" r:id="rId3" imgW="5574960" imgH="1104840" progId="Equation.DSMT4">
                  <p:embed/>
                </p:oleObj>
              </mc:Choice>
              <mc:Fallback>
                <p:oleObj name="Equation" r:id="rId3" imgW="5574960" imgH="1104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74" y="1663196"/>
                        <a:ext cx="8643430" cy="1708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8685" y="3621222"/>
            <a:ext cx="6546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Book Antiqua" pitchFamily="18" charset="0"/>
              </a:rPr>
              <a:t>w</a:t>
            </a:r>
            <a:r>
              <a:rPr lang="en-US" i="1" baseline="-25000" dirty="0" err="1" smtClean="0">
                <a:latin typeface="Book Antiqua" pitchFamily="18" charset="0"/>
              </a:rPr>
              <a:t>n</a:t>
            </a:r>
            <a:r>
              <a:rPr lang="en-US" dirty="0" smtClean="0"/>
              <a:t> is called the break frequency for this factor</a:t>
            </a:r>
          </a:p>
          <a:p>
            <a:endParaRPr lang="en-US" dirty="0" smtClean="0"/>
          </a:p>
          <a:p>
            <a:r>
              <a:rPr lang="en-US" dirty="0" smtClean="0"/>
              <a:t>For frequencies of less than </a:t>
            </a:r>
            <a:r>
              <a:rPr lang="en-US" i="1" dirty="0" err="1" smtClean="0">
                <a:latin typeface="Book Antiqua" pitchFamily="18" charset="0"/>
              </a:rPr>
              <a:t>w</a:t>
            </a:r>
            <a:r>
              <a:rPr lang="en-US" i="1" baseline="-25000" dirty="0" err="1" smtClean="0">
                <a:latin typeface="Book Antiqua" pitchFamily="18" charset="0"/>
              </a:rPr>
              <a:t>n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r>
              <a:rPr lang="en-US" dirty="0" smtClean="0"/>
              <a:t>/sec, this is plotted as a horizontal line at the level of </a:t>
            </a:r>
            <a:r>
              <a:rPr lang="en-US" i="1" dirty="0" smtClean="0"/>
              <a:t>40Log</a:t>
            </a:r>
            <a:r>
              <a:rPr lang="en-US" i="1" baseline="-25000" dirty="0" smtClean="0"/>
              <a:t>10</a:t>
            </a:r>
            <a:r>
              <a:rPr lang="en-US" i="1" dirty="0" smtClean="0">
                <a:latin typeface="Book Antiqua" pitchFamily="18" charset="0"/>
              </a:rPr>
              <a:t> </a:t>
            </a:r>
            <a:r>
              <a:rPr lang="en-US" i="1" dirty="0" err="1" smtClean="0">
                <a:latin typeface="Book Antiqua" pitchFamily="18" charset="0"/>
              </a:rPr>
              <a:t>w</a:t>
            </a:r>
            <a:r>
              <a:rPr lang="en-US" i="1" baseline="-25000" dirty="0" err="1" smtClean="0">
                <a:latin typeface="Book Antiqua" pitchFamily="18" charset="0"/>
              </a:rPr>
              <a:t>n</a:t>
            </a:r>
            <a:r>
              <a:rPr lang="en-US" i="1" dirty="0" smtClean="0"/>
              <a:t>,  </a:t>
            </a:r>
          </a:p>
          <a:p>
            <a:endParaRPr lang="en-US" i="1" dirty="0" smtClean="0"/>
          </a:p>
          <a:p>
            <a:r>
              <a:rPr lang="en-US" dirty="0" smtClean="0"/>
              <a:t>For frequencies greater than </a:t>
            </a:r>
            <a:r>
              <a:rPr lang="en-US" i="1" dirty="0" err="1" smtClean="0">
                <a:latin typeface="Book Antiqua" pitchFamily="18" charset="0"/>
              </a:rPr>
              <a:t>w</a:t>
            </a:r>
            <a:r>
              <a:rPr lang="en-US" i="1" baseline="-25000" dirty="0" err="1" smtClean="0">
                <a:latin typeface="Book Antiqua" pitchFamily="18" charset="0"/>
              </a:rPr>
              <a:t>n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r>
              <a:rPr lang="en-US" dirty="0" smtClean="0"/>
              <a:t>/sec, this is plotted as a line with a slope of ± 40 dB/decade, the sign determined by position in G(s)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Bode Plot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constructing Bode plots, there is no need to draw the curves for each factor: this was done to show you where the parts came from. </a:t>
            </a:r>
          </a:p>
          <a:p>
            <a:r>
              <a:rPr lang="en-US" dirty="0" smtClean="0"/>
              <a:t>The best way to construct a Bode plot is to first make a table of the critical frequencies and record that action to be taken at that frequency.</a:t>
            </a:r>
          </a:p>
          <a:p>
            <a:r>
              <a:rPr lang="en-US" dirty="0" smtClean="0"/>
              <a:t>You want to start at least one decade below the smallest break frequency and end at least one decade above the last break frequency. This will determine how </a:t>
            </a:r>
            <a:r>
              <a:rPr lang="en-US" dirty="0" err="1" smtClean="0"/>
              <a:t>semilog</a:t>
            </a:r>
            <a:r>
              <a:rPr lang="en-US" dirty="0" smtClean="0"/>
              <a:t> cycles you will need for the graph paper.</a:t>
            </a:r>
          </a:p>
          <a:p>
            <a:r>
              <a:rPr lang="en-US" dirty="0" smtClean="0"/>
              <a:t>This will be shown by the following example.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P030005840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rtlCol="0" anchor="ctr"/>
      <a:lstStyle>
        <a:defPPr algn="ctr">
          <a:defRPr dirty="0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2"/>
            </a:solidFill>
          </a:defRPr>
        </a:defPPr>
      </a:lstStyle>
    </a:txDef>
  </a:objectDefaults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>
        <a:ln w="38100"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D179951-166B-43B2-AE41-B7527BD15B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TP030005840</Template>
  <TotalTime>23891</TotalTime>
  <Words>1461</Words>
  <Application>Microsoft Office PowerPoint</Application>
  <PresentationFormat>On-screen Show (4:3)</PresentationFormat>
  <Paragraphs>267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TP030005840</vt:lpstr>
      <vt:lpstr>Equity</vt:lpstr>
      <vt:lpstr>Equation</vt:lpstr>
      <vt:lpstr>Bode Phase Plots</vt:lpstr>
      <vt:lpstr>Outline of Today’s Lecture</vt:lpstr>
      <vt:lpstr>Frequency Response</vt:lpstr>
      <vt:lpstr>Reading the Bode Plot</vt:lpstr>
      <vt:lpstr>What is a decibel?</vt:lpstr>
      <vt:lpstr>Computing Logarithms of G(s)</vt:lpstr>
      <vt:lpstr>Computing Logarithms of G(s)</vt:lpstr>
      <vt:lpstr>Computing Logarithms of G(s)</vt:lpstr>
      <vt:lpstr> Bode Plot Construction</vt:lpstr>
      <vt:lpstr>Example</vt:lpstr>
      <vt:lpstr>Example</vt:lpstr>
      <vt:lpstr>Phase</vt:lpstr>
      <vt:lpstr>Phase</vt:lpstr>
      <vt:lpstr>Phase Computations</vt:lpstr>
      <vt:lpstr>Phase Computations</vt:lpstr>
      <vt:lpstr>Example</vt:lpstr>
      <vt:lpstr>Example</vt:lpstr>
      <vt:lpstr>Example</vt:lpstr>
      <vt:lpstr>Full Bode Plot</vt:lpstr>
      <vt:lpstr>Matlab Command bode(sys)</vt:lpstr>
      <vt:lpstr>System Identification</vt:lpstr>
      <vt:lpstr>Using Bode Plots for System Identification</vt:lpstr>
      <vt:lpstr>Example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Spark Motivational Contest</dc:title>
  <dc:creator>wolson</dc:creator>
  <cp:lastModifiedBy>wolson</cp:lastModifiedBy>
  <cp:revision>248</cp:revision>
  <dcterms:created xsi:type="dcterms:W3CDTF">2011-12-21T14:09:27Z</dcterms:created>
  <dcterms:modified xsi:type="dcterms:W3CDTF">2012-03-05T09:06:10Z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TC300058409990</vt:lpwstr>
  </property>
</Properties>
</file>