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2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2021-06-17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2021-06-17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2021-06-17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2021-06-17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2021-06-17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2021-06-17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2021-06-17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2021-06-17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2021-06-17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2021-06-17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2021-06-17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2021-06-17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Nan San Fintech Project:</a:t>
            </a:r>
          </a:p>
          <a:p>
            <a:r>
              <a:t>Team 3</a:t>
            </a:r>
          </a:p>
          <a:p>
            <a:r>
              <a:t>Find Trend</a:t>
            </a:r>
          </a:p>
        </p:txBody>
      </p:sp>
      <p:sp>
        <p:nvSpPr>
          <p:cNvPr id="3" name="Subtitle 2"/>
          <p:cNvSpPr>
            <a:spLocks noGrp="1"/>
          </p:cNvSpPr>
          <p:nvPr>
            <p:ph type="subTitle" idx="1"/>
          </p:nvPr>
        </p:nvSpPr>
        <p:spPr/>
        <p:txBody>
          <a:bodyPr/>
          <a:lstStyle/>
          <a:p>
            <a:r>
              <a:t>Let's get the World Trend NOW!!!</a:t>
            </a:r>
          </a:p>
        </p:txBody>
      </p:sp>
      <p:pic>
        <p:nvPicPr>
          <p:cNvPr id="4" name="Picture 3" descr="trending.png"/>
          <p:cNvPicPr>
            <a:picLocks noChangeAspect="1"/>
          </p:cNvPicPr>
          <p:nvPr/>
        </p:nvPicPr>
        <p:blipFill>
          <a:blip r:embed="rId2"/>
          <a:stretch>
            <a:fillRect/>
          </a:stretch>
        </p:blipFill>
        <p:spPr>
          <a:xfrm>
            <a:off x="3657600" y="4572000"/>
            <a:ext cx="182880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Knowledge Graph of 【</a:t>
            </a:r>
            <a:r>
              <a:rPr lang="en-US" dirty="0" err="1"/>
              <a:t>Tesla</a:t>
            </a:r>
            <a:r>
              <a:rPr dirty="0" err="1"/>
              <a:t>】News</a:t>
            </a:r>
            <a:endParaRPr dirty="0"/>
          </a:p>
        </p:txBody>
      </p:sp>
      <p:sp>
        <p:nvSpPr>
          <p:cNvPr id="3" name="Content Placeholder 2"/>
          <p:cNvSpPr>
            <a:spLocks noGrp="1"/>
          </p:cNvSpPr>
          <p:nvPr>
            <p:ph idx="1"/>
          </p:nvPr>
        </p:nvSpPr>
        <p:spPr/>
        <p:txBody>
          <a:bodyPr/>
          <a:lstStyle/>
          <a:p>
            <a:endParaRPr/>
          </a:p>
        </p:txBody>
      </p:sp>
      <p:pic>
        <p:nvPicPr>
          <p:cNvPr id="4" name="Picture 3" descr="knowledge_graph.png"/>
          <p:cNvPicPr>
            <a:picLocks noChangeAspect="1"/>
          </p:cNvPicPr>
          <p:nvPr/>
        </p:nvPicPr>
        <p:blipFill>
          <a:blip r:embed="rId2"/>
          <a:stretch>
            <a:fillRect/>
          </a:stretch>
        </p:blipFill>
        <p:spPr>
          <a:xfrm>
            <a:off x="1578077" y="1160206"/>
            <a:ext cx="5697794" cy="56977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a:t>
            </a:r>
            <a:r>
              <a:rPr dirty="0" err="1"/>
              <a:t>occurence</a:t>
            </a:r>
            <a:r>
              <a:rPr dirty="0"/>
              <a:t> matrix of 【</a:t>
            </a:r>
            <a:r>
              <a:rPr lang="en-US" dirty="0" err="1"/>
              <a:t>Tesla</a:t>
            </a:r>
            <a:r>
              <a:rPr dirty="0" err="1"/>
              <a:t>】News</a:t>
            </a:r>
            <a:endParaRPr dirty="0"/>
          </a:p>
        </p:txBody>
      </p:sp>
      <p:sp>
        <p:nvSpPr>
          <p:cNvPr id="3" name="Content Placeholder 2"/>
          <p:cNvSpPr>
            <a:spLocks noGrp="1"/>
          </p:cNvSpPr>
          <p:nvPr>
            <p:ph idx="1"/>
          </p:nvPr>
        </p:nvSpPr>
        <p:spPr/>
        <p:txBody>
          <a:bodyPr/>
          <a:lstStyle/>
          <a:p>
            <a:endParaRPr/>
          </a:p>
        </p:txBody>
      </p:sp>
      <p:pic>
        <p:nvPicPr>
          <p:cNvPr id="4" name="Picture 3" descr="co_occurence_matrix.png"/>
          <p:cNvPicPr>
            <a:picLocks noChangeAspect="1"/>
          </p:cNvPicPr>
          <p:nvPr/>
        </p:nvPicPr>
        <p:blipFill>
          <a:blip r:embed="rId2"/>
          <a:stretch>
            <a:fillRect/>
          </a:stretch>
        </p:blipFill>
        <p:spPr>
          <a:xfrm>
            <a:off x="2286000" y="1828800"/>
            <a:ext cx="4572000" cy="457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Stock Price Trend Chat and CAPM Value</a:t>
            </a:r>
          </a:p>
        </p:txBody>
      </p:sp>
      <p:sp>
        <p:nvSpPr>
          <p:cNvPr id="3" name="Text Placeholder 2"/>
          <p:cNvSpPr>
            <a:spLocks noGrp="1"/>
          </p:cNvSpPr>
          <p:nvPr>
            <p:ph type="body" idx="1"/>
          </p:nvPr>
        </p:nvSpPr>
        <p:spPr/>
        <p:txBody>
          <a:bodyPr/>
          <a:lstStyle/>
          <a:p>
            <a:r>
              <a:t>Draw the stock price trend graph of each stock price and use the yield of the U.S. 1-year Treasury bond as the risk-free rate of return to calculate the expected one-year rate of return for CAPM.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【TSLA】Price Trend Chart</a:t>
            </a:r>
          </a:p>
        </p:txBody>
      </p:sp>
      <p:sp>
        <p:nvSpPr>
          <p:cNvPr id="3" name="Content Placeholder 2"/>
          <p:cNvSpPr>
            <a:spLocks noGrp="1"/>
          </p:cNvSpPr>
          <p:nvPr>
            <p:ph idx="1"/>
          </p:nvPr>
        </p:nvSpPr>
        <p:spPr/>
        <p:txBody>
          <a:bodyPr/>
          <a:lstStyle/>
          <a:p>
            <a:endParaRPr/>
          </a:p>
        </p:txBody>
      </p:sp>
      <p:pic>
        <p:nvPicPr>
          <p:cNvPr id="4" name="Picture 3" descr="stock_ticker.png"/>
          <p:cNvPicPr>
            <a:picLocks noChangeAspect="1"/>
          </p:cNvPicPr>
          <p:nvPr/>
        </p:nvPicPr>
        <p:blipFill>
          <a:blip r:embed="rId2"/>
          <a:stretch>
            <a:fillRect/>
          </a:stretch>
        </p:blipFill>
        <p:spPr>
          <a:xfrm>
            <a:off x="914400" y="1828800"/>
            <a:ext cx="6400800" cy="457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【TSLA】Price Prediction Trend Chat</a:t>
            </a:r>
          </a:p>
        </p:txBody>
      </p:sp>
      <p:sp>
        <p:nvSpPr>
          <p:cNvPr id="3" name="Content Placeholder 2"/>
          <p:cNvSpPr>
            <a:spLocks noGrp="1"/>
          </p:cNvSpPr>
          <p:nvPr>
            <p:ph idx="1"/>
          </p:nvPr>
        </p:nvSpPr>
        <p:spPr/>
        <p:txBody>
          <a:bodyPr/>
          <a:lstStyle/>
          <a:p>
            <a:endParaRPr/>
          </a:p>
        </p:txBody>
      </p:sp>
      <p:pic>
        <p:nvPicPr>
          <p:cNvPr id="4" name="Picture 3" descr="fbprophet_ticker.png"/>
          <p:cNvPicPr>
            <a:picLocks noChangeAspect="1"/>
          </p:cNvPicPr>
          <p:nvPr/>
        </p:nvPicPr>
        <p:blipFill>
          <a:blip r:embed="rId2"/>
          <a:stretch>
            <a:fillRect/>
          </a:stretch>
        </p:blipFill>
        <p:spPr>
          <a:xfrm>
            <a:off x="914400" y="1828800"/>
            <a:ext cx="6858000" cy="457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【TSLA】CAPM Value</a:t>
            </a:r>
          </a:p>
        </p:txBody>
      </p:sp>
      <p:sp>
        <p:nvSpPr>
          <p:cNvPr id="3" name="Content Placeholder 2"/>
          <p:cNvSpPr>
            <a:spLocks noGrp="1"/>
          </p:cNvSpPr>
          <p:nvPr>
            <p:ph sz="half" idx="1"/>
          </p:nvPr>
        </p:nvSpPr>
        <p:spPr/>
        <p:txBody>
          <a:bodyPr/>
          <a:lstStyle/>
          <a:p>
            <a:endParaRPr dirty="0"/>
          </a:p>
          <a:p>
            <a:pPr>
              <a:defRPr sz="2000">
                <a:solidFill>
                  <a:srgbClr val="1E90FF"/>
                </a:solidFill>
              </a:defRPr>
            </a:pPr>
            <a:r>
              <a:rPr dirty="0"/>
              <a:t>Beta：1.33</a:t>
            </a:r>
          </a:p>
          <a:p>
            <a:pPr>
              <a:defRPr sz="2000">
                <a:solidFill>
                  <a:srgbClr val="1E90FF"/>
                </a:solidFill>
              </a:defRPr>
            </a:pPr>
            <a:r>
              <a:rPr dirty="0"/>
              <a:t>Alpha：0.0</a:t>
            </a:r>
          </a:p>
          <a:p>
            <a:pPr>
              <a:defRPr sz="2000">
                <a:solidFill>
                  <a:srgbClr val="1E90FF"/>
                </a:solidFill>
              </a:defRPr>
            </a:pPr>
            <a:r>
              <a:rPr dirty="0"/>
              <a:t>Risk-Free Rate：0.0</a:t>
            </a:r>
          </a:p>
          <a:p>
            <a:pPr>
              <a:defRPr sz="2000">
                <a:solidFill>
                  <a:srgbClr val="1E90FF"/>
                </a:solidFill>
              </a:defRPr>
            </a:pPr>
            <a:r>
              <a:rPr dirty="0"/>
              <a:t>CAPM Value：22.08%</a:t>
            </a:r>
          </a:p>
        </p:txBody>
      </p:sp>
      <p:sp>
        <p:nvSpPr>
          <p:cNvPr id="4" name="Content Placeholder 3"/>
          <p:cNvSpPr>
            <a:spLocks noGrp="1"/>
          </p:cNvSpPr>
          <p:nvPr>
            <p:ph sz="half" idx="2"/>
          </p:nvPr>
        </p:nvSpPr>
        <p:spPr/>
        <p:txBody>
          <a:bodyPr/>
          <a:lstStyle/>
          <a:p>
            <a:endParaRPr/>
          </a:p>
        </p:txBody>
      </p:sp>
      <p:pic>
        <p:nvPicPr>
          <p:cNvPr id="5" name="Picture 4" descr="capm.png"/>
          <p:cNvPicPr>
            <a:picLocks noChangeAspect="1"/>
          </p:cNvPicPr>
          <p:nvPr/>
        </p:nvPicPr>
        <p:blipFill>
          <a:blip r:embed="rId2"/>
          <a:stretch>
            <a:fillRect/>
          </a:stretch>
        </p:blipFill>
        <p:spPr>
          <a:xfrm>
            <a:off x="3200400" y="1828800"/>
            <a:ext cx="6096000"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endParaRPr/>
          </a:p>
          <a:p>
            <a:pPr>
              <a:defRPr sz="3200">
                <a:solidFill>
                  <a:srgbClr val="1E90FF"/>
                </a:solidFill>
              </a:defRPr>
            </a:pPr>
            <a:r>
              <a:t>Search the trending word to be the news title</a:t>
            </a:r>
          </a:p>
          <a:p>
            <a:pPr>
              <a:defRPr sz="3200">
                <a:solidFill>
                  <a:srgbClr val="1E90FF"/>
                </a:solidFill>
              </a:defRPr>
            </a:pPr>
            <a:r>
              <a:t>Title news Summary for Keyword</a:t>
            </a:r>
          </a:p>
          <a:p>
            <a:pPr>
              <a:defRPr sz="3200">
                <a:solidFill>
                  <a:srgbClr val="1E90FF"/>
                </a:solidFill>
              </a:defRPr>
            </a:pPr>
            <a:r>
              <a:t>Relatedwords from Knowledge Graph</a:t>
            </a:r>
          </a:p>
          <a:p>
            <a:pPr>
              <a:defRPr sz="3200">
                <a:solidFill>
                  <a:srgbClr val="1E90FF"/>
                </a:solidFill>
              </a:defRPr>
            </a:pPr>
            <a:r>
              <a:t>Stock Price Trend Chat and CAPM Value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Search the trending word to be the news title</a:t>
            </a:r>
          </a:p>
        </p:txBody>
      </p:sp>
      <p:sp>
        <p:nvSpPr>
          <p:cNvPr id="3" name="Text Placeholder 2"/>
          <p:cNvSpPr>
            <a:spLocks noGrp="1"/>
          </p:cNvSpPr>
          <p:nvPr>
            <p:ph type="body" idx="1"/>
          </p:nvPr>
        </p:nvSpPr>
        <p:spPr/>
        <p:txBody>
          <a:bodyPr/>
          <a:lstStyle/>
          <a:p>
            <a:r>
              <a:t>After selecting the most recently discussed words through Google trend, users can decide for themselves whether they want to query related news and topic summaries of popular words, or actively search for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Google Hot Words</a:t>
            </a:r>
          </a:p>
        </p:txBody>
      </p:sp>
      <p:sp>
        <p:nvSpPr>
          <p:cNvPr id="3" name="Content Placeholder 2"/>
          <p:cNvSpPr>
            <a:spLocks noGrp="1"/>
          </p:cNvSpPr>
          <p:nvPr>
            <p:ph sz="half" idx="1"/>
          </p:nvPr>
        </p:nvSpPr>
        <p:spPr/>
        <p:txBody>
          <a:bodyPr/>
          <a:lstStyle/>
          <a:p>
            <a:endParaRPr/>
          </a:p>
          <a:p>
            <a:pPr>
              <a:defRPr sz="2000">
                <a:solidFill>
                  <a:srgbClr val="1E90FF"/>
                </a:solidFill>
              </a:defRPr>
            </a:pPr>
            <a:r>
              <a:t>Loki Episode 2</a:t>
            </a:r>
          </a:p>
          <a:p>
            <a:pPr>
              <a:defRPr sz="2000">
                <a:solidFill>
                  <a:srgbClr val="1E90FF"/>
                </a:solidFill>
              </a:defRPr>
            </a:pPr>
            <a:r>
              <a:t>Tyler Glasnow</a:t>
            </a:r>
          </a:p>
          <a:p>
            <a:pPr>
              <a:defRPr sz="2000">
                <a:solidFill>
                  <a:srgbClr val="1E90FF"/>
                </a:solidFill>
              </a:defRPr>
            </a:pPr>
            <a:r>
              <a:t>Nets</a:t>
            </a:r>
          </a:p>
          <a:p>
            <a:pPr>
              <a:defRPr sz="2000">
                <a:solidFill>
                  <a:srgbClr val="1E90FF"/>
                </a:solidFill>
              </a:defRPr>
            </a:pPr>
            <a:r>
              <a:t>Lisa Banes</a:t>
            </a:r>
          </a:p>
          <a:p>
            <a:pPr>
              <a:defRPr sz="2000">
                <a:solidFill>
                  <a:srgbClr val="1E90FF"/>
                </a:solidFill>
              </a:defRPr>
            </a:pPr>
            <a:r>
              <a:t>Nintendo E3</a:t>
            </a:r>
          </a:p>
          <a:p>
            <a:pPr>
              <a:defRPr sz="2000">
                <a:solidFill>
                  <a:srgbClr val="1E90FF"/>
                </a:solidFill>
              </a:defRPr>
            </a:pPr>
            <a:r>
              <a:t>France vs Germany</a:t>
            </a:r>
          </a:p>
          <a:p>
            <a:pPr>
              <a:defRPr sz="2000">
                <a:solidFill>
                  <a:srgbClr val="1E90FF"/>
                </a:solidFill>
              </a:defRPr>
            </a:pPr>
            <a:r>
              <a:t>Portugal vs Hungary</a:t>
            </a:r>
          </a:p>
          <a:p>
            <a:pPr>
              <a:defRPr sz="2000">
                <a:solidFill>
                  <a:srgbClr val="1E90FF"/>
                </a:solidFill>
              </a:defRPr>
            </a:pPr>
            <a:r>
              <a:t>Southwest</a:t>
            </a:r>
          </a:p>
          <a:p>
            <a:pPr>
              <a:defRPr sz="2000">
                <a:solidFill>
                  <a:srgbClr val="1E90FF"/>
                </a:solidFill>
              </a:defRPr>
            </a:pPr>
            <a:r>
              <a:t>Metroid Dread</a:t>
            </a:r>
          </a:p>
          <a:p>
            <a:pPr>
              <a:defRPr sz="2000">
                <a:solidFill>
                  <a:srgbClr val="1E90FF"/>
                </a:solidFill>
              </a:defRPr>
            </a:pPr>
            <a:r>
              <a:t>MacKenzie Scott</a:t>
            </a:r>
          </a:p>
        </p:txBody>
      </p:sp>
      <p:sp>
        <p:nvSpPr>
          <p:cNvPr id="4" name="Content Placeholder 3"/>
          <p:cNvSpPr>
            <a:spLocks noGrp="1"/>
          </p:cNvSpPr>
          <p:nvPr>
            <p:ph sz="half" idx="2"/>
          </p:nvPr>
        </p:nvSpPr>
        <p:spPr/>
        <p:txBody>
          <a:bodyPr/>
          <a:lstStyle/>
          <a:p>
            <a:endParaRPr/>
          </a:p>
          <a:p>
            <a:pPr>
              <a:defRPr sz="2000">
                <a:solidFill>
                  <a:srgbClr val="1E90FF"/>
                </a:solidFill>
              </a:defRPr>
            </a:pPr>
            <a:r>
              <a:t>Shelby Houlihan</a:t>
            </a:r>
          </a:p>
          <a:p>
            <a:pPr>
              <a:defRPr sz="2000">
                <a:solidFill>
                  <a:srgbClr val="1E90FF"/>
                </a:solidFill>
              </a:defRPr>
            </a:pPr>
            <a:r>
              <a:t>Windows 11</a:t>
            </a:r>
          </a:p>
          <a:p>
            <a:pPr>
              <a:defRPr sz="2000">
                <a:solidFill>
                  <a:srgbClr val="1E90FF"/>
                </a:solidFill>
              </a:defRPr>
            </a:pPr>
            <a:r>
              <a:t>Cristiano Ronaldo</a:t>
            </a:r>
          </a:p>
          <a:p>
            <a:pPr>
              <a:defRPr sz="2000">
                <a:solidFill>
                  <a:srgbClr val="1E90FF"/>
                </a:solidFill>
              </a:defRPr>
            </a:pPr>
            <a:r>
              <a:t>California reopening</a:t>
            </a:r>
          </a:p>
          <a:p>
            <a:pPr>
              <a:defRPr sz="2000">
                <a:solidFill>
                  <a:srgbClr val="1E90FF"/>
                </a:solidFill>
              </a:defRPr>
            </a:pPr>
            <a:r>
              <a:t>Jon Stewart</a:t>
            </a:r>
          </a:p>
          <a:p>
            <a:pPr>
              <a:defRPr sz="2000">
                <a:solidFill>
                  <a:srgbClr val="1E90FF"/>
                </a:solidFill>
              </a:defRPr>
            </a:pPr>
            <a:r>
              <a:t>Shiba Inu coin</a:t>
            </a:r>
          </a:p>
          <a:p>
            <a:pPr>
              <a:defRPr sz="2000">
                <a:solidFill>
                  <a:srgbClr val="1E90FF"/>
                </a:solidFill>
              </a:defRPr>
            </a:pPr>
            <a:r>
              <a:t>Mitch McConnell</a:t>
            </a:r>
          </a:p>
          <a:p>
            <a:pPr>
              <a:defRPr sz="2000">
                <a:solidFill>
                  <a:srgbClr val="1E90FF"/>
                </a:solidFill>
              </a:defRPr>
            </a:pPr>
            <a:r>
              <a:t>Hitman's wife’s Bodyguard</a:t>
            </a:r>
          </a:p>
          <a:p>
            <a:pPr>
              <a:defRPr sz="2000">
                <a:solidFill>
                  <a:srgbClr val="1E90FF"/>
                </a:solidFill>
              </a:defRPr>
            </a:pPr>
            <a:r>
              <a:t>Chuck Schumer</a:t>
            </a:r>
          </a:p>
          <a:p>
            <a:pPr>
              <a:defRPr sz="2000">
                <a:solidFill>
                  <a:srgbClr val="1E90FF"/>
                </a:solidFill>
              </a:defRPr>
            </a:pPr>
            <a:r>
              <a:t>Girl Scout cookies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Title news Summary for Keyword</a:t>
            </a:r>
          </a:p>
        </p:txBody>
      </p:sp>
      <p:sp>
        <p:nvSpPr>
          <p:cNvPr id="3" name="Text Placeholder 2"/>
          <p:cNvSpPr>
            <a:spLocks noGrp="1"/>
          </p:cNvSpPr>
          <p:nvPr>
            <p:ph type="body" idx="1"/>
          </p:nvPr>
        </p:nvSpPr>
        <p:spPr/>
        <p:txBody>
          <a:bodyPr/>
          <a:lstStyle/>
          <a:p>
            <a:r>
              <a:t>Crawl specific word news for keywords, and automatically generate a summary through a summary module to output a summary that can adjust the amount of articles.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Word Cloud </a:t>
            </a:r>
            <a:r>
              <a:rPr dirty="0" err="1"/>
              <a:t>of【</a:t>
            </a:r>
            <a:r>
              <a:rPr lang="en-US" altLang="zh-TW" dirty="0" err="1"/>
              <a:t>Tesla</a:t>
            </a:r>
            <a:r>
              <a:rPr dirty="0" err="1"/>
              <a:t>】News</a:t>
            </a:r>
            <a:endParaRPr dirty="0"/>
          </a:p>
        </p:txBody>
      </p:sp>
      <p:sp>
        <p:nvSpPr>
          <p:cNvPr id="3" name="Content Placeholder 2"/>
          <p:cNvSpPr>
            <a:spLocks noGrp="1"/>
          </p:cNvSpPr>
          <p:nvPr>
            <p:ph idx="1"/>
          </p:nvPr>
        </p:nvSpPr>
        <p:spPr/>
        <p:txBody>
          <a:bodyPr/>
          <a:lstStyle/>
          <a:p>
            <a:endParaRPr/>
          </a:p>
        </p:txBody>
      </p:sp>
      <p:pic>
        <p:nvPicPr>
          <p:cNvPr id="4" name="Picture 3" descr="wordcloud.png"/>
          <p:cNvPicPr>
            <a:picLocks noChangeAspect="1"/>
          </p:cNvPicPr>
          <p:nvPr/>
        </p:nvPicPr>
        <p:blipFill>
          <a:blip r:embed="rId2"/>
          <a:stretch>
            <a:fillRect/>
          </a:stretch>
        </p:blipFill>
        <p:spPr>
          <a:xfrm>
            <a:off x="2286000" y="1828800"/>
            <a:ext cx="4869892"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Summary of 【</a:t>
            </a:r>
            <a:r>
              <a:rPr lang="en-US" dirty="0" err="1"/>
              <a:t>Tesla</a:t>
            </a:r>
            <a:r>
              <a:rPr dirty="0" err="1"/>
              <a:t>】Keyword</a:t>
            </a:r>
            <a:r>
              <a:rPr dirty="0"/>
              <a:t> News</a:t>
            </a:r>
          </a:p>
        </p:txBody>
      </p:sp>
      <p:sp>
        <p:nvSpPr>
          <p:cNvPr id="3" name="Content Placeholder 2"/>
          <p:cNvSpPr>
            <a:spLocks noGrp="1"/>
          </p:cNvSpPr>
          <p:nvPr>
            <p:ph idx="1"/>
          </p:nvPr>
        </p:nvSpPr>
        <p:spPr/>
        <p:txBody>
          <a:bodyPr/>
          <a:lstStyle/>
          <a:p>
            <a:endParaRPr/>
          </a:p>
          <a:p>
            <a:pPr>
              <a:defRPr sz="1600"/>
            </a:pPr>
            <a:r>
              <a:t> (TSLA)  Redwood Materials is setting up shop near the Tesla Gigafactory as part of broader expansion  Gravity brings Tesla yellow taxis to NYC  Tesla's Model S Plaid 'is a major step forward,': Oppenheimer Analyst Colin Rusch  Storj Enables Free Decentralized, Automated Video Streaming and Management for Tesla Vehicle Footage Using Open Source Software and Storj DCS  Win a Tesla: This Model S will hit 60 mph in 2.3 seconds  Novavax, Tesla Rise Premarket; Lordstown Motors Slumps  Tesla Revamps High-End Sedan With Model S Plaid  German environmental groups file objection against Tesla gigafactory permit  Musk Says Tesla Sold About 10% of Bitcoin Holdings  Online car marketplace YesAuto reveals what the family car says about dad  Farm Tech Startup Iron Ox Appoints Impossible Foods and Tesla Veteran Rachel Konrad as First Independent Board Member  Tesla Rises Premarket; Chewy, Vertex Fall  Bitcoin rises 9.8% to $39,035  Apple hires former BMW executive for car project- Bloomberg News  Ukrainian police arrest multiple Clop ransomware gang suspects  Bitcoin and other cryptos lose steam as summer lull sets in  Stock Futures Are Off to Positive Start Ahead of Monday’s Session  MicroStrategy to Sell $1B Worth of Stock to Buy Bitcoin  10 Penny Stocks Robinhood Traders are Buying in 2021  Polestar to make electric SUV at U.S. Volvo plant, starting in 2022  'Replaced' is a dystopian cyberpunk platformer for Xbox and Windows  EV charging network ChargePoint launches fleet management solutions  Watch Ubisoft's Forward event at E3 2021 in 12 minutes  Extensive Demand and Trends for Electric Vehicles (EV) Market Size &amp; Share Developments is Likely to Reach USD 700 Billion By 2026: Facts and Factors  Watch the Xbox and Bethesda E3 showcase with us at 12:40PM ET  WIMI Hologram is Facing a New Investment Opportunity of 100 Billion Yuan, Thanks to the First Year of Mass Production of LiDAR  REFILE-Russia's new COVID-19 cases rise to highest since Feb. 13  4 Stocks to Ride China's Robust EV Market  Crypto sees 2nd week of outflows; ether posts record outflowsCoinShares  Bitcoin Fund Outflows Slow but Investors Start Exiting Ether Funds  Lincoln is the latest car maker to promise an all-electric lineup by 2030  10 Major Companies That Accept Bitcoin  Locked In: Bitcoin’s Taproot Upgrade Gets Its 90% Mandate  Andreessen Horowitz Has Its Own Media: So Far That’s a Good Thing  UK records another 7,490 COVID cases, 8 deaths  G7 nations say they support Japan 2020 Olympics  FOREX-Risk of Fed surprise keeps dollar well bid  Macron says Brexit deal must be honoured  Elon Musk's China Nemesis Survived Once, But He Has a Fight Ahead  Aptinyx Stock Is Believed To Be Significantly Overvalued  America's $2 Trillion Infrastructure Boom Could Send ESG Stocks Soaring  China must provide access for COVID origin investigators-Biden  Get the Latest and Greatest Fujifilm Gear at a Lower Price  Invesco Office J-REIT, Inc.: Notice Concerning the Results of Tender Offer by Starwood Capital Group  Confluent targets over $8 bln valuation in U.S. IPO  Boston Beer Co Stock Gives Every Indication Of Being Significantly Overvalued  5 Places Families Can Enjoy Cheap Movies This Summer  G7 demand action from Russia on cybercrimes and chemical weapon use  China reports 35 new coronavirus cases on June 11 vs 22 day earlier  Delisting of Certificates  IMF says will explore options for re-allocating $100 bln in SDRs to poor countries  U.S. regulators tell financial firms no reason to not move on from Libor  IDT Stock Is Estimated To Be Significantly Overvalued  U.S. attorney general vows to aggressively defend voting rights  Media Advisory: Virtual Infrastructure Announcement in Charlottetown  UK in talks with 6 firms to build gigafactories for EV batteriesFT  2 Cheap Stocks I’d Buy Now and Never Sell  R-Zero, startup automating disinfecting born during pandemic raises $41.5 million  WinTogether Kicks off its Clean Oceans Campaign, Launching New Global Partnerships and Platform  S.Korea's Krafton receives preliminary approval for IPOKorea Exchange  The Biggest Threat To Europe’s Battery Boom  3 Top Stocks From the Thriving Business Information Industry  'Metal Slug Tactics' resurrects a classic '90s franchise  Time for Norway to tax luxury electric cars, IMF economists say  Mexican president may seek consitutional change in power industry  EU being excessively "purist" over post-Brexit trade with N.Ireland, says UK  Buy-Back of Securities  Russian court fines Facebook for failing to delete banned content  3 Things to Watch for Before Calling a Bitcoin Bottom  Deutsche Bank appoints co-heads of equity capital markets in Americas  These EV Stocks Could Explode Higher This Summer  Nintendo is bringing remakes of 'Advance Wars' and its sequel to Switch  'The Legend of Zelda: Breath of the Wild' sequel will arrive in 2022  Danaos Stock Appears To Be Significantly Overvalued  Biden not looking to lecture Johnson on N.Ireland, official says  Florida Gov. DeSantis: Big Tech censorship 'doing damage to society'  Archer's flying taxi makes splashy debut in heated market  Vietnam approves Pfizer/Biontech COVID-19 vaccine for emergency use  Zoom Gains As RBC Sees It Staying Part Of Work Life  White House taps Lina Khan to chair Federal Trade Commissionsource  The Inevitable Popping of the Lumber Bubble  MicroStrategy to Sell Up to $1B in Stock, Use Part of Proceeds to Buy Yet More Bitcoin  'WarioWare: Get With It' slouches onto the Nintendo Switch September 10th  Vale, BHP propose 1.2 bln reais DIP financing for Samarcocourt document  White House says G7 rally around need to "counter and compete" with China  New York governor lifts remaining COVID-19 restrictions  Aramco Hires Morgan Stanley for Gas Pipeline Stake Sale  7 Money-Saving Summer Dates to Mark on Your Calendar Now  German minister in talks with Tesla over sharing supercharger network  'This car crushes' Musk says, as Tesla launches faster Model S 'Plaid'  Bitcoin tops $40000 after Musk says Tesla could use it again  German environmental groups file objection against Tesla gigafactory permit  Bitcoin jumps after Musk says Tesla could use it again  Analysis: Why Tesla now has Volkswagen in its rear-view mirror  Bitcoin jumps as Musk says Tesla could use again  Tesla's fastest model yet aims to outpace rivals  Volkswagen seeks partners for battery materials race  Geely's EV brand Zeekr sells out of deliverable cars for this year  EXCLUSIVE GM to boost spending on electric vehicles by 30%  Polestar to make electric SUV at U.S. Volvo plant, starting in 2022  Archer's flying taxi makes splashy debut in heated market  Bitcoin rises 9.8% to $39035  Toyota thanks shareholders for support after shares hit record high  Dollar holds below one-month high as currency markets wait for Fed  Fed uncertainty fuels cautious dollar trades  Apple hires former BMW, Canoo executive for car project  Crypto sees second week of outflows; ether posts record outflows CoinShares  Who's in charge?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Relatedwords from Knowledge Graph</a:t>
            </a:r>
          </a:p>
        </p:txBody>
      </p:sp>
      <p:sp>
        <p:nvSpPr>
          <p:cNvPr id="3" name="Text Placeholder 2"/>
          <p:cNvSpPr>
            <a:spLocks noGrp="1"/>
          </p:cNvSpPr>
          <p:nvPr>
            <p:ph type="body" idx="1"/>
          </p:nvPr>
        </p:nvSpPr>
        <p:spPr/>
        <p:txBody>
          <a:bodyPr/>
          <a:lstStyle/>
          <a:p>
            <a:r>
              <a:t>Crawling news of specific words for keywords, and then obtaining related related words through the knowledge graph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Related Words</a:t>
            </a:r>
          </a:p>
        </p:txBody>
      </p:sp>
      <p:sp>
        <p:nvSpPr>
          <p:cNvPr id="3" name="Content Placeholder 2"/>
          <p:cNvSpPr>
            <a:spLocks noGrp="1"/>
          </p:cNvSpPr>
          <p:nvPr>
            <p:ph sz="half" idx="1"/>
          </p:nvPr>
        </p:nvSpPr>
        <p:spPr/>
        <p:txBody>
          <a:bodyPr/>
          <a:lstStyle/>
          <a:p>
            <a:endParaRPr/>
          </a:p>
          <a:p>
            <a:pPr>
              <a:defRPr sz="1800">
                <a:solidFill>
                  <a:srgbClr val="1E90FF"/>
                </a:solidFill>
              </a:defRPr>
            </a:pPr>
            <a:r>
              <a:t>Stocks</a:t>
            </a:r>
          </a:p>
          <a:p>
            <a:pPr>
              <a:defRPr sz="1800">
                <a:solidFill>
                  <a:srgbClr val="1E90FF"/>
                </a:solidFill>
              </a:defRPr>
            </a:pPr>
            <a:r>
              <a:t>Model</a:t>
            </a:r>
          </a:p>
          <a:p>
            <a:pPr>
              <a:defRPr sz="1800">
                <a:solidFill>
                  <a:srgbClr val="1E90FF"/>
                </a:solidFill>
              </a:defRPr>
            </a:pPr>
            <a:r>
              <a:t>says</a:t>
            </a:r>
          </a:p>
          <a:p>
            <a:pPr>
              <a:defRPr sz="1800">
                <a:solidFill>
                  <a:srgbClr val="1E90FF"/>
                </a:solidFill>
              </a:defRPr>
            </a:pPr>
            <a:r>
              <a:t>Musk</a:t>
            </a:r>
          </a:p>
          <a:p>
            <a:pPr>
              <a:defRPr sz="1800">
                <a:solidFill>
                  <a:srgbClr val="1E90FF"/>
                </a:solidFill>
              </a:defRPr>
            </a:pPr>
            <a:r>
              <a:t>Plaid</a:t>
            </a:r>
          </a:p>
          <a:p>
            <a:pPr>
              <a:defRPr sz="1800">
                <a:solidFill>
                  <a:srgbClr val="1E90FF"/>
                </a:solidFill>
              </a:defRPr>
            </a:pPr>
            <a:r>
              <a:t>talks</a:t>
            </a:r>
          </a:p>
          <a:p>
            <a:pPr>
              <a:defRPr sz="1800">
                <a:solidFill>
                  <a:srgbClr val="1E90FF"/>
                </a:solidFill>
              </a:defRPr>
            </a:pPr>
            <a:r>
              <a:t>minister</a:t>
            </a:r>
          </a:p>
          <a:p>
            <a:pPr>
              <a:defRPr sz="1800">
                <a:solidFill>
                  <a:srgbClr val="1E90FF"/>
                </a:solidFill>
              </a:defRPr>
            </a:pPr>
            <a:r>
              <a:t>supercharger</a:t>
            </a:r>
          </a:p>
          <a:p>
            <a:pPr>
              <a:defRPr sz="1800">
                <a:solidFill>
                  <a:srgbClr val="1E90FF"/>
                </a:solidFill>
              </a:defRPr>
            </a:pPr>
            <a:r>
              <a:t>file</a:t>
            </a:r>
          </a:p>
          <a:p>
            <a:pPr>
              <a:defRPr sz="1800">
                <a:solidFill>
                  <a:srgbClr val="1E90FF"/>
                </a:solidFill>
              </a:defRPr>
            </a:pPr>
            <a:r>
              <a:t>permit</a:t>
            </a:r>
          </a:p>
          <a:p>
            <a:pPr>
              <a:defRPr sz="1800">
                <a:solidFill>
                  <a:srgbClr val="1E90FF"/>
                </a:solidFill>
              </a:defRPr>
            </a:pPr>
            <a:r>
              <a:t>Stock</a:t>
            </a:r>
          </a:p>
          <a:p>
            <a:pPr>
              <a:defRPr sz="1800">
                <a:solidFill>
                  <a:srgbClr val="1E90FF"/>
                </a:solidFill>
              </a:defRPr>
            </a:pPr>
            <a:r>
              <a:t>S</a:t>
            </a:r>
          </a:p>
        </p:txBody>
      </p:sp>
      <p:sp>
        <p:nvSpPr>
          <p:cNvPr id="4" name="Content Placeholder 3"/>
          <p:cNvSpPr>
            <a:spLocks noGrp="1"/>
          </p:cNvSpPr>
          <p:nvPr>
            <p:ph sz="half" idx="2"/>
          </p:nvPr>
        </p:nvSpPr>
        <p:spPr/>
        <p:txBody>
          <a:bodyPr/>
          <a:lstStyle/>
          <a:p>
            <a:endParaRPr/>
          </a:p>
          <a:p>
            <a:pPr>
              <a:defRPr sz="1800">
                <a:solidFill>
                  <a:srgbClr val="1E90FF"/>
                </a:solidFill>
              </a:defRPr>
            </a:pPr>
            <a:r>
              <a:t>objection</a:t>
            </a:r>
          </a:p>
          <a:p>
            <a:pPr>
              <a:defRPr sz="1800">
                <a:solidFill>
                  <a:srgbClr val="1E90FF"/>
                </a:solidFill>
              </a:defRPr>
            </a:pPr>
            <a:r>
              <a:t>network</a:t>
            </a:r>
          </a:p>
          <a:p>
            <a:pPr>
              <a:defRPr sz="1800">
                <a:solidFill>
                  <a:srgbClr val="1E90FF"/>
                </a:solidFill>
              </a:defRPr>
            </a:pPr>
            <a:r>
              <a:t>jumps</a:t>
            </a:r>
          </a:p>
          <a:p>
            <a:pPr>
              <a:defRPr sz="1800">
                <a:solidFill>
                  <a:srgbClr val="1E90FF"/>
                </a:solidFill>
              </a:defRPr>
            </a:pPr>
            <a:r>
              <a:t>could</a:t>
            </a:r>
          </a:p>
          <a:p>
            <a:pPr>
              <a:defRPr sz="1800">
                <a:solidFill>
                  <a:srgbClr val="1E90FF"/>
                </a:solidFill>
              </a:defRPr>
            </a:pPr>
            <a:r>
              <a:t>sharing</a:t>
            </a:r>
          </a:p>
          <a:p>
            <a:pPr>
              <a:defRPr sz="1800">
                <a:solidFill>
                  <a:srgbClr val="1E90FF"/>
                </a:solidFill>
              </a:defRPr>
            </a:pPr>
            <a:r>
              <a:t>environmental</a:t>
            </a:r>
          </a:p>
          <a:p>
            <a:pPr>
              <a:defRPr sz="1800">
                <a:solidFill>
                  <a:srgbClr val="1E90FF"/>
                </a:solidFill>
              </a:defRPr>
            </a:pPr>
            <a:r>
              <a:t>gigafactory</a:t>
            </a:r>
          </a:p>
          <a:p>
            <a:pPr>
              <a:defRPr sz="1800">
                <a:solidFill>
                  <a:srgbClr val="1E90FF"/>
                </a:solidFill>
              </a:defRPr>
            </a:pPr>
            <a:r>
              <a:t>Bitcoin</a:t>
            </a:r>
          </a:p>
          <a:p>
            <a:pPr>
              <a:defRPr sz="1800">
                <a:solidFill>
                  <a:srgbClr val="1E90FF"/>
                </a:solidFill>
              </a:defRPr>
            </a:pPr>
            <a:r>
              <a:t>'</a:t>
            </a:r>
          </a:p>
          <a:p>
            <a:pPr>
              <a:defRPr sz="1800">
                <a:solidFill>
                  <a:srgbClr val="1E90FF"/>
                </a:solidFill>
              </a:defRPr>
            </a:pPr>
            <a:r>
              <a:t>groups</a:t>
            </a:r>
          </a:p>
          <a:p>
            <a:pPr>
              <a:defRPr sz="1800">
                <a:solidFill>
                  <a:srgbClr val="1E90FF"/>
                </a:solidFill>
              </a:defRPr>
            </a:pPr>
            <a:r>
              <a:t>German</a:t>
            </a:r>
          </a:p>
          <a:p>
            <a:pPr>
              <a:defRPr sz="1800">
                <a:solidFill>
                  <a:srgbClr val="1E90FF"/>
                </a:solidFill>
              </a:defRPr>
            </a:pPr>
            <a:r>
              <a:t>'Plaid</a:t>
            </a:r>
          </a:p>
          <a:p>
            <a:pPr>
              <a:defRPr sz="1800">
                <a:solidFill>
                  <a:srgbClr val="1E90FF"/>
                </a:solidFill>
              </a:defRPr>
            </a:pPr>
            <a:r>
              <a:t>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1504</Words>
  <Application>Microsoft Office PowerPoint</Application>
  <PresentationFormat>On-screen Show (4:3)</PresentationFormat>
  <Paragraphs>83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新細明體</vt:lpstr>
      <vt:lpstr>Arial</vt:lpstr>
      <vt:lpstr>Calibri</vt:lpstr>
      <vt:lpstr>Office Theme</vt:lpstr>
      <vt:lpstr>Nan San Fintech Project: Team 3 Find Trend</vt:lpstr>
      <vt:lpstr>Contents</vt:lpstr>
      <vt:lpstr>Search the trending word to be the news title</vt:lpstr>
      <vt:lpstr>Google Hot Words</vt:lpstr>
      <vt:lpstr>Title news Summary for Keyword</vt:lpstr>
      <vt:lpstr>Word Cloud of【Tesla】News</vt:lpstr>
      <vt:lpstr>Summary of 【Tesla】Keyword News</vt:lpstr>
      <vt:lpstr>Relatedwords from Knowledge Graph</vt:lpstr>
      <vt:lpstr>Related Words</vt:lpstr>
      <vt:lpstr>Knowledge Graph of 【Tesla】News</vt:lpstr>
      <vt:lpstr>Co-occurence matrix of 【Tesla】News</vt:lpstr>
      <vt:lpstr>Stock Price Trend Chat and CAPM Value</vt:lpstr>
      <vt:lpstr>【TSLA】Price Trend Chart</vt:lpstr>
      <vt:lpstr>【TSLA】Price Prediction Trend Chat</vt:lpstr>
      <vt:lpstr>【TSLA】CAPM Value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 San Fintech Project: Team 3 Find Trend</dc:title>
  <dc:subject/>
  <dc:creator/>
  <cp:keywords/>
  <dc:description>generated using python-pptx</dc:description>
  <cp:lastModifiedBy>USER</cp:lastModifiedBy>
  <cp:revision>4</cp:revision>
  <dcterms:created xsi:type="dcterms:W3CDTF">2013-01-27T09:14:16Z</dcterms:created>
  <dcterms:modified xsi:type="dcterms:W3CDTF">2021-06-17T15:17:07Z</dcterms:modified>
  <cp:category/>
</cp:coreProperties>
</file>