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4913F50-A34B-4AD2-A521-CFCDC92056D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34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6AA23-3F69-4CAB-9A62-1FA18776E19A}"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13F50-A34B-4AD2-A521-CFCDC92056DC}" type="slidenum">
              <a:rPr lang="en-US" smtClean="0"/>
              <a:t>‹#›</a:t>
            </a:fld>
            <a:endParaRPr lang="en-US"/>
          </a:p>
        </p:txBody>
      </p:sp>
    </p:spTree>
    <p:extLst>
      <p:ext uri="{BB962C8B-B14F-4D97-AF65-F5344CB8AC3E}">
        <p14:creationId xmlns:p14="http://schemas.microsoft.com/office/powerpoint/2010/main" val="208317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13F50-A34B-4AD2-A521-CFCDC92056D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362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13F50-A34B-4AD2-A521-CFCDC92056D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089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13F50-A34B-4AD2-A521-CFCDC92056DC}" type="slidenum">
              <a:rPr lang="en-US" smtClean="0"/>
              <a:t>‹#›</a:t>
            </a:fld>
            <a:endParaRPr lang="en-US"/>
          </a:p>
        </p:txBody>
      </p:sp>
    </p:spTree>
    <p:extLst>
      <p:ext uri="{BB962C8B-B14F-4D97-AF65-F5344CB8AC3E}">
        <p14:creationId xmlns:p14="http://schemas.microsoft.com/office/powerpoint/2010/main" val="198847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13F50-A34B-4AD2-A521-CFCDC92056D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795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13F50-A34B-4AD2-A521-CFCDC92056D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884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13F50-A34B-4AD2-A521-CFCDC92056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005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13F50-A34B-4AD2-A521-CFCDC92056D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77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13F50-A34B-4AD2-A521-CFCDC92056DC}" type="slidenum">
              <a:rPr lang="en-US" smtClean="0"/>
              <a:t>‹#›</a:t>
            </a:fld>
            <a:endParaRPr lang="en-US"/>
          </a:p>
        </p:txBody>
      </p:sp>
    </p:spTree>
    <p:extLst>
      <p:ext uri="{BB962C8B-B14F-4D97-AF65-F5344CB8AC3E}">
        <p14:creationId xmlns:p14="http://schemas.microsoft.com/office/powerpoint/2010/main" val="291782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AA23-3F69-4CAB-9A62-1FA18776E19A}" type="datetimeFigureOut">
              <a:rPr lang="en-US" smtClean="0"/>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13F50-A34B-4AD2-A521-CFCDC92056D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088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96AA23-3F69-4CAB-9A62-1FA18776E19A}"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13F50-A34B-4AD2-A521-CFCDC92056DC}" type="slidenum">
              <a:rPr lang="en-US" smtClean="0"/>
              <a:t>‹#›</a:t>
            </a:fld>
            <a:endParaRPr lang="en-US"/>
          </a:p>
        </p:txBody>
      </p:sp>
    </p:spTree>
    <p:extLst>
      <p:ext uri="{BB962C8B-B14F-4D97-AF65-F5344CB8AC3E}">
        <p14:creationId xmlns:p14="http://schemas.microsoft.com/office/powerpoint/2010/main" val="130960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96AA23-3F69-4CAB-9A62-1FA18776E19A}" type="datetimeFigureOut">
              <a:rPr lang="en-US" smtClean="0"/>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13F50-A34B-4AD2-A521-CFCDC92056D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11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96AA23-3F69-4CAB-9A62-1FA18776E19A}" type="datetimeFigureOut">
              <a:rPr lang="en-US" smtClean="0"/>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13F50-A34B-4AD2-A521-CFCDC92056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58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6AA23-3F69-4CAB-9A62-1FA18776E19A}" type="datetimeFigureOut">
              <a:rPr lang="en-US" smtClean="0"/>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913F50-A34B-4AD2-A521-CFCDC92056DC}" type="slidenum">
              <a:rPr lang="en-US" smtClean="0"/>
              <a:t>‹#›</a:t>
            </a:fld>
            <a:endParaRPr lang="en-US"/>
          </a:p>
        </p:txBody>
      </p:sp>
    </p:spTree>
    <p:extLst>
      <p:ext uri="{BB962C8B-B14F-4D97-AF65-F5344CB8AC3E}">
        <p14:creationId xmlns:p14="http://schemas.microsoft.com/office/powerpoint/2010/main" val="54370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6AA23-3F69-4CAB-9A62-1FA18776E19A}"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13F50-A34B-4AD2-A521-CFCDC92056D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68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6AA23-3F69-4CAB-9A62-1FA18776E19A}" type="datetimeFigureOut">
              <a:rPr lang="en-US" smtClean="0"/>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13F50-A34B-4AD2-A521-CFCDC92056DC}" type="slidenum">
              <a:rPr lang="en-US" smtClean="0"/>
              <a:t>‹#›</a:t>
            </a:fld>
            <a:endParaRPr lang="en-US"/>
          </a:p>
        </p:txBody>
      </p:sp>
    </p:spTree>
    <p:extLst>
      <p:ext uri="{BB962C8B-B14F-4D97-AF65-F5344CB8AC3E}">
        <p14:creationId xmlns:p14="http://schemas.microsoft.com/office/powerpoint/2010/main" val="30887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96AA23-3F69-4CAB-9A62-1FA18776E19A}" type="datetimeFigureOut">
              <a:rPr lang="en-US" smtClean="0"/>
              <a:t>10/16/2017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913F50-A34B-4AD2-A521-CFCDC92056DC}" type="slidenum">
              <a:rPr lang="en-US" smtClean="0"/>
              <a:t>‹#›</a:t>
            </a:fld>
            <a:endParaRPr lang="en-US"/>
          </a:p>
        </p:txBody>
      </p:sp>
    </p:spTree>
    <p:extLst>
      <p:ext uri="{BB962C8B-B14F-4D97-AF65-F5344CB8AC3E}">
        <p14:creationId xmlns:p14="http://schemas.microsoft.com/office/powerpoint/2010/main" val="3255597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Comparison of Databases</a:t>
            </a:r>
            <a:endParaRPr lang="en-US" dirty="0"/>
          </a:p>
        </p:txBody>
      </p:sp>
      <p:sp>
        <p:nvSpPr>
          <p:cNvPr id="3" name="Subtitle 2"/>
          <p:cNvSpPr>
            <a:spLocks noGrp="1"/>
          </p:cNvSpPr>
          <p:nvPr>
            <p:ph type="subTitle" idx="1"/>
          </p:nvPr>
        </p:nvSpPr>
        <p:spPr/>
        <p:txBody>
          <a:bodyPr/>
          <a:lstStyle/>
          <a:p>
            <a:r>
              <a:rPr lang="en-US" b="1" dirty="0"/>
              <a:t>When to use Cassandra, </a:t>
            </a:r>
            <a:r>
              <a:rPr lang="en-US" b="1" dirty="0" err="1"/>
              <a:t>MongoDB</a:t>
            </a:r>
            <a:r>
              <a:rPr lang="en-US" b="1" dirty="0"/>
              <a:t>, </a:t>
            </a:r>
            <a:r>
              <a:rPr lang="en-US" b="1" dirty="0" err="1"/>
              <a:t>HBase</a:t>
            </a:r>
            <a:r>
              <a:rPr lang="en-US" b="1" dirty="0"/>
              <a:t>, </a:t>
            </a:r>
            <a:r>
              <a:rPr lang="en-US" b="1" dirty="0" err="1"/>
              <a:t>Accumulo</a:t>
            </a:r>
            <a:r>
              <a:rPr lang="en-US" b="1" dirty="0"/>
              <a:t> and MySQL</a:t>
            </a:r>
          </a:p>
          <a:p>
            <a:endParaRPr lang="en-US" dirty="0"/>
          </a:p>
        </p:txBody>
      </p:sp>
    </p:spTree>
    <p:extLst>
      <p:ext uri="{BB962C8B-B14F-4D97-AF65-F5344CB8AC3E}">
        <p14:creationId xmlns:p14="http://schemas.microsoft.com/office/powerpoint/2010/main" val="53173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Assuming that the data that will be entering into the system is at a large enough amount to warrant a Big Data solution, the other Partition Tolerant systems should be examined. </a:t>
            </a:r>
            <a:endParaRPr lang="en-US" dirty="0" smtClean="0"/>
          </a:p>
          <a:p>
            <a:r>
              <a:rPr lang="en-US" dirty="0" smtClean="0"/>
              <a:t>HDFS </a:t>
            </a:r>
            <a:r>
              <a:rPr lang="en-US" dirty="0"/>
              <a:t>can be schema-less when used on its own as a database which is helpful to store multiple different types of files that have different structures. There are also ways to store data in a particular schema format such as using Apache Avro. </a:t>
            </a:r>
            <a:endParaRPr lang="en-US" dirty="0" smtClean="0"/>
          </a:p>
          <a:p>
            <a:r>
              <a:rPr lang="en-US" dirty="0" smtClean="0"/>
              <a:t>HDFS </a:t>
            </a:r>
            <a:r>
              <a:rPr lang="en-US" dirty="0"/>
              <a:t>is an important storage aspect in the Lambda architecture where all data elements are stored so as to not lose data. </a:t>
            </a:r>
            <a:endParaRPr lang="en-US" dirty="0" smtClean="0"/>
          </a:p>
          <a:p>
            <a:r>
              <a:rPr lang="en-US" dirty="0" smtClean="0"/>
              <a:t>If </a:t>
            </a:r>
            <a:r>
              <a:rPr lang="en-US" dirty="0"/>
              <a:t>a solution requires reprocessing of historical data, and a requirement to store all messages in a raw format, HDFS should be part of the solution.</a:t>
            </a:r>
          </a:p>
        </p:txBody>
      </p:sp>
    </p:spTree>
    <p:extLst>
      <p:ext uri="{BB962C8B-B14F-4D97-AF65-F5344CB8AC3E}">
        <p14:creationId xmlns:p14="http://schemas.microsoft.com/office/powerpoint/2010/main" val="227977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en-US" dirty="0"/>
          </a:p>
        </p:txBody>
      </p:sp>
      <p:sp>
        <p:nvSpPr>
          <p:cNvPr id="3" name="Content Placeholder 2"/>
          <p:cNvSpPr>
            <a:spLocks noGrp="1"/>
          </p:cNvSpPr>
          <p:nvPr>
            <p:ph idx="1"/>
          </p:nvPr>
        </p:nvSpPr>
        <p:spPr/>
        <p:txBody>
          <a:bodyPr/>
          <a:lstStyle/>
          <a:p>
            <a:r>
              <a:rPr lang="en-US" dirty="0"/>
              <a:t>Other examples of highly consistent but not highly available databases are Apache </a:t>
            </a:r>
            <a:r>
              <a:rPr lang="en-US" dirty="0" err="1"/>
              <a:t>Accumulo</a:t>
            </a:r>
            <a:r>
              <a:rPr lang="en-US" dirty="0"/>
              <a:t> and Apache </a:t>
            </a:r>
            <a:r>
              <a:rPr lang="en-US" dirty="0" err="1"/>
              <a:t>HBase</a:t>
            </a:r>
            <a:r>
              <a:rPr lang="en-US" dirty="0"/>
              <a:t>. </a:t>
            </a:r>
            <a:endParaRPr lang="en-US" dirty="0" smtClean="0"/>
          </a:p>
          <a:p>
            <a:r>
              <a:rPr lang="en-US" dirty="0" smtClean="0"/>
              <a:t>Apache </a:t>
            </a:r>
            <a:r>
              <a:rPr lang="en-US" dirty="0" err="1"/>
              <a:t>Accumulo</a:t>
            </a:r>
            <a:r>
              <a:rPr lang="en-US" dirty="0"/>
              <a:t> and </a:t>
            </a:r>
            <a:r>
              <a:rPr lang="en-US" dirty="0" err="1"/>
              <a:t>HBase</a:t>
            </a:r>
            <a:r>
              <a:rPr lang="en-US" dirty="0"/>
              <a:t> are solutions that are based on Google’s </a:t>
            </a:r>
            <a:r>
              <a:rPr lang="en-US" dirty="0" err="1"/>
              <a:t>BigTable</a:t>
            </a:r>
            <a:r>
              <a:rPr lang="en-US" dirty="0"/>
              <a:t>. </a:t>
            </a:r>
            <a:endParaRPr lang="en-US" dirty="0" smtClean="0"/>
          </a:p>
          <a:p>
            <a:r>
              <a:rPr lang="en-US" dirty="0" smtClean="0"/>
              <a:t>These </a:t>
            </a:r>
            <a:r>
              <a:rPr lang="en-US" dirty="0"/>
              <a:t>types of implementation are built on top of HDFS and use HDFS to store the data. </a:t>
            </a:r>
            <a:endParaRPr lang="en-US" dirty="0" smtClean="0"/>
          </a:p>
          <a:p>
            <a:r>
              <a:rPr lang="en-US" dirty="0" smtClean="0"/>
              <a:t>Therefore</a:t>
            </a:r>
            <a:r>
              <a:rPr lang="en-US" dirty="0"/>
              <a:t>, these databases are constricted by the availability of HDFS.</a:t>
            </a:r>
          </a:p>
        </p:txBody>
      </p:sp>
    </p:spTree>
    <p:extLst>
      <p:ext uri="{BB962C8B-B14F-4D97-AF65-F5344CB8AC3E}">
        <p14:creationId xmlns:p14="http://schemas.microsoft.com/office/powerpoint/2010/main" val="137126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HBase</a:t>
            </a:r>
            <a:r>
              <a:rPr lang="en-US" dirty="0"/>
              <a:t> and </a:t>
            </a:r>
            <a:r>
              <a:rPr lang="en-US" dirty="0" err="1"/>
              <a:t>Accumulo</a:t>
            </a:r>
            <a:r>
              <a:rPr lang="en-US" dirty="0"/>
              <a:t> are column oriented databases that are schema-less. Databases such as </a:t>
            </a:r>
            <a:r>
              <a:rPr lang="en-US" dirty="0" err="1"/>
              <a:t>HBase</a:t>
            </a:r>
            <a:r>
              <a:rPr lang="en-US" dirty="0"/>
              <a:t> and </a:t>
            </a:r>
            <a:r>
              <a:rPr lang="en-US" dirty="0" err="1"/>
              <a:t>Accumulo</a:t>
            </a:r>
            <a:r>
              <a:rPr lang="en-US" dirty="0"/>
              <a:t> are best at performing multiple row queries and row scans. </a:t>
            </a:r>
            <a:endParaRPr lang="en-US" dirty="0" smtClean="0"/>
          </a:p>
          <a:p>
            <a:r>
              <a:rPr lang="en-US" dirty="0" err="1" smtClean="0"/>
              <a:t>HBase</a:t>
            </a:r>
            <a:r>
              <a:rPr lang="en-US" dirty="0" smtClean="0"/>
              <a:t> </a:t>
            </a:r>
            <a:r>
              <a:rPr lang="en-US" dirty="0"/>
              <a:t>and </a:t>
            </a:r>
            <a:r>
              <a:rPr lang="en-US" dirty="0" err="1"/>
              <a:t>Accumulo</a:t>
            </a:r>
            <a:r>
              <a:rPr lang="en-US" dirty="0"/>
              <a:t> allow the database to be queried by ranges and not just matching columns values. </a:t>
            </a:r>
            <a:endParaRPr lang="en-US" dirty="0" smtClean="0"/>
          </a:p>
          <a:p>
            <a:r>
              <a:rPr lang="en-US" dirty="0" smtClean="0"/>
              <a:t>If </a:t>
            </a:r>
            <a:r>
              <a:rPr lang="en-US" dirty="0"/>
              <a:t>the business case involves querying information based on ranges, these databases may fit the needs. </a:t>
            </a:r>
            <a:endParaRPr lang="en-US" dirty="0" smtClean="0"/>
          </a:p>
          <a:p>
            <a:r>
              <a:rPr lang="en-US" dirty="0" smtClean="0"/>
              <a:t>One </a:t>
            </a:r>
            <a:r>
              <a:rPr lang="en-US" dirty="0"/>
              <a:t>such business case could be finding all items that fall within a particular price range. </a:t>
            </a:r>
            <a:r>
              <a:rPr lang="en-US" dirty="0" err="1"/>
              <a:t>Accumulo</a:t>
            </a:r>
            <a:r>
              <a:rPr lang="en-US" dirty="0"/>
              <a:t> and </a:t>
            </a:r>
            <a:r>
              <a:rPr lang="en-US" dirty="0" err="1"/>
              <a:t>HBase</a:t>
            </a:r>
            <a:r>
              <a:rPr lang="en-US" dirty="0"/>
              <a:t>, unlike Cassandra, are built on top of HDFS which allows it to integrate with a cluster that already has a </a:t>
            </a:r>
            <a:r>
              <a:rPr lang="en-US" dirty="0" err="1"/>
              <a:t>Hadoop</a:t>
            </a:r>
            <a:r>
              <a:rPr lang="en-US" dirty="0"/>
              <a:t> cluster.</a:t>
            </a:r>
          </a:p>
        </p:txBody>
      </p:sp>
    </p:spTree>
    <p:extLst>
      <p:ext uri="{BB962C8B-B14F-4D97-AF65-F5344CB8AC3E}">
        <p14:creationId xmlns:p14="http://schemas.microsoft.com/office/powerpoint/2010/main" val="262650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final database solution that is highly consistent but not highly available that is used a lot is </a:t>
            </a:r>
            <a:r>
              <a:rPr lang="en-US" dirty="0" err="1"/>
              <a:t>MongoDB</a:t>
            </a:r>
            <a:r>
              <a:rPr lang="en-US" dirty="0"/>
              <a:t>. </a:t>
            </a:r>
            <a:r>
              <a:rPr lang="en-US" dirty="0" err="1"/>
              <a:t>MongoDB</a:t>
            </a:r>
            <a:r>
              <a:rPr lang="en-US" dirty="0"/>
              <a:t> operates in a primary, secondary architecture. </a:t>
            </a:r>
            <a:endParaRPr lang="en-US" dirty="0" smtClean="0"/>
          </a:p>
          <a:p>
            <a:r>
              <a:rPr lang="en-US" dirty="0" smtClean="0"/>
              <a:t>When </a:t>
            </a:r>
            <a:r>
              <a:rPr lang="en-US" dirty="0"/>
              <a:t>the primary nodes goes down, the system will choose another secondary to operate as the primary. </a:t>
            </a:r>
            <a:endParaRPr lang="en-US" dirty="0" smtClean="0"/>
          </a:p>
          <a:p>
            <a:r>
              <a:rPr lang="en-US" dirty="0" smtClean="0"/>
              <a:t>The </a:t>
            </a:r>
            <a:r>
              <a:rPr lang="en-US" dirty="0"/>
              <a:t>primary is the first to receive any writes to the system so to maintain consistency when the primary node fails any writes to the system will not be accepted causing the system to appear unavailable. </a:t>
            </a:r>
            <a:endParaRPr lang="en-US" dirty="0" smtClean="0"/>
          </a:p>
          <a:p>
            <a:r>
              <a:rPr lang="en-US" dirty="0" smtClean="0"/>
              <a:t>This </a:t>
            </a:r>
            <a:r>
              <a:rPr lang="en-US" dirty="0"/>
              <a:t>protects the system against a secondary having data that the primary node does not have once the primary comes back on. Primary generally restores from outages in a few seconds.</a:t>
            </a:r>
          </a:p>
        </p:txBody>
      </p:sp>
    </p:spTree>
    <p:extLst>
      <p:ext uri="{BB962C8B-B14F-4D97-AF65-F5344CB8AC3E}">
        <p14:creationId xmlns:p14="http://schemas.microsoft.com/office/powerpoint/2010/main" val="1674714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last option we’ll be covering for your database is </a:t>
            </a:r>
            <a:r>
              <a:rPr lang="en-US" dirty="0" err="1"/>
              <a:t>MongoDB</a:t>
            </a:r>
            <a:r>
              <a:rPr lang="en-US" dirty="0"/>
              <a:t>. </a:t>
            </a:r>
            <a:r>
              <a:rPr lang="en-US" dirty="0" err="1"/>
              <a:t>MongoDB</a:t>
            </a:r>
            <a:r>
              <a:rPr lang="en-US" dirty="0"/>
              <a:t> is different from the other databases discussed because it is document-oriented versus column-oriented. </a:t>
            </a:r>
            <a:endParaRPr lang="en-US" dirty="0" smtClean="0"/>
          </a:p>
          <a:p>
            <a:r>
              <a:rPr lang="en-US" dirty="0" smtClean="0"/>
              <a:t>When </a:t>
            </a:r>
            <a:r>
              <a:rPr lang="en-US" dirty="0"/>
              <a:t>the data fields to be stored may vary between the different elements, a relational or column oriented storage may not be best as there would be a lot of empty columns. </a:t>
            </a:r>
            <a:endParaRPr lang="en-US" dirty="0" smtClean="0"/>
          </a:p>
          <a:p>
            <a:r>
              <a:rPr lang="en-US" dirty="0" smtClean="0"/>
              <a:t>This </a:t>
            </a:r>
            <a:r>
              <a:rPr lang="en-US" dirty="0"/>
              <a:t>is not necessarily bad to have many empty columns but </a:t>
            </a:r>
            <a:r>
              <a:rPr lang="en-US" dirty="0" err="1"/>
              <a:t>MongoDB</a:t>
            </a:r>
            <a:r>
              <a:rPr lang="en-US" dirty="0"/>
              <a:t> provides a way to just store the only fields that are necessary for the document. </a:t>
            </a:r>
            <a:endParaRPr lang="en-US" dirty="0" smtClean="0"/>
          </a:p>
          <a:p>
            <a:r>
              <a:rPr lang="en-US" dirty="0" smtClean="0"/>
              <a:t>For </a:t>
            </a:r>
            <a:r>
              <a:rPr lang="en-US" dirty="0"/>
              <a:t>example, this would be a good option for interview data where, depending on what you ask, fields may become required or other questions may be asked based on that answer. </a:t>
            </a:r>
            <a:endParaRPr lang="en-US" dirty="0" smtClean="0"/>
          </a:p>
          <a:p>
            <a:r>
              <a:rPr lang="en-US" dirty="0" smtClean="0"/>
              <a:t>That </a:t>
            </a:r>
            <a:r>
              <a:rPr lang="en-US" dirty="0"/>
              <a:t>way there doesn’t need to be a field for each question in the interview but instead one document that represents the entire interview and one can add fields when new questions are asked.</a:t>
            </a:r>
          </a:p>
        </p:txBody>
      </p:sp>
    </p:spTree>
    <p:extLst>
      <p:ext uri="{BB962C8B-B14F-4D97-AF65-F5344CB8AC3E}">
        <p14:creationId xmlns:p14="http://schemas.microsoft.com/office/powerpoint/2010/main" val="314091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363" y="539826"/>
            <a:ext cx="5617997" cy="482538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0805" y="539825"/>
            <a:ext cx="5816907" cy="4825389"/>
          </a:xfrm>
          <a:prstGeom prst="rect">
            <a:avLst/>
          </a:prstGeom>
        </p:spPr>
      </p:pic>
    </p:spTree>
    <p:extLst>
      <p:ext uri="{BB962C8B-B14F-4D97-AF65-F5344CB8AC3E}">
        <p14:creationId xmlns:p14="http://schemas.microsoft.com/office/powerpoint/2010/main" val="185035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CAP theorem</a:t>
            </a:r>
          </a:p>
          <a:p>
            <a:r>
              <a:rPr lang="en-US" dirty="0" smtClean="0"/>
              <a:t>RDBMS</a:t>
            </a:r>
          </a:p>
          <a:p>
            <a:r>
              <a:rPr lang="en-US" dirty="0" smtClean="0"/>
              <a:t>Cassandra</a:t>
            </a:r>
          </a:p>
          <a:p>
            <a:r>
              <a:rPr lang="en-US" dirty="0" smtClean="0"/>
              <a:t>HDFS</a:t>
            </a:r>
          </a:p>
          <a:p>
            <a:r>
              <a:rPr lang="en-US" dirty="0" err="1" smtClean="0"/>
              <a:t>Hbase</a:t>
            </a:r>
            <a:r>
              <a:rPr lang="en-US" dirty="0" smtClean="0"/>
              <a:t> and </a:t>
            </a:r>
            <a:r>
              <a:rPr lang="en-US" dirty="0" err="1" smtClean="0"/>
              <a:t>Accumulo</a:t>
            </a:r>
            <a:endParaRPr lang="en-US" dirty="0" smtClean="0"/>
          </a:p>
          <a:p>
            <a:r>
              <a:rPr lang="en-US" dirty="0" err="1" smtClean="0"/>
              <a:t>MongoDB</a:t>
            </a:r>
            <a:endParaRPr lang="en-US" dirty="0"/>
          </a:p>
        </p:txBody>
      </p:sp>
    </p:spTree>
    <p:extLst>
      <p:ext uri="{BB962C8B-B14F-4D97-AF65-F5344CB8AC3E}">
        <p14:creationId xmlns:p14="http://schemas.microsoft.com/office/powerpoint/2010/main" val="266604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6332" y="2551945"/>
            <a:ext cx="6586268" cy="3312280"/>
          </a:xfrm>
        </p:spPr>
      </p:pic>
    </p:spTree>
    <p:extLst>
      <p:ext uri="{BB962C8B-B14F-4D97-AF65-F5344CB8AC3E}">
        <p14:creationId xmlns:p14="http://schemas.microsoft.com/office/powerpoint/2010/main" val="424926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 The CAP theorem explains that there needs to be trade offs between consistency, availability and partition tolerance in a system. </a:t>
            </a:r>
            <a:endParaRPr lang="en-US" dirty="0" smtClean="0"/>
          </a:p>
          <a:p>
            <a:r>
              <a:rPr lang="en-US" dirty="0" smtClean="0"/>
              <a:t>Normally </a:t>
            </a:r>
            <a:r>
              <a:rPr lang="en-US" dirty="0"/>
              <a:t>it is said that only two can be achieved. However, in truth levels of all three can in fact be achieved but high levels of all three is impossible. </a:t>
            </a:r>
            <a:endParaRPr lang="en-US" dirty="0" smtClean="0"/>
          </a:p>
          <a:p>
            <a:r>
              <a:rPr lang="en-US" dirty="0" smtClean="0"/>
              <a:t>When </a:t>
            </a:r>
            <a:r>
              <a:rPr lang="en-US" dirty="0"/>
              <a:t>a query is executed against all the nodes of a system simultaneously and the same data will be returned, the system is considered </a:t>
            </a:r>
            <a:r>
              <a:rPr lang="en-US" b="1" dirty="0"/>
              <a:t>C</a:t>
            </a:r>
            <a:r>
              <a:rPr lang="en-US" b="1" dirty="0" smtClean="0"/>
              <a:t>onsistent</a:t>
            </a:r>
            <a:r>
              <a:rPr lang="en-US" dirty="0"/>
              <a:t>. </a:t>
            </a:r>
            <a:endParaRPr lang="en-US" dirty="0" smtClean="0"/>
          </a:p>
          <a:p>
            <a:r>
              <a:rPr lang="en-US" b="1" dirty="0" smtClean="0"/>
              <a:t>Availability</a:t>
            </a:r>
            <a:r>
              <a:rPr lang="en-US" dirty="0" smtClean="0"/>
              <a:t> </a:t>
            </a:r>
            <a:r>
              <a:rPr lang="en-US" dirty="0"/>
              <a:t>is achieved when a request to write to the system will always succeed. </a:t>
            </a:r>
            <a:endParaRPr lang="en-US" dirty="0" smtClean="0"/>
          </a:p>
          <a:p>
            <a:r>
              <a:rPr lang="en-US" dirty="0" smtClean="0"/>
              <a:t>The </a:t>
            </a:r>
            <a:r>
              <a:rPr lang="en-US" dirty="0"/>
              <a:t>final trade off is for </a:t>
            </a:r>
            <a:r>
              <a:rPr lang="en-US" b="1" dirty="0"/>
              <a:t>partition tolerance</a:t>
            </a:r>
            <a:r>
              <a:rPr lang="en-US" dirty="0"/>
              <a:t>, where the system will be able to operate as normal in case of a network failure. </a:t>
            </a:r>
          </a:p>
        </p:txBody>
      </p:sp>
    </p:spTree>
    <p:extLst>
      <p:ext uri="{BB962C8B-B14F-4D97-AF65-F5344CB8AC3E}">
        <p14:creationId xmlns:p14="http://schemas.microsoft.com/office/powerpoint/2010/main" val="110999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consistency and availability are the two most important aspects to your application for a database, a typical relational database such as MySQL would be best. </a:t>
            </a:r>
            <a:endParaRPr lang="en-US" dirty="0" smtClean="0"/>
          </a:p>
          <a:p>
            <a:r>
              <a:rPr lang="en-US" dirty="0" smtClean="0"/>
              <a:t>This </a:t>
            </a:r>
            <a:r>
              <a:rPr lang="en-US" dirty="0"/>
              <a:t>choice is good when a low amount of complex queries are necessary. Relational databases can be slow to respond when running complex queries due to the hardware cost of running</a:t>
            </a:r>
            <a:r>
              <a:rPr lang="en-US" dirty="0" smtClean="0"/>
              <a:t>.</a:t>
            </a:r>
          </a:p>
          <a:p>
            <a:r>
              <a:rPr lang="en-US" dirty="0" smtClean="0"/>
              <a:t> </a:t>
            </a:r>
            <a:r>
              <a:rPr lang="en-US" dirty="0"/>
              <a:t>For example queries that aren’t written properly can be slow if joins are performed over a non filtered dataset because the dataset is too large. </a:t>
            </a:r>
            <a:endParaRPr lang="en-US" dirty="0" smtClean="0"/>
          </a:p>
          <a:p>
            <a:r>
              <a:rPr lang="en-US" dirty="0" smtClean="0"/>
              <a:t>Lookup </a:t>
            </a:r>
            <a:r>
              <a:rPr lang="en-US" dirty="0"/>
              <a:t>tables are an excellent use case for a relational database because typically lookups are simple queries where extra information is needed based on one or two specific values. </a:t>
            </a:r>
            <a:endParaRPr lang="en-US" dirty="0" smtClean="0"/>
          </a:p>
          <a:p>
            <a:r>
              <a:rPr lang="en-US" dirty="0" smtClean="0"/>
              <a:t>An </a:t>
            </a:r>
            <a:r>
              <a:rPr lang="en-US" dirty="0"/>
              <a:t>example of this can be looking up the address for an individual based on their unique identifier for the system.</a:t>
            </a:r>
          </a:p>
        </p:txBody>
      </p:sp>
    </p:spTree>
    <p:extLst>
      <p:ext uri="{BB962C8B-B14F-4D97-AF65-F5344CB8AC3E}">
        <p14:creationId xmlns:p14="http://schemas.microsoft.com/office/powerpoint/2010/main" val="100650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a:t>
            </a:r>
            <a:endParaRPr lang="en-US" dirty="0"/>
          </a:p>
        </p:txBody>
      </p:sp>
      <p:sp>
        <p:nvSpPr>
          <p:cNvPr id="3" name="Content Placeholder 2"/>
          <p:cNvSpPr>
            <a:spLocks noGrp="1"/>
          </p:cNvSpPr>
          <p:nvPr>
            <p:ph idx="1"/>
          </p:nvPr>
        </p:nvSpPr>
        <p:spPr/>
        <p:txBody>
          <a:bodyPr>
            <a:normAutofit fontScale="62500" lnSpcReduction="20000"/>
          </a:bodyPr>
          <a:lstStyle/>
          <a:p>
            <a:r>
              <a:rPr lang="en-US" dirty="0"/>
              <a:t>One example of a highly available and eventually consistent application is Apache Cassandra. Apache Cassandra is a column oriented structured database. </a:t>
            </a:r>
            <a:endParaRPr lang="en-US" dirty="0" smtClean="0"/>
          </a:p>
          <a:p>
            <a:r>
              <a:rPr lang="en-US" dirty="0" smtClean="0"/>
              <a:t>You </a:t>
            </a:r>
            <a:r>
              <a:rPr lang="en-US" dirty="0"/>
              <a:t>can choose the consistency level for the Cassandra nodes. The less nodes need to be consistent on a write the more available the system is. When you choose to write and read to only one node for a success which provides the highest level of availability, there is a concept in Cassandra of a read repair. </a:t>
            </a:r>
            <a:endParaRPr lang="en-US" dirty="0" smtClean="0"/>
          </a:p>
          <a:p>
            <a:r>
              <a:rPr lang="en-US" dirty="0" smtClean="0"/>
              <a:t>When </a:t>
            </a:r>
            <a:r>
              <a:rPr lang="en-US" dirty="0"/>
              <a:t>a read happens in Cassandra there is a background process that determines if the replication has the most current data. If the data is incorrect this process will correct the replication so it has the correct data which will allow the nodes to become consistent with the others. </a:t>
            </a:r>
            <a:endParaRPr lang="en-US" dirty="0" smtClean="0"/>
          </a:p>
          <a:p>
            <a:r>
              <a:rPr lang="en-US" dirty="0" smtClean="0"/>
              <a:t>For </a:t>
            </a:r>
            <a:r>
              <a:rPr lang="en-US" dirty="0"/>
              <a:t>users this means that if each node is queried after an update different data may be returned as not all the nodes were updated. If one of these nodes goes down, outdated data could be returned to the application. </a:t>
            </a:r>
            <a:endParaRPr lang="en-US" dirty="0" smtClean="0"/>
          </a:p>
          <a:p>
            <a:r>
              <a:rPr lang="en-US" dirty="0" smtClean="0"/>
              <a:t>However</a:t>
            </a:r>
            <a:r>
              <a:rPr lang="en-US" dirty="0"/>
              <a:t>, there will always be a response from the application which makes Cassandra highly available. </a:t>
            </a:r>
            <a:endParaRPr lang="en-US" dirty="0" smtClean="0"/>
          </a:p>
          <a:p>
            <a:r>
              <a:rPr lang="en-US" dirty="0" smtClean="0"/>
              <a:t>A </a:t>
            </a:r>
            <a:r>
              <a:rPr lang="en-US" dirty="0"/>
              <a:t>good example of a use case for this would be a historical summary view of data where the data is not likely to change often. Many times a Cassandra database will also be consistent but there are also times where Cassandra won’t be.</a:t>
            </a:r>
          </a:p>
        </p:txBody>
      </p:sp>
    </p:spTree>
    <p:extLst>
      <p:ext uri="{BB962C8B-B14F-4D97-AF65-F5344CB8AC3E}">
        <p14:creationId xmlns:p14="http://schemas.microsoft.com/office/powerpoint/2010/main" val="27881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a:t>
            </a:r>
          </a:p>
        </p:txBody>
      </p:sp>
      <p:sp>
        <p:nvSpPr>
          <p:cNvPr id="3" name="Content Placeholder 2"/>
          <p:cNvSpPr>
            <a:spLocks noGrp="1"/>
          </p:cNvSpPr>
          <p:nvPr>
            <p:ph idx="1"/>
          </p:nvPr>
        </p:nvSpPr>
        <p:spPr/>
        <p:txBody>
          <a:bodyPr>
            <a:normAutofit fontScale="70000" lnSpcReduction="20000"/>
          </a:bodyPr>
          <a:lstStyle/>
          <a:p>
            <a:r>
              <a:rPr lang="en-US" dirty="0"/>
              <a:t>Cassandra is a column oriented database that is incredibly powerful when the database is designed in a way that allows the queries to be executed. </a:t>
            </a:r>
            <a:endParaRPr lang="en-US" dirty="0" smtClean="0"/>
          </a:p>
          <a:p>
            <a:r>
              <a:rPr lang="en-US" dirty="0" smtClean="0"/>
              <a:t>One </a:t>
            </a:r>
            <a:r>
              <a:rPr lang="en-US" dirty="0"/>
              <a:t>of the drawbacks is that the way the data will be queried is important to know when designing the database because an improperly designed database will not have the high performance. </a:t>
            </a:r>
            <a:endParaRPr lang="en-US" dirty="0" smtClean="0"/>
          </a:p>
          <a:p>
            <a:r>
              <a:rPr lang="en-US" dirty="0" smtClean="0"/>
              <a:t>This </a:t>
            </a:r>
            <a:r>
              <a:rPr lang="en-US" dirty="0"/>
              <a:t>is why Cassandra can be implemented in the view layer of the Lambda architecture, since query to the view is known in advance and the Cassandra column family can be structured in the optimal way. </a:t>
            </a:r>
            <a:endParaRPr lang="en-US" dirty="0" smtClean="0"/>
          </a:p>
          <a:p>
            <a:r>
              <a:rPr lang="en-US" dirty="0" smtClean="0"/>
              <a:t>However</a:t>
            </a:r>
            <a:r>
              <a:rPr lang="en-US" dirty="0"/>
              <a:t>, Cassandra is the fastest database in relation to writes to the database because of the high level of attention that is spent with respect to how the data is stored on disk when the database has been properly designed. </a:t>
            </a:r>
            <a:endParaRPr lang="en-US" dirty="0" smtClean="0"/>
          </a:p>
          <a:p>
            <a:r>
              <a:rPr lang="en-US" dirty="0" smtClean="0"/>
              <a:t>Cassandra </a:t>
            </a:r>
            <a:r>
              <a:rPr lang="en-US" dirty="0"/>
              <a:t>is therefore the correct choice for a database where a high volume of writes will take place. One common example is to use Cassandra for logs. Logs have a high volume of writes so having better performance for writes is ideal.</a:t>
            </a:r>
          </a:p>
        </p:txBody>
      </p:sp>
    </p:spTree>
    <p:extLst>
      <p:ext uri="{BB962C8B-B14F-4D97-AF65-F5344CB8AC3E}">
        <p14:creationId xmlns:p14="http://schemas.microsoft.com/office/powerpoint/2010/main" val="82843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many databases that are considered to be highly consistent but not highly available. </a:t>
            </a:r>
            <a:endParaRPr lang="en-US" dirty="0" smtClean="0"/>
          </a:p>
          <a:p>
            <a:r>
              <a:rPr lang="en-US" dirty="0" smtClean="0"/>
              <a:t>HDFS </a:t>
            </a:r>
            <a:r>
              <a:rPr lang="en-US" dirty="0"/>
              <a:t>is an example of storage that is highly consistent but not highly available. If a server with the </a:t>
            </a:r>
            <a:r>
              <a:rPr lang="en-US" dirty="0" err="1"/>
              <a:t>NameNode</a:t>
            </a:r>
            <a:r>
              <a:rPr lang="en-US" dirty="0"/>
              <a:t> was to experience network failure then all jobs that are currently in progress or the ability to access the data for a </a:t>
            </a:r>
            <a:r>
              <a:rPr lang="en-US" dirty="0" err="1"/>
              <a:t>MapReduce</a:t>
            </a:r>
            <a:r>
              <a:rPr lang="en-US" dirty="0"/>
              <a:t> job will fail. </a:t>
            </a:r>
            <a:endParaRPr lang="en-US" dirty="0" smtClean="0"/>
          </a:p>
          <a:p>
            <a:r>
              <a:rPr lang="en-US" dirty="0" smtClean="0"/>
              <a:t>This </a:t>
            </a:r>
            <a:r>
              <a:rPr lang="en-US" dirty="0"/>
              <a:t>causes HDFS to have a lower availability than other databases such as Cassandra. Having multiple </a:t>
            </a:r>
            <a:r>
              <a:rPr lang="en-US" dirty="0" err="1"/>
              <a:t>NameNodes</a:t>
            </a:r>
            <a:r>
              <a:rPr lang="en-US" dirty="0"/>
              <a:t> can mitigate this risk and have higher availability. </a:t>
            </a:r>
            <a:endParaRPr lang="en-US" dirty="0" smtClean="0"/>
          </a:p>
          <a:p>
            <a:r>
              <a:rPr lang="en-US" dirty="0" smtClean="0"/>
              <a:t>If </a:t>
            </a:r>
            <a:r>
              <a:rPr lang="en-US" dirty="0"/>
              <a:t>HDFS is queried when there is a network issue to the </a:t>
            </a:r>
            <a:r>
              <a:rPr lang="en-US" dirty="0" err="1"/>
              <a:t>NameNode</a:t>
            </a:r>
            <a:r>
              <a:rPr lang="en-US" dirty="0"/>
              <a:t>, no response will be given to the user. There will only be a timeout.</a:t>
            </a:r>
          </a:p>
        </p:txBody>
      </p:sp>
    </p:spTree>
    <p:extLst>
      <p:ext uri="{BB962C8B-B14F-4D97-AF65-F5344CB8AC3E}">
        <p14:creationId xmlns:p14="http://schemas.microsoft.com/office/powerpoint/2010/main" val="1028681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TotalTime>
  <Words>1300</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Comparison of Databases</vt:lpstr>
      <vt:lpstr>PowerPoint Presentation</vt:lpstr>
      <vt:lpstr>Contents</vt:lpstr>
      <vt:lpstr>CAP theorem</vt:lpstr>
      <vt:lpstr>CAP theorem</vt:lpstr>
      <vt:lpstr>RDBMS</vt:lpstr>
      <vt:lpstr>CASSANDRA</vt:lpstr>
      <vt:lpstr>CASSANDRA</vt:lpstr>
      <vt:lpstr>HDFS</vt:lpstr>
      <vt:lpstr>HDFS</vt:lpstr>
      <vt:lpstr>HBase</vt:lpstr>
      <vt:lpstr>HBase</vt:lpstr>
      <vt:lpstr>MongoDB</vt:lpstr>
      <vt:lpstr>MongoDB</vt:lpstr>
    </vt:vector>
  </TitlesOfParts>
  <Company>ITC Infotech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Databases</dc:title>
  <dc:creator>Rakesh MV</dc:creator>
  <cp:lastModifiedBy>Sasidhar Reddy Vaddi</cp:lastModifiedBy>
  <cp:revision>22</cp:revision>
  <dcterms:created xsi:type="dcterms:W3CDTF">2017-10-16T10:02:20Z</dcterms:created>
  <dcterms:modified xsi:type="dcterms:W3CDTF">2017-10-16T13:51:49Z</dcterms:modified>
</cp:coreProperties>
</file>