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Century Gothic"/>
              </a:rPr>
              <a:t>5/31/17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7" name="CustomShape 28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93C861-96C8-41FB-90F0-386265DC1E99}" type="slidenum">
              <a:rPr lang="en-US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trike="noStrike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en-US" sz="1600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en-US" sz="1400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"/>
            </a:pPr>
            <a:r>
              <a:rPr lang="en-US" sz="1200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"/>
            </a:pPr>
            <a:r>
              <a:rPr lang="en-US" sz="1200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Century Gothic"/>
              </a:rPr>
              <a:t>5/31/17</a:t>
            </a:r>
            <a:endParaRPr/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D05AAD-A66F-4042-BCA2-DF286C8AAD47}" type="slidenum">
              <a:rPr lang="en-US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5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Century Gothic"/>
              </a:rPr>
              <a:t>5/31/17</a:t>
            </a:r>
            <a:endParaRPr/>
          </a:p>
        </p:txBody>
      </p:sp>
      <p:sp>
        <p:nvSpPr>
          <p:cNvPr id="15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8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B74B8C-44AA-421A-9BE4-06291CAB2DD8}" type="slidenum">
              <a:rPr lang="en-US" sz="2000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6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6131880" y="3186360"/>
            <a:ext cx="3962880" cy="3237480"/>
          </a:xfrm>
          <a:prstGeom prst="rect">
            <a:avLst/>
          </a:prstGeom>
          <a:ln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2"/>
          <a:stretch/>
        </p:blipFill>
        <p:spPr>
          <a:xfrm>
            <a:off x="1691280" y="226440"/>
            <a:ext cx="4649760" cy="198396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 flipV="1" rot="1117800">
            <a:off x="5486040" y="2931480"/>
            <a:ext cx="834480" cy="2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4" descr=""/>
          <p:cNvPicPr/>
          <p:nvPr/>
        </p:nvPicPr>
        <p:blipFill>
          <a:blip r:embed="rId1"/>
          <a:stretch/>
        </p:blipFill>
        <p:spPr>
          <a:xfrm>
            <a:off x="1551600" y="1869840"/>
            <a:ext cx="10083600" cy="416232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1676520" y="771480"/>
            <a:ext cx="652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Neo based Metadata Lake: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3201120" y="550080"/>
            <a:ext cx="7950960" cy="590688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634760" y="784800"/>
            <a:ext cx="1448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b050"/>
                </a:solidFill>
                <a:latin typeface="Century Gothic"/>
              </a:rPr>
              <a:t>Data</a:t>
            </a:r>
            <a:r>
              <a:rPr lang="en-US" sz="1600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1600" strike="noStrike">
                <a:solidFill>
                  <a:srgbClr val="00b050"/>
                </a:solidFill>
                <a:latin typeface="Century Gothic"/>
              </a:rPr>
              <a:t>Model: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" descr=""/>
          <p:cNvPicPr/>
          <p:nvPr/>
        </p:nvPicPr>
        <p:blipFill>
          <a:blip r:embed="rId1"/>
          <a:stretch/>
        </p:blipFill>
        <p:spPr>
          <a:xfrm>
            <a:off x="4638960" y="218880"/>
            <a:ext cx="4230720" cy="2070360"/>
          </a:xfrm>
          <a:prstGeom prst="rect">
            <a:avLst/>
          </a:prstGeom>
          <a:ln>
            <a:noFill/>
          </a:ln>
        </p:spPr>
      </p:pic>
      <p:pic>
        <p:nvPicPr>
          <p:cNvPr id="225" name="Picture 2" descr=""/>
          <p:cNvPicPr/>
          <p:nvPr/>
        </p:nvPicPr>
        <p:blipFill>
          <a:blip r:embed="rId2"/>
          <a:stretch/>
        </p:blipFill>
        <p:spPr>
          <a:xfrm>
            <a:off x="1620360" y="2829240"/>
            <a:ext cx="9232920" cy="38073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620360" y="785880"/>
            <a:ext cx="184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Graph</a:t>
            </a:r>
            <a:r>
              <a:rPr lang="en-US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trike="noStrike">
                <a:solidFill>
                  <a:srgbClr val="00b050"/>
                </a:solidFill>
                <a:latin typeface="Century Gothic"/>
              </a:rPr>
              <a:t>Model: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537200" y="2289240"/>
            <a:ext cx="271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  </a:t>
            </a:r>
            <a:r>
              <a:rPr lang="en-US" strike="noStrike">
                <a:solidFill>
                  <a:srgbClr val="00b050"/>
                </a:solidFill>
                <a:latin typeface="Century Gothic"/>
              </a:rPr>
              <a:t>Querying</a:t>
            </a:r>
            <a:r>
              <a:rPr lang="en-US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trike="noStrike">
                <a:solidFill>
                  <a:srgbClr val="00b050"/>
                </a:solidFill>
                <a:latin typeface="Century Gothic"/>
              </a:rPr>
              <a:t>The Graph: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603800" y="768600"/>
            <a:ext cx="375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Use cases of Graph Databases: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2306160" y="1772280"/>
            <a:ext cx="674028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Real-Time Recommendation Engines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Master Data Management Solutions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Fraud Detection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Empowering Network and IT Operations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Identity &amp; Access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28360" y="728280"/>
            <a:ext cx="442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Real-Time Recommendation Engines: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2614320" y="1374480"/>
            <a:ext cx="194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Steps Involved: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431160" y="2249640"/>
            <a:ext cx="699120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Ingest data from multiple sources into neo4j DB.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Apply cypher queries or use Spark ML lib to generate recommendations.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Apply real time analytics using Spark Graphx or cypher queries for  processing.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>
            <a:alpha val="9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" descr=""/>
          <p:cNvPicPr/>
          <p:nvPr/>
        </p:nvPicPr>
        <p:blipFill>
          <a:blip r:embed="rId1"/>
          <a:stretch/>
        </p:blipFill>
        <p:spPr>
          <a:xfrm>
            <a:off x="981360" y="1616760"/>
            <a:ext cx="9946800" cy="4360320"/>
          </a:xfrm>
          <a:prstGeom prst="rect">
            <a:avLst/>
          </a:prstGeom>
          <a:ln>
            <a:noFill/>
          </a:ln>
        </p:spPr>
      </p:pic>
      <p:sp>
        <p:nvSpPr>
          <p:cNvPr id="204" name="Line 1"/>
          <p:cNvSpPr/>
          <p:nvPr/>
        </p:nvSpPr>
        <p:spPr>
          <a:xfrm>
            <a:off x="3735360" y="3880440"/>
            <a:ext cx="10818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205" name="Line 2"/>
          <p:cNvSpPr/>
          <p:nvPr/>
        </p:nvSpPr>
        <p:spPr>
          <a:xfrm>
            <a:off x="3735360" y="3685680"/>
            <a:ext cx="0" cy="1947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206" name="Line 3"/>
          <p:cNvSpPr/>
          <p:nvPr/>
        </p:nvSpPr>
        <p:spPr>
          <a:xfrm flipV="1">
            <a:off x="4276440" y="3685680"/>
            <a:ext cx="0" cy="1947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207" name="Line 4"/>
          <p:cNvSpPr/>
          <p:nvPr/>
        </p:nvSpPr>
        <p:spPr>
          <a:xfrm>
            <a:off x="4803840" y="3685680"/>
            <a:ext cx="0" cy="1947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208" name="CustomShape 5"/>
          <p:cNvSpPr/>
          <p:nvPr/>
        </p:nvSpPr>
        <p:spPr>
          <a:xfrm flipH="1">
            <a:off x="4093560" y="3880800"/>
            <a:ext cx="13680" cy="381600"/>
          </a:xfrm>
          <a:prstGeom prst="straightConnector1">
            <a:avLst/>
          </a:prstGeom>
          <a:noFill/>
          <a:ln w="1908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1709280" y="747720"/>
            <a:ext cx="504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silos</a:t>
            </a:r>
            <a:r>
              <a:rPr lang="en-US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trike="noStrike">
                <a:solidFill>
                  <a:srgbClr val="00b050"/>
                </a:solidFill>
                <a:latin typeface="Century Gothic"/>
              </a:rPr>
              <a:t>&amp; polyglot persistence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1" descr=""/>
          <p:cNvPicPr/>
          <p:nvPr/>
        </p:nvPicPr>
        <p:blipFill>
          <a:blip r:embed="rId1"/>
          <a:stretch/>
        </p:blipFill>
        <p:spPr>
          <a:xfrm>
            <a:off x="1602720" y="1497600"/>
            <a:ext cx="9628200" cy="51062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691280" y="768600"/>
            <a:ext cx="5817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Data ingestion from multiple sources into Neo4j DB: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"/>
          <p:cNvPicPr/>
          <p:nvPr/>
        </p:nvPicPr>
        <p:blipFill>
          <a:blip r:embed="rId1"/>
          <a:stretch/>
        </p:blipFill>
        <p:spPr>
          <a:xfrm>
            <a:off x="1809000" y="1891440"/>
            <a:ext cx="8695800" cy="429876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1633680" y="768600"/>
            <a:ext cx="525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Neo4j Real-Time Graph Analytics with Kafka: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7" descr=""/>
          <p:cNvPicPr/>
          <p:nvPr/>
        </p:nvPicPr>
        <p:blipFill>
          <a:blip r:embed="rId1"/>
          <a:stretch/>
        </p:blipFill>
        <p:spPr>
          <a:xfrm>
            <a:off x="2932560" y="1876680"/>
            <a:ext cx="5476680" cy="399060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1702800" y="768960"/>
            <a:ext cx="442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Data Flow between Neo4j and Spark: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626480" y="776880"/>
            <a:ext cx="454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Real-time Recommendation systems:</a:t>
            </a:r>
            <a:endParaRPr/>
          </a:p>
        </p:txBody>
      </p:sp>
      <p:pic>
        <p:nvPicPr>
          <p:cNvPr id="217" name="irc_mi" descr=""/>
          <p:cNvPicPr/>
          <p:nvPr/>
        </p:nvPicPr>
        <p:blipFill>
          <a:blip r:embed="rId1"/>
          <a:stretch/>
        </p:blipFill>
        <p:spPr>
          <a:xfrm>
            <a:off x="2784240" y="2158200"/>
            <a:ext cx="5943240" cy="36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605240" y="768960"/>
            <a:ext cx="435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b050"/>
                </a:solidFill>
                <a:latin typeface="Century Gothic"/>
              </a:rPr>
              <a:t>Master Data Management Solutions: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512440" y="1843920"/>
            <a:ext cx="838620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A 360° view can be created either by managing all our master data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(customer, product, supplier) inside  a single repository or by creating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entury Gothic"/>
              </a:rPr>
              <a:t>a shared metadata repository to support activities ranging from ecommerce  to customer support.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