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72" r:id="rId9"/>
    <p:sldId id="267" r:id="rId10"/>
    <p:sldId id="268" r:id="rId11"/>
    <p:sldId id="271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74B1-4B10-4280-B00D-A5E879B1626D}" type="datetimeFigureOut">
              <a:rPr lang="en-US" smtClean="0"/>
              <a:t>4/24/2017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8122-181A-4CDA-B0E3-B55C9AC7F9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00B0F0"/>
                </a:solidFill>
              </a:rPr>
              <a:t>FILE STORAGE FORMATS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8943948" cy="685804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ORC</a:t>
            </a:r>
          </a:p>
          <a:p>
            <a:pPr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pPr algn="just"/>
            <a:r>
              <a:rPr lang="en-IN" sz="1600" dirty="0" smtClean="0"/>
              <a:t>The</a:t>
            </a:r>
            <a:r>
              <a:rPr lang="en-IN" sz="1600" dirty="0"/>
              <a:t> Optimized Row Columnar </a:t>
            </a:r>
            <a:r>
              <a:rPr lang="en-IN" sz="1600" dirty="0"/>
              <a:t>(ORC) file format provides a highly efficient way to store </a:t>
            </a:r>
            <a:r>
              <a:rPr lang="en-IN" sz="1600" dirty="0" smtClean="0"/>
              <a:t> </a:t>
            </a:r>
            <a:r>
              <a:rPr lang="en-IN" sz="1600" dirty="0" smtClean="0"/>
              <a:t>data</a:t>
            </a:r>
          </a:p>
          <a:p>
            <a:pPr algn="just"/>
            <a:r>
              <a:rPr lang="en-IN" sz="1600" dirty="0" smtClean="0"/>
              <a:t>ORC </a:t>
            </a:r>
            <a:r>
              <a:rPr lang="en-IN" sz="1600" dirty="0"/>
              <a:t>File format are used for improve the performance of Hive Query and reduce the access time and reduce the storage </a:t>
            </a:r>
            <a:r>
              <a:rPr lang="en-IN" sz="1600" dirty="0" smtClean="0"/>
              <a:t>space.</a:t>
            </a:r>
            <a:endParaRPr lang="en-IN" sz="1600" dirty="0" smtClean="0"/>
          </a:p>
          <a:p>
            <a:pPr algn="just"/>
            <a:endParaRPr lang="en-IN" sz="16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ORC  File </a:t>
            </a:r>
            <a:r>
              <a:rPr lang="en-US" dirty="0" smtClean="0">
                <a:solidFill>
                  <a:srgbClr val="00B0F0"/>
                </a:solidFill>
              </a:rPr>
              <a:t>structure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endParaRPr lang="en-IN" sz="1600" dirty="0" smtClean="0"/>
          </a:p>
          <a:p>
            <a:pPr algn="just"/>
            <a:endParaRPr lang="en-IN" sz="1600" dirty="0">
              <a:solidFill>
                <a:srgbClr val="00B0F0"/>
              </a:solidFill>
            </a:endParaRPr>
          </a:p>
        </p:txBody>
      </p:sp>
      <p:pic>
        <p:nvPicPr>
          <p:cNvPr id="6" name="Picture 2" descr="Image result for orc file structur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5929354" cy="3214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8686800" cy="61436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ORC  File structure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 descr="Image result for orc file structur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1"/>
            <a:ext cx="5929354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PROS AND CONS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" y="928670"/>
          <a:ext cx="8858280" cy="58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82"/>
                <a:gridCol w="1135678"/>
                <a:gridCol w="1476380"/>
                <a:gridCol w="1476380"/>
                <a:gridCol w="1476380"/>
                <a:gridCol w="1476380"/>
              </a:tblGrid>
              <a:tr h="960192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TEXT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SEQUNCE FILE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AVRO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PARQUET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ORC</a:t>
                      </a:r>
                      <a:endParaRPr lang="en-IN" sz="1600" dirty="0"/>
                    </a:p>
                  </a:txBody>
                  <a:tcPr/>
                </a:tc>
              </a:tr>
              <a:tr h="96019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DATA 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Text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Binary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BInary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Binary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Binary</a:t>
                      </a:r>
                      <a:endParaRPr lang="en-IN" sz="1600" dirty="0"/>
                    </a:p>
                  </a:txBody>
                  <a:tcPr/>
                </a:tc>
              </a:tr>
              <a:tr h="994281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INTERNAL STORAGE ORDER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Row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Row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Row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Column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/>
                        <a:t>Clolumn</a:t>
                      </a:r>
                      <a:r>
                        <a:rPr lang="en-IN" sz="1600" dirty="0" smtClean="0"/>
                        <a:t> based</a:t>
                      </a:r>
                      <a:endParaRPr lang="en-IN" sz="1600" dirty="0"/>
                    </a:p>
                  </a:txBody>
                  <a:tcPr/>
                </a:tc>
              </a:tr>
              <a:tr h="960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COMPRESSION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File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Block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Block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Block</a:t>
                      </a:r>
                      <a:r>
                        <a:rPr lang="en-IN" sz="1600" baseline="0" dirty="0" smtClean="0"/>
                        <a:t> b</a:t>
                      </a:r>
                      <a:r>
                        <a:rPr lang="en-IN" sz="1600" dirty="0" smtClean="0"/>
                        <a:t>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Block based</a:t>
                      </a:r>
                      <a:endParaRPr lang="en-IN" sz="1600" dirty="0"/>
                    </a:p>
                  </a:txBody>
                  <a:tcPr/>
                </a:tc>
              </a:tr>
              <a:tr h="96019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SPLITABLE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</a:tr>
              <a:tr h="994281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SPLITABLE</a:t>
                      </a:r>
                    </a:p>
                    <a:p>
                      <a:r>
                        <a:rPr lang="en-IN" sz="1600" dirty="0" smtClean="0"/>
                        <a:t>AFTER</a:t>
                      </a:r>
                      <a:r>
                        <a:rPr lang="en-IN" sz="1600" baseline="0" dirty="0" smtClean="0"/>
                        <a:t> </a:t>
                      </a:r>
                    </a:p>
                    <a:p>
                      <a:r>
                        <a:rPr lang="en-IN" sz="1600" baseline="0" dirty="0" smtClean="0"/>
                        <a:t>COMPRESSION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6700" dirty="0" err="1">
                <a:solidFill>
                  <a:srgbClr val="00B0F0"/>
                </a:solidFill>
              </a:rPr>
              <a:t>S</a:t>
            </a:r>
            <a:r>
              <a:rPr lang="en-IN" sz="6700" dirty="0" err="1" smtClean="0">
                <a:solidFill>
                  <a:srgbClr val="00B0F0"/>
                </a:solidFill>
              </a:rPr>
              <a:t>tatastics</a:t>
            </a:r>
            <a:r>
              <a:rPr lang="en-IN" sz="6700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 used simple query </a:t>
            </a:r>
            <a:r>
              <a:rPr lang="en-IN" b="1" dirty="0" smtClean="0"/>
              <a:t>select *from </a:t>
            </a:r>
            <a:r>
              <a:rPr lang="en-IN" b="1" dirty="0" err="1" smtClean="0"/>
              <a:t>tablename</a:t>
            </a:r>
            <a:r>
              <a:rPr lang="en-IN" b="1" dirty="0" smtClean="0"/>
              <a:t> where condition </a:t>
            </a:r>
            <a:r>
              <a:rPr lang="en-IN" dirty="0" smtClean="0"/>
              <a:t>on different file format </a:t>
            </a:r>
            <a:r>
              <a:rPr lang="en-IN" dirty="0" smtClean="0"/>
              <a:t>hive tables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Here we can see the time difference to fetch rows from table. </a:t>
            </a:r>
          </a:p>
          <a:p>
            <a:r>
              <a:rPr lang="en-IN" sz="3800" b="1" dirty="0" err="1" smtClean="0"/>
              <a:t>Textfile</a:t>
            </a:r>
            <a:r>
              <a:rPr lang="en-IN" sz="3800" b="1" dirty="0" smtClean="0"/>
              <a:t>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	Time taken: 0.081 seconds, Fetched: 9192 row(s</a:t>
            </a:r>
          </a:p>
          <a:p>
            <a:endParaRPr lang="en-IN" dirty="0" smtClean="0"/>
          </a:p>
          <a:p>
            <a:r>
              <a:rPr lang="en-IN" sz="3800" b="1" dirty="0" smtClean="0"/>
              <a:t>Avro</a:t>
            </a:r>
            <a:endParaRPr lang="en-IN" sz="3800" b="1" dirty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	Time taken: 0.132 seconds, Fetched: 9192 row(s)</a:t>
            </a:r>
          </a:p>
          <a:p>
            <a:endParaRPr lang="en-IN" dirty="0" smtClean="0"/>
          </a:p>
          <a:p>
            <a:r>
              <a:rPr lang="en-IN" sz="3800" b="1" dirty="0" smtClean="0"/>
              <a:t>ORC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Time taken: 0.061 seconds, Fetched: 9192 row(s)</a:t>
            </a:r>
          </a:p>
          <a:p>
            <a:endParaRPr lang="en-IN" dirty="0" smtClean="0"/>
          </a:p>
          <a:p>
            <a:r>
              <a:rPr lang="en-IN" sz="3800" b="1" dirty="0"/>
              <a:t>P</a:t>
            </a:r>
            <a:r>
              <a:rPr lang="en-IN" sz="3800" b="1" dirty="0" smtClean="0"/>
              <a:t>arquet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Time taken: 0.33 seconds, Fetched: 9192 row(s)</a:t>
            </a:r>
          </a:p>
          <a:p>
            <a:endParaRPr lang="en-IN" sz="3800" b="1" dirty="0" smtClean="0"/>
          </a:p>
          <a:p>
            <a:r>
              <a:rPr lang="en-IN" sz="3800" b="1" dirty="0"/>
              <a:t>S</a:t>
            </a:r>
            <a:r>
              <a:rPr lang="en-IN" sz="3800" b="1" dirty="0" smtClean="0"/>
              <a:t>equence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Time taken:0.119 seconds, Fetched: 9192 row(s)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Every File Format has its own Strength and </a:t>
            </a:r>
            <a:r>
              <a:rPr lang="en-IN" b="1" dirty="0" err="1" smtClean="0"/>
              <a:t>weekness</a:t>
            </a:r>
            <a:r>
              <a:rPr lang="en-IN" b="1" dirty="0" smtClean="0"/>
              <a:t>.</a:t>
            </a:r>
          </a:p>
          <a:p>
            <a:pPr>
              <a:buNone/>
            </a:pPr>
            <a:r>
              <a:rPr lang="en-IN" b="1" dirty="0" smtClean="0"/>
              <a:t>	Based on system </a:t>
            </a:r>
            <a:r>
              <a:rPr lang="en-IN" b="1" dirty="0" err="1" smtClean="0"/>
              <a:t>usecase</a:t>
            </a:r>
            <a:r>
              <a:rPr lang="en-IN" b="1" dirty="0" smtClean="0"/>
              <a:t> and data we need to select file format which is suitable for </a:t>
            </a:r>
            <a:r>
              <a:rPr lang="en-IN" b="1" dirty="0" smtClean="0"/>
              <a:t>business </a:t>
            </a:r>
            <a:r>
              <a:rPr lang="en-IN" b="1" dirty="0" err="1" smtClean="0"/>
              <a:t>usecase</a:t>
            </a:r>
            <a:r>
              <a:rPr lang="en-IN" b="1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Why Storage Formats are Important</a:t>
            </a:r>
          </a:p>
          <a:p>
            <a:pPr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r>
              <a:rPr lang="en-IN" sz="1600" dirty="0" smtClean="0"/>
              <a:t>Data processing and query performance</a:t>
            </a:r>
          </a:p>
          <a:p>
            <a:r>
              <a:rPr lang="en-IN" sz="1600" dirty="0" smtClean="0"/>
              <a:t>Faster read times</a:t>
            </a:r>
          </a:p>
          <a:p>
            <a:r>
              <a:rPr lang="en-IN" sz="1600" dirty="0" smtClean="0"/>
              <a:t>Faster write times</a:t>
            </a:r>
          </a:p>
          <a:p>
            <a:r>
              <a:rPr lang="en-IN" sz="1600" dirty="0" err="1" smtClean="0"/>
              <a:t>Splittable</a:t>
            </a:r>
            <a:r>
              <a:rPr lang="en-IN" sz="1600" dirty="0" smtClean="0"/>
              <a:t> files</a:t>
            </a:r>
          </a:p>
          <a:p>
            <a:r>
              <a:rPr lang="en-IN" sz="1600" dirty="0" smtClean="0"/>
              <a:t>Schema evolution support</a:t>
            </a:r>
          </a:p>
          <a:p>
            <a:r>
              <a:rPr lang="en-IN" sz="1600" dirty="0" smtClean="0"/>
              <a:t>Advanced compression support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Clr>
                <a:schemeClr val="tx2"/>
              </a:buClr>
              <a:buNone/>
            </a:pPr>
            <a:r>
              <a:rPr lang="en-US" dirty="0">
                <a:solidFill>
                  <a:srgbClr val="00B0F0"/>
                </a:solidFill>
              </a:rPr>
              <a:t>Available File </a:t>
            </a:r>
            <a:r>
              <a:rPr lang="en-US" dirty="0" smtClean="0">
                <a:solidFill>
                  <a:srgbClr val="00B0F0"/>
                </a:solidFill>
              </a:rPr>
              <a:t>Formats</a:t>
            </a:r>
          </a:p>
          <a:p>
            <a:pPr>
              <a:buClr>
                <a:schemeClr val="tx2"/>
              </a:buClr>
              <a:buNone/>
            </a:pPr>
            <a:endParaRPr lang="de-CH" dirty="0" smtClean="0">
              <a:solidFill>
                <a:srgbClr val="00B0F0"/>
              </a:solidFill>
            </a:endParaRPr>
          </a:p>
          <a:p>
            <a:pPr>
              <a:buClr>
                <a:schemeClr val="tx2"/>
              </a:buClr>
            </a:pPr>
            <a:r>
              <a:rPr lang="de-CH" sz="2800" dirty="0" smtClean="0">
                <a:solidFill>
                  <a:schemeClr val="tx2"/>
                </a:solidFill>
              </a:rPr>
              <a:t>Text </a:t>
            </a:r>
            <a:r>
              <a:rPr lang="de-CH" sz="2800" dirty="0">
                <a:solidFill>
                  <a:schemeClr val="tx2"/>
                </a:solidFill>
              </a:rPr>
              <a:t>/ </a:t>
            </a:r>
            <a:r>
              <a:rPr lang="de-CH" sz="2800" dirty="0" smtClean="0">
                <a:solidFill>
                  <a:schemeClr val="tx2"/>
                </a:solidFill>
              </a:rPr>
              <a:t>CSV/TSV</a:t>
            </a:r>
            <a:endParaRPr lang="de-CH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de-CH" sz="2800" dirty="0" smtClean="0">
                <a:solidFill>
                  <a:schemeClr val="tx2"/>
                </a:solidFill>
              </a:rPr>
              <a:t>SequenceFile</a:t>
            </a:r>
          </a:p>
          <a:p>
            <a:pPr>
              <a:buClr>
                <a:schemeClr val="tx2"/>
              </a:buClr>
            </a:pPr>
            <a:r>
              <a:rPr lang="de-CH" sz="2800" dirty="0" smtClean="0">
                <a:solidFill>
                  <a:schemeClr val="tx2"/>
                </a:solidFill>
              </a:rPr>
              <a:t>Avro</a:t>
            </a:r>
            <a:endParaRPr lang="de-CH" sz="28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de-CH" sz="2800" dirty="0">
                <a:solidFill>
                  <a:schemeClr val="tx2"/>
                </a:solidFill>
              </a:rPr>
              <a:t>Parquet</a:t>
            </a:r>
          </a:p>
          <a:p>
            <a:pPr>
              <a:buClr>
                <a:schemeClr val="tx2"/>
              </a:buClr>
            </a:pPr>
            <a:r>
              <a:rPr lang="de-CH" sz="2800" dirty="0" smtClean="0">
                <a:solidFill>
                  <a:schemeClr val="tx2"/>
                </a:solidFill>
              </a:rPr>
              <a:t>ORC</a:t>
            </a:r>
            <a:endParaRPr lang="de-CH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Text /CSV</a:t>
            </a:r>
            <a:endParaRPr lang="en-IN" dirty="0"/>
          </a:p>
          <a:p>
            <a:r>
              <a:rPr lang="en-IN" sz="1600" dirty="0" err="1" smtClean="0"/>
              <a:t>Textfiles</a:t>
            </a:r>
            <a:r>
              <a:rPr lang="en-IN" sz="1600" dirty="0" smtClean="0"/>
              <a:t> are flat files</a:t>
            </a:r>
          </a:p>
          <a:p>
            <a:r>
              <a:rPr lang="en-IN" sz="1600" dirty="0" smtClean="0"/>
              <a:t>These formats store the data in plain text</a:t>
            </a:r>
          </a:p>
          <a:p>
            <a:r>
              <a:rPr lang="en-IN" sz="1600" dirty="0" smtClean="0"/>
              <a:t>This format widely used when we dump bulk data from </a:t>
            </a:r>
            <a:r>
              <a:rPr lang="en-IN" sz="1600" dirty="0" err="1" smtClean="0"/>
              <a:t>hadoop</a:t>
            </a:r>
            <a:r>
              <a:rPr lang="en-IN" sz="1600" dirty="0" smtClean="0"/>
              <a:t> into an analytics database.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dirty="0" err="1" smtClean="0">
                <a:solidFill>
                  <a:srgbClr val="00B0F0"/>
                </a:solidFill>
              </a:rPr>
              <a:t>SequenceFiles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sz="1600" dirty="0" smtClean="0"/>
              <a:t>Sequence Files are flat files consisting of binary key/value pairs</a:t>
            </a:r>
          </a:p>
          <a:p>
            <a:r>
              <a:rPr lang="en-IN" sz="1600" dirty="0" smtClean="0"/>
              <a:t>Intermediate data(</a:t>
            </a:r>
            <a:r>
              <a:rPr lang="en-IN" sz="1600" dirty="0" err="1" smtClean="0"/>
              <a:t>mapper</a:t>
            </a:r>
            <a:r>
              <a:rPr lang="en-IN" sz="1600" dirty="0" smtClean="0"/>
              <a:t> output) will be stored in sequence.</a:t>
            </a:r>
          </a:p>
          <a:p>
            <a:endParaRPr lang="en-IN" sz="1600" dirty="0" smtClean="0"/>
          </a:p>
          <a:p>
            <a:pPr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dirty="0">
              <a:solidFill>
                <a:srgbClr val="00B0F0"/>
              </a:solidFill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001156" cy="628654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Avro</a:t>
            </a:r>
          </a:p>
          <a:p>
            <a:pPr>
              <a:buNone/>
            </a:pPr>
            <a:endParaRPr lang="en-IN" dirty="0" smtClean="0">
              <a:solidFill>
                <a:srgbClr val="00B0F0"/>
              </a:solidFill>
            </a:endParaRPr>
          </a:p>
          <a:p>
            <a:r>
              <a:rPr lang="en-IN" sz="1600" dirty="0"/>
              <a:t>Row storage </a:t>
            </a:r>
            <a:r>
              <a:rPr lang="en-IN" sz="1600" dirty="0" smtClean="0"/>
              <a:t>format</a:t>
            </a:r>
          </a:p>
          <a:p>
            <a:r>
              <a:rPr lang="en-IN" sz="1600" dirty="0" smtClean="0"/>
              <a:t>Avro </a:t>
            </a:r>
            <a:r>
              <a:rPr lang="en-IN" sz="1600" dirty="0"/>
              <a:t>stores both the data definition and the data together in one message </a:t>
            </a:r>
            <a:r>
              <a:rPr lang="en-IN" sz="1600" dirty="0" smtClean="0"/>
              <a:t>/File .</a:t>
            </a:r>
            <a:endParaRPr lang="en-IN" sz="1600" dirty="0"/>
          </a:p>
          <a:p>
            <a:r>
              <a:rPr lang="en-IN" sz="1600" dirty="0" smtClean="0"/>
              <a:t>Avro </a:t>
            </a:r>
            <a:r>
              <a:rPr lang="en-IN" sz="1600" dirty="0"/>
              <a:t>is a </a:t>
            </a:r>
            <a:r>
              <a:rPr lang="de-CH" sz="1600" dirty="0"/>
              <a:t>neutral </a:t>
            </a:r>
            <a:r>
              <a:rPr lang="de-CH" sz="1600" dirty="0" smtClean="0"/>
              <a:t>data</a:t>
            </a:r>
            <a:r>
              <a:rPr lang="en-IN" sz="1600" dirty="0" smtClean="0"/>
              <a:t> </a:t>
            </a:r>
            <a:r>
              <a:rPr lang="en-IN" sz="1600" dirty="0"/>
              <a:t>serialization </a:t>
            </a:r>
            <a:r>
              <a:rPr lang="en-IN" sz="1600" dirty="0" smtClean="0"/>
              <a:t>system.</a:t>
            </a:r>
          </a:p>
          <a:p>
            <a:r>
              <a:rPr lang="en-US" sz="1600" dirty="0" smtClean="0"/>
              <a:t>Schema evolution</a:t>
            </a:r>
          </a:p>
          <a:p>
            <a:r>
              <a:rPr lang="en-US" sz="1600" dirty="0" smtClean="0"/>
              <a:t>RPC(Remote Procedure call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n-IN" sz="2000" dirty="0" smtClean="0"/>
          </a:p>
          <a:p>
            <a:pPr>
              <a:buNone/>
            </a:pPr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5720" y="3357562"/>
            <a:ext cx="235745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6">
                    <a:lumMod val="50000"/>
                  </a:schemeClr>
                </a:solidFill>
              </a:rPr>
              <a:t>Table representation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31379"/>
              </p:ext>
            </p:extLst>
          </p:nvPr>
        </p:nvGraphicFramePr>
        <p:xfrm>
          <a:off x="285721" y="3857628"/>
          <a:ext cx="2571768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  <a:gridCol w="857256"/>
              </a:tblGrid>
              <a:tr h="416213">
                <a:tc>
                  <a:txBody>
                    <a:bodyPr/>
                    <a:lstStyle/>
                    <a:p>
                      <a:r>
                        <a:rPr lang="de-CH" dirty="0" smtClean="0"/>
                        <a:t>X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6213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x1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y1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z1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9265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x2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y2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z2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6213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x3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y3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z3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6213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x4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y4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z4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16213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x5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Y5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z5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93443"/>
              </p:ext>
            </p:extLst>
          </p:nvPr>
        </p:nvGraphicFramePr>
        <p:xfrm>
          <a:off x="3071802" y="3786190"/>
          <a:ext cx="5885175" cy="35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  <a:gridCol w="392345"/>
              </a:tblGrid>
              <a:tr h="35719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x1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z1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CH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  <a:endParaRPr kumimoji="0"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CH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y2</a:t>
                      </a:r>
                      <a:endParaRPr kumimoji="0"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de-CH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z2</a:t>
                      </a:r>
                      <a:endParaRPr kumimoji="0"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x3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z3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x4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y4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z4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x5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y5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z5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71934" y="3071810"/>
            <a:ext cx="235745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CH" sz="1400" dirty="0" smtClean="0">
                <a:solidFill>
                  <a:schemeClr val="accent6">
                    <a:lumMod val="50000"/>
                  </a:schemeClr>
                </a:solidFill>
              </a:rPr>
              <a:t>Row format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8686800" cy="5697559"/>
          </a:xfrm>
        </p:spPr>
        <p:txBody>
          <a:bodyPr>
            <a:normAutofit fontScale="47500" lnSpcReduction="20000"/>
          </a:bodyPr>
          <a:lstStyle/>
          <a:p>
            <a:pPr marL="48767" indent="0">
              <a:buNone/>
            </a:pPr>
            <a:r>
              <a:rPr lang="en-US" sz="5800" dirty="0" smtClean="0">
                <a:solidFill>
                  <a:srgbClr val="00B0F0"/>
                </a:solidFill>
              </a:rPr>
              <a:t>Avro  File structure</a:t>
            </a:r>
          </a:p>
          <a:p>
            <a:pPr marL="48767" indent="0">
              <a:buNone/>
            </a:pPr>
            <a:endParaRPr lang="en-US" sz="3600" dirty="0" smtClean="0"/>
          </a:p>
          <a:p>
            <a:pPr marL="48767" indent="0">
              <a:buNone/>
            </a:pPr>
            <a:endParaRPr lang="en-US" sz="3600" dirty="0"/>
          </a:p>
          <a:p>
            <a:pPr marL="48767" indent="0">
              <a:buNone/>
            </a:pPr>
            <a:r>
              <a:rPr lang="en-US" sz="3400" dirty="0" smtClean="0">
                <a:latin typeface="+mj-lt"/>
              </a:rPr>
              <a:t>Sample AVRO schema in JSON format</a:t>
            </a:r>
            <a:r>
              <a:rPr lang="en-US" sz="3600" dirty="0" smtClean="0"/>
              <a:t>		Avro file structure</a:t>
            </a:r>
          </a:p>
          <a:p>
            <a:pPr marL="48767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{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"type"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"record",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"name"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“TAB1",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"fields"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[ {			</a:t>
            </a:r>
          </a:p>
          <a:p>
            <a:pPr marL="48767" indent="0">
              <a:buNone/>
            </a:pPr>
            <a:r>
              <a:rPr lang="da-DK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a-DK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"name"</a:t>
            </a:r>
            <a:r>
              <a:rPr lang="da-DK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”X",</a:t>
            </a:r>
          </a:p>
          <a:p>
            <a:pPr marL="48767" indent="0">
              <a:buNone/>
            </a:pPr>
            <a:r>
              <a:rPr lang="da-DK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a-DK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"type"</a:t>
            </a:r>
            <a:r>
              <a:rPr lang="da-DK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"string",</a:t>
            </a:r>
          </a:p>
          <a:p>
            <a:pPr marL="48767" indent="0">
              <a:buNone/>
            </a:pPr>
            <a:r>
              <a:rPr lang="da-DK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}, {</a:t>
            </a:r>
          </a:p>
          <a:p>
            <a:pPr marL="48767" indent="0">
              <a:buNone/>
            </a:pPr>
            <a:r>
              <a:rPr lang="nl-NL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nl-NL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"name"</a:t>
            </a:r>
            <a:r>
              <a:rPr lang="nl-NL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“Y",</a:t>
            </a:r>
          </a:p>
          <a:p>
            <a:pPr marL="48767" indent="0">
              <a:buNone/>
            </a:pPr>
            <a:r>
              <a:rPr lang="nl-NL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nl-NL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"type"</a:t>
            </a:r>
            <a:r>
              <a:rPr lang="nl-NL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"string",</a:t>
            </a:r>
          </a:p>
          <a:p>
            <a:pPr marL="48767" indent="0">
              <a:buNone/>
            </a:pPr>
            <a:r>
              <a:rPr lang="nl-NL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}, {</a:t>
            </a:r>
          </a:p>
          <a:p>
            <a:pPr marL="48767" indent="0">
              <a:buNone/>
            </a:pPr>
            <a:r>
              <a:rPr lang="fi-FI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fi-FI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"name"</a:t>
            </a:r>
            <a:r>
              <a:rPr lang="fi-FI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”Z",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"type"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“string",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 ],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"doc:"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: “schema for storing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TAB1"</a:t>
            </a:r>
          </a:p>
          <a:p>
            <a:pPr marL="48767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785926"/>
            <a:ext cx="5072099" cy="4115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29719" cy="71437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Parquet</a:t>
            </a:r>
          </a:p>
          <a:p>
            <a:pPr>
              <a:buNone/>
            </a:pPr>
            <a:endParaRPr lang="de-CH" dirty="0" smtClean="0">
              <a:solidFill>
                <a:srgbClr val="00B0F0"/>
              </a:solidFill>
            </a:endParaRPr>
          </a:p>
          <a:p>
            <a:r>
              <a:rPr lang="de-CH" sz="1600" dirty="0" smtClean="0"/>
              <a:t>columnar storage format</a:t>
            </a:r>
          </a:p>
          <a:p>
            <a:r>
              <a:rPr lang="de-CH" sz="1600" dirty="0" smtClean="0"/>
              <a:t>key strength is to store nested data in truly columnar format using definition and repetition levels</a:t>
            </a:r>
          </a:p>
          <a:p>
            <a:endParaRPr lang="de-CH" sz="1600" dirty="0" smtClean="0"/>
          </a:p>
          <a:p>
            <a:pPr>
              <a:buNone/>
            </a:pPr>
            <a:endParaRPr lang="de-CH" sz="1600" baseline="30000" dirty="0"/>
          </a:p>
          <a:p>
            <a:pPr>
              <a:buNone/>
            </a:pPr>
            <a:endParaRPr lang="de-CH" sz="1600" baseline="30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14348" y="2500306"/>
            <a:ext cx="1455420" cy="1257198"/>
            <a:chOff x="735330" y="3389046"/>
            <a:chExt cx="1455420" cy="1257198"/>
          </a:xfrm>
        </p:grpSpPr>
        <p:sp>
          <p:nvSpPr>
            <p:cNvPr id="7" name="Oval 6"/>
            <p:cNvSpPr/>
            <p:nvPr/>
          </p:nvSpPr>
          <p:spPr>
            <a:xfrm>
              <a:off x="1356360" y="3389046"/>
              <a:ext cx="388620" cy="2819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967740" y="3863340"/>
              <a:ext cx="388620" cy="28194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7" idx="3"/>
              <a:endCxn id="8" idx="0"/>
            </p:cNvCxnSpPr>
            <p:nvPr/>
          </p:nvCxnSpPr>
          <p:spPr>
            <a:xfrm flipH="1">
              <a:off x="1162050" y="3629697"/>
              <a:ext cx="251222" cy="233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35330" y="4351020"/>
              <a:ext cx="388620" cy="28194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X</a:t>
              </a:r>
              <a:endParaRPr lang="en-GB" dirty="0"/>
            </a:p>
          </p:txBody>
        </p:sp>
        <p:cxnSp>
          <p:nvCxnSpPr>
            <p:cNvPr id="11" name="Straight Connector 10"/>
            <p:cNvCxnSpPr>
              <a:stCxn id="8" idx="4"/>
              <a:endCxn id="10" idx="0"/>
            </p:cNvCxnSpPr>
            <p:nvPr/>
          </p:nvCxnSpPr>
          <p:spPr>
            <a:xfrm flipH="1">
              <a:off x="929640" y="4145280"/>
              <a:ext cx="232410" cy="2057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249680" y="4364304"/>
              <a:ext cx="388620" cy="281940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Y</a:t>
              </a:r>
              <a:endParaRPr lang="en-GB" dirty="0"/>
            </a:p>
          </p:txBody>
        </p:sp>
        <p:cxnSp>
          <p:nvCxnSpPr>
            <p:cNvPr id="13" name="Straight Connector 12"/>
            <p:cNvCxnSpPr>
              <a:stCxn id="8" idx="4"/>
              <a:endCxn id="12" idx="0"/>
            </p:cNvCxnSpPr>
            <p:nvPr/>
          </p:nvCxnSpPr>
          <p:spPr>
            <a:xfrm>
              <a:off x="1162050" y="4145280"/>
              <a:ext cx="281940" cy="219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02130" y="4344137"/>
              <a:ext cx="388620" cy="281940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Z</a:t>
              </a:r>
              <a:endParaRPr lang="en-GB" dirty="0"/>
            </a:p>
          </p:txBody>
        </p:sp>
        <p:cxnSp>
          <p:nvCxnSpPr>
            <p:cNvPr id="15" name="Straight Connector 14"/>
            <p:cNvCxnSpPr>
              <a:stCxn id="7" idx="5"/>
              <a:endCxn id="14" idx="0"/>
            </p:cNvCxnSpPr>
            <p:nvPr/>
          </p:nvCxnSpPr>
          <p:spPr>
            <a:xfrm>
              <a:off x="1688068" y="3629697"/>
              <a:ext cx="308372" cy="714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780595" y="2143116"/>
            <a:ext cx="1433951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6">
                    <a:lumMod val="50000"/>
                  </a:schemeClr>
                </a:solidFill>
              </a:rPr>
              <a:t>Nested schema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4143380"/>
            <a:ext cx="1718462" cy="355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 smtClean="0">
                <a:solidFill>
                  <a:schemeClr val="accent6">
                    <a:lumMod val="50000"/>
                  </a:schemeClr>
                </a:solidFill>
              </a:rPr>
              <a:t>Table representation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60985"/>
              </p:ext>
            </p:extLst>
          </p:nvPr>
        </p:nvGraphicFramePr>
        <p:xfrm>
          <a:off x="3071802" y="3357562"/>
          <a:ext cx="5851035" cy="35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  <a:gridCol w="390069"/>
              </a:tblGrid>
              <a:tr h="35719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x1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x2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x3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x4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x5</a:t>
                      </a:r>
                      <a:endParaRPr lang="en-GB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y1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y2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y3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y4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y5</a:t>
                      </a:r>
                      <a:endParaRPr lang="en-GB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z1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z2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z3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z4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z5</a:t>
                      </a:r>
                      <a:endParaRPr lang="en-GB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56849"/>
              </p:ext>
            </p:extLst>
          </p:nvPr>
        </p:nvGraphicFramePr>
        <p:xfrm>
          <a:off x="3074610" y="4143381"/>
          <a:ext cx="58482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10"/>
                <a:gridCol w="1949410"/>
                <a:gridCol w="1949410"/>
              </a:tblGrid>
              <a:tr h="357190">
                <a:tc>
                  <a:txBody>
                    <a:bodyPr/>
                    <a:lstStyle/>
                    <a:p>
                      <a:r>
                        <a:rPr lang="de-CH" dirty="0" smtClean="0"/>
                        <a:t>encoded chunk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encoded chunk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encoded chunk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085413" y="2786059"/>
            <a:ext cx="1469413" cy="285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CH" sz="1400" dirty="0" smtClean="0">
                <a:solidFill>
                  <a:schemeClr val="accent6">
                    <a:lumMod val="50000"/>
                  </a:schemeClr>
                </a:solidFill>
              </a:rPr>
              <a:t>Columnar format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29058" y="3786190"/>
            <a:ext cx="0" cy="26741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86446" y="3786190"/>
            <a:ext cx="0" cy="26741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86710" y="3786190"/>
            <a:ext cx="0" cy="26741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31379"/>
              </p:ext>
            </p:extLst>
          </p:nvPr>
        </p:nvGraphicFramePr>
        <p:xfrm>
          <a:off x="428595" y="4705874"/>
          <a:ext cx="3000396" cy="197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000132"/>
                <a:gridCol w="1000132"/>
              </a:tblGrid>
              <a:tr h="329341">
                <a:tc>
                  <a:txBody>
                    <a:bodyPr/>
                    <a:lstStyle/>
                    <a:p>
                      <a:r>
                        <a:rPr lang="de-CH" dirty="0" smtClean="0"/>
                        <a:t>X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1228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x1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y1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z1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3583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x2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y2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z2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1228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x3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y3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z3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1228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x4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y4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z4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21228"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x5</a:t>
                      </a:r>
                      <a:endParaRPr lang="en-GB" sz="1200" baseline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Y5</a:t>
                      </a:r>
                      <a:endParaRPr lang="en-GB" sz="12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/>
                        <a:t>z5</a:t>
                      </a:r>
                      <a:endParaRPr lang="en-GB" sz="1200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Parquet file structure</a:t>
            </a:r>
          </a:p>
          <a:p>
            <a:pPr>
              <a:buNone/>
            </a:pPr>
            <a:r>
              <a:rPr lang="en-US" sz="2000" dirty="0" smtClean="0"/>
              <a:t>Parquet file structure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The internal structure of a Parquet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16" y="1917482"/>
            <a:ext cx="4516354" cy="20830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Optimizations – CPU and I/O</a:t>
            </a:r>
          </a:p>
          <a:p>
            <a:pPr>
              <a:buNone/>
            </a:pPr>
            <a:endParaRPr lang="en-US" sz="16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de-CH" sz="1600" dirty="0" smtClean="0">
                <a:solidFill>
                  <a:schemeClr val="tx2"/>
                </a:solidFill>
              </a:rPr>
              <a:t>Statistics for filtering and query optimization</a:t>
            </a:r>
          </a:p>
          <a:p>
            <a:pPr>
              <a:buNone/>
            </a:pPr>
            <a:endParaRPr lang="de-CH" sz="1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pPr>
              <a:buNone/>
            </a:pPr>
            <a:endParaRPr lang="en-IN" sz="2400" dirty="0">
              <a:solidFill>
                <a:srgbClr val="00B0F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05744"/>
              </p:ext>
            </p:extLst>
          </p:nvPr>
        </p:nvGraphicFramePr>
        <p:xfrm>
          <a:off x="428596" y="2071678"/>
          <a:ext cx="2445360" cy="20717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6"/>
                  </a:outerShdw>
                </a:effectLst>
                <a:tableStyleId>{5C22544A-7EE6-4342-B048-85BDC9FD1C3A}</a:tableStyleId>
              </a:tblPr>
              <a:tblGrid>
                <a:gridCol w="815120"/>
                <a:gridCol w="815120"/>
                <a:gridCol w="815120"/>
              </a:tblGrid>
              <a:tr h="403669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</a:t>
                      </a:r>
                      <a:endParaRPr lang="en-GB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</a:t>
                      </a:r>
                      <a:endParaRPr lang="en-GB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33607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y1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33607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x2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z2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33607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y3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33607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x4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y4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z4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33607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x5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y5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z5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15147"/>
              </p:ext>
            </p:extLst>
          </p:nvPr>
        </p:nvGraphicFramePr>
        <p:xfrm>
          <a:off x="3500430" y="2071678"/>
          <a:ext cx="2214579" cy="2000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6"/>
                  </a:outerShdw>
                </a:effectLst>
                <a:tableStyleId>{5C22544A-7EE6-4342-B048-85BDC9FD1C3A}</a:tableStyleId>
              </a:tblPr>
              <a:tblGrid>
                <a:gridCol w="738193"/>
                <a:gridCol w="738193"/>
                <a:gridCol w="738193"/>
              </a:tblGrid>
              <a:tr h="389749">
                <a:tc>
                  <a:txBody>
                    <a:bodyPr/>
                    <a:lstStyle/>
                    <a:p>
                      <a:r>
                        <a:rPr lang="de-CH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en-GB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</a:t>
                      </a:r>
                      <a:endParaRPr lang="en-GB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Z</a:t>
                      </a:r>
                      <a:endParaRPr lang="en-GB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2103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y1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22103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x2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z2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2103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y3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22103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x4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y4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z4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2103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x5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y5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z5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74429"/>
              </p:ext>
            </p:extLst>
          </p:nvPr>
        </p:nvGraphicFramePr>
        <p:xfrm>
          <a:off x="6572264" y="2071678"/>
          <a:ext cx="2286015" cy="21431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tableStyleId>{5C22544A-7EE6-4342-B048-85BDC9FD1C3A}</a:tableStyleId>
              </a:tblPr>
              <a:tblGrid>
                <a:gridCol w="762005"/>
                <a:gridCol w="666755"/>
                <a:gridCol w="857255"/>
              </a:tblGrid>
              <a:tr h="417589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</a:t>
                      </a:r>
                      <a:endParaRPr lang="en-GB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</a:t>
                      </a:r>
                      <a:endParaRPr lang="en-GB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45110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y1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z1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45110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x2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z2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45110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y3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z3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45110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x4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y4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z4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  <a:tr h="345110"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x5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y5</a:t>
                      </a:r>
                      <a:endParaRPr lang="en-GB" sz="1200" baseline="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200" baseline="0" dirty="0" smtClean="0">
                          <a:solidFill>
                            <a:schemeClr val="accent4">
                              <a:alpha val="40000"/>
                            </a:schemeClr>
                          </a:solidFill>
                        </a:rPr>
                        <a:t>z5</a:t>
                      </a:r>
                      <a:endParaRPr lang="en-GB" sz="1200" baseline="0" dirty="0">
                        <a:solidFill>
                          <a:schemeClr val="accent4">
                            <a:alpha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85720" y="1428736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" indent="0" algn="ctr">
              <a:buClr>
                <a:schemeClr val="tx2"/>
              </a:buClr>
              <a:buNone/>
            </a:pPr>
            <a:r>
              <a:rPr lang="de-CH" dirty="0" smtClean="0">
                <a:solidFill>
                  <a:schemeClr val="bg2">
                    <a:lumMod val="10000"/>
                  </a:schemeClr>
                </a:solidFill>
              </a:rPr>
              <a:t>projection push down                 predicate push down                 read only the data you need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158" y="4357694"/>
            <a:ext cx="289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dirty="0">
                <a:solidFill>
                  <a:schemeClr val="tx2"/>
                </a:solidFill>
              </a:rPr>
              <a:t>Minimizes CPU cache misses</a:t>
            </a:r>
          </a:p>
        </p:txBody>
      </p:sp>
      <p:pic>
        <p:nvPicPr>
          <p:cNvPr id="14" name="Picture 2" descr="http://i.stack.imgur.com/prXu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0" y="4938299"/>
            <a:ext cx="1906137" cy="1223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www.kitchentablecomputers.com/Images/components/si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33767" y="5076967"/>
            <a:ext cx="3048000" cy="847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2465657" y="5497460"/>
            <a:ext cx="3364302" cy="1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643306" y="4643446"/>
            <a:ext cx="935823" cy="711638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b="1" dirty="0" smtClean="0">
                <a:solidFill>
                  <a:schemeClr val="accent6">
                    <a:lumMod val="50000"/>
                  </a:schemeClr>
                </a:solidFill>
              </a:rPr>
              <a:t>SLOW</a:t>
            </a:r>
            <a:endParaRPr lang="en-GB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43295" y="5694248"/>
            <a:ext cx="3286664" cy="2948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200" dirty="0" smtClean="0">
                <a:solidFill>
                  <a:schemeClr val="bg2">
                    <a:lumMod val="10000"/>
                  </a:schemeClr>
                </a:solidFill>
              </a:rPr>
              <a:t>cache misses costs cpu cycles</a:t>
            </a:r>
            <a:endParaRPr lang="en-GB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13008</TotalTime>
  <Words>423</Words>
  <Application>Microsoft Office PowerPoint</Application>
  <PresentationFormat>On-screen Show (4:3)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 FILE STORAGE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FILE FORMATS</dc:title>
  <dc:creator>Ramesh</dc:creator>
  <cp:lastModifiedBy>Rajeswari Basireddy</cp:lastModifiedBy>
  <cp:revision>156</cp:revision>
  <dcterms:created xsi:type="dcterms:W3CDTF">2017-03-24T05:13:58Z</dcterms:created>
  <dcterms:modified xsi:type="dcterms:W3CDTF">2017-04-24T04:39:04Z</dcterms:modified>
</cp:coreProperties>
</file>