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6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9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2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8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1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3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9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2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0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85A4-3DEC-4CBC-8D88-DC7DA77B2DBF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BB6D-DDB1-4B23-BEA3-70B53D8C39D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906442248,&quot;Placement&quot;:&quot;Footer&quot;}"/>
          <p:cNvSpPr txBox="1"/>
          <p:nvPr userDrawn="1"/>
        </p:nvSpPr>
        <p:spPr>
          <a:xfrm>
            <a:off x="0" y="6629836"/>
            <a:ext cx="122078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800" smtClean="0">
                <a:solidFill>
                  <a:srgbClr val="000000"/>
                </a:solidFill>
                <a:latin typeface="Calibri" panose="020F0502020204030204" pitchFamily="34" charset="0"/>
              </a:rPr>
              <a:t>Sensitivity: Unclassified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4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6160" y="235132"/>
            <a:ext cx="6518366" cy="326572"/>
          </a:xfrm>
          <a:prstGeom prst="rect">
            <a:avLst/>
          </a:prstGeom>
          <a:ln w="25400" cmpd="sng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Crew Pairing and Rostering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44137" y="457202"/>
            <a:ext cx="2717074" cy="576072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5400" cmpd="sng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Crew Pairing: Its more of an optimization problem which can also be solved using Supervised ML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 the crew pairing problem the objective is finding a set of pairings from all possible pairings. While selecting pairings all flights must be covered exactly once and cost of the all selected pairings should be kept in the minimum.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When we model this optimization it can be considered as an integer programming problem. Pairings are the variables of the problem and they can only get values 0 (not selected) or 1 (selected). </a:t>
            </a:r>
          </a:p>
          <a:p>
            <a:pPr algn="ctr"/>
            <a:endParaRPr 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66160" y="1214846"/>
            <a:ext cx="901337" cy="4519748"/>
          </a:xfrm>
          <a:prstGeom prst="roundRect">
            <a:avLst/>
          </a:prstGeom>
          <a:ln w="25400" cmpd="sng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/>
              <a:t>H</a:t>
            </a:r>
            <a:endParaRPr lang="en-IN" dirty="0"/>
          </a:p>
        </p:txBody>
      </p:sp>
      <p:sp>
        <p:nvSpPr>
          <p:cNvPr id="16" name="Left Brace 15"/>
          <p:cNvSpPr/>
          <p:nvPr/>
        </p:nvSpPr>
        <p:spPr>
          <a:xfrm>
            <a:off x="4467497" y="1436914"/>
            <a:ext cx="1515292" cy="4140926"/>
          </a:xfrm>
          <a:prstGeom prst="leftBrace">
            <a:avLst/>
          </a:prstGeom>
          <a:ln w="25400" cmpd="sng">
            <a:solidFill>
              <a:schemeClr val="tx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230983" y="1110343"/>
            <a:ext cx="1528354" cy="627017"/>
          </a:xfrm>
          <a:prstGeom prst="rect">
            <a:avLst/>
          </a:prstGeom>
          <a:ln w="25400" cmpd="sng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Based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230983" y="5107577"/>
            <a:ext cx="1528354" cy="627017"/>
          </a:xfrm>
          <a:prstGeom prst="rect">
            <a:avLst/>
          </a:prstGeom>
          <a:ln w="25400" cmpd="sng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Based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8007531" y="1149531"/>
            <a:ext cx="3526972" cy="522514"/>
          </a:xfrm>
          <a:prstGeom prst="rect">
            <a:avLst/>
          </a:prstGeom>
          <a:ln w="25400" cmpd="sng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NN based/ Traditional ML based classification model to predict flight arrival delays to support crew pairing optimization</a:t>
            </a:r>
            <a:endParaRPr lang="en-IN" sz="1100" dirty="0"/>
          </a:p>
        </p:txBody>
      </p:sp>
      <p:sp>
        <p:nvSpPr>
          <p:cNvPr id="21" name="Rectangle 20"/>
          <p:cNvSpPr/>
          <p:nvPr/>
        </p:nvSpPr>
        <p:spPr>
          <a:xfrm>
            <a:off x="6230983" y="1881051"/>
            <a:ext cx="5316220" cy="1073164"/>
          </a:xfrm>
          <a:prstGeom prst="rect">
            <a:avLst/>
          </a:prstGeom>
          <a:ln w="25400" cmpd="sng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Data Required</a:t>
            </a:r>
          </a:p>
          <a:p>
            <a:pPr algn="ctr"/>
            <a:r>
              <a:rPr lang="en-US" sz="1200" dirty="0" smtClean="0"/>
              <a:t>We would require historical data about Route, Demographics, Travel history,  Cancellation &amp; Delay, Weather Information, etc. and also airlines and airport details.</a:t>
            </a:r>
          </a:p>
          <a:p>
            <a:pPr algn="ctr"/>
            <a:endParaRPr lang="en-US" sz="1200" dirty="0"/>
          </a:p>
          <a:p>
            <a:pPr algn="ctr"/>
            <a:endParaRPr lang="en-IN" sz="1200" dirty="0"/>
          </a:p>
        </p:txBody>
      </p:sp>
      <p:sp>
        <p:nvSpPr>
          <p:cNvPr id="22" name="Rectangle 21"/>
          <p:cNvSpPr/>
          <p:nvPr/>
        </p:nvSpPr>
        <p:spPr>
          <a:xfrm>
            <a:off x="6230983" y="3770142"/>
            <a:ext cx="5303520" cy="1128429"/>
          </a:xfrm>
          <a:prstGeom prst="rect">
            <a:avLst/>
          </a:prstGeom>
          <a:ln w="25400" cmpd="sng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Data and constraint </a:t>
            </a:r>
          </a:p>
          <a:p>
            <a:pPr algn="ctr"/>
            <a:r>
              <a:rPr lang="en-US" sz="1200" dirty="0" smtClean="0"/>
              <a:t>Fleet and aircraft schedules, Journey map graph, idle time, parking time, resting hours information, All cost related information etc.</a:t>
            </a:r>
          </a:p>
          <a:p>
            <a:pPr algn="ctr"/>
            <a:r>
              <a:rPr lang="en-US" sz="1200" dirty="0" smtClean="0"/>
              <a:t>Constraints: Connecting city constraint, Start and End city constraint, Sit time and rest time constraint, Duty constraint, etc. 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IN" sz="1200" dirty="0"/>
          </a:p>
        </p:txBody>
      </p:sp>
      <p:cxnSp>
        <p:nvCxnSpPr>
          <p:cNvPr id="24" name="Elbow Connector 23"/>
          <p:cNvCxnSpPr>
            <a:stCxn id="20" idx="3"/>
            <a:endCxn id="26" idx="3"/>
          </p:cNvCxnSpPr>
          <p:nvPr/>
        </p:nvCxnSpPr>
        <p:spPr>
          <a:xfrm>
            <a:off x="11534503" y="1410788"/>
            <a:ext cx="12700" cy="4018336"/>
          </a:xfrm>
          <a:prstGeom prst="bentConnector3">
            <a:avLst>
              <a:gd name="adj1" fmla="val 3793843"/>
            </a:avLst>
          </a:prstGeom>
          <a:ln w="25400" cmpd="sng">
            <a:solidFill>
              <a:schemeClr val="tx1">
                <a:alpha val="8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007531" y="5167867"/>
            <a:ext cx="3526972" cy="522514"/>
          </a:xfrm>
          <a:prstGeom prst="rect">
            <a:avLst/>
          </a:prstGeom>
          <a:ln w="25400" cmpd="sng">
            <a:solidFill>
              <a:schemeClr val="tx1">
                <a:alpha val="86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IP/GA/DFS based approaches for solving the optimization problem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5072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6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.</dc:creator>
  <cp:lastModifiedBy>Saurabh .</cp:lastModifiedBy>
  <cp:revision>7</cp:revision>
  <dcterms:created xsi:type="dcterms:W3CDTF">2020-07-09T22:00:16Z</dcterms:created>
  <dcterms:modified xsi:type="dcterms:W3CDTF">2020-07-09T23:13:40Z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a93fed-986b-4bc3-a04f-642794e8a6f0_Enabled">
    <vt:lpwstr>True</vt:lpwstr>
  </property>
  <property fmtid="{D5CDD505-2E9C-101B-9397-08002B2CF9AE}" pid="3" name="MSIP_Label_5ba93fed-986b-4bc3-a04f-642794e8a6f0_SiteId">
    <vt:lpwstr>264b9899-fe1b-430b-9509-2154878d5774</vt:lpwstr>
  </property>
  <property fmtid="{D5CDD505-2E9C-101B-9397-08002B2CF9AE}" pid="4" name="MSIP_Label_5ba93fed-986b-4bc3-a04f-642794e8a6f0_Owner">
    <vt:lpwstr>sysadmin@DESKTOP-ABQCVOV</vt:lpwstr>
  </property>
  <property fmtid="{D5CDD505-2E9C-101B-9397-08002B2CF9AE}" pid="5" name="MSIP_Label_5ba93fed-986b-4bc3-a04f-642794e8a6f0_SetDate">
    <vt:lpwstr>2020-07-09T22:00:23.0789589Z</vt:lpwstr>
  </property>
  <property fmtid="{D5CDD505-2E9C-101B-9397-08002B2CF9AE}" pid="6" name="MSIP_Label_5ba93fed-986b-4bc3-a04f-642794e8a6f0_Name">
    <vt:lpwstr>Unclassified</vt:lpwstr>
  </property>
  <property fmtid="{D5CDD505-2E9C-101B-9397-08002B2CF9AE}" pid="7" name="MSIP_Label_5ba93fed-986b-4bc3-a04f-642794e8a6f0_Application">
    <vt:lpwstr>Microsoft Azure Information Protection</vt:lpwstr>
  </property>
  <property fmtid="{D5CDD505-2E9C-101B-9397-08002B2CF9AE}" pid="8" name="MSIP_Label_5ba93fed-986b-4bc3-a04f-642794e8a6f0_ActionId">
    <vt:lpwstr>b06a1d23-b097-4831-b08a-96945e142507</vt:lpwstr>
  </property>
  <property fmtid="{D5CDD505-2E9C-101B-9397-08002B2CF9AE}" pid="9" name="MSIP_Label_5ba93fed-986b-4bc3-a04f-642794e8a6f0_Extended_MSFT_Method">
    <vt:lpwstr>Manual</vt:lpwstr>
  </property>
  <property fmtid="{D5CDD505-2E9C-101B-9397-08002B2CF9AE}" pid="10" name="Sensitivity">
    <vt:lpwstr>Unclassified</vt:lpwstr>
  </property>
</Properties>
</file>