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4" autoAdjust="0"/>
    <p:restoredTop sz="94634" autoAdjust="0"/>
  </p:normalViewPr>
  <p:slideViewPr>
    <p:cSldViewPr>
      <p:cViewPr>
        <p:scale>
          <a:sx n="66" d="100"/>
          <a:sy n="66" d="100"/>
        </p:scale>
        <p:origin x="-25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4A59F-F788-4384-8B41-8C2725284444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72E7-1082-40ED-85EF-0172C1A919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04F2-2461-446A-B24E-F6971ED148D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17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16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3672" y="656500"/>
            <a:ext cx="11190599" cy="8972715"/>
            <a:chOff x="703672" y="656500"/>
            <a:chExt cx="11190599" cy="8972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672" y="656500"/>
              <a:ext cx="11190599" cy="8972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50361" y="656500"/>
            <a:ext cx="5531681" cy="8956847"/>
            <a:chOff x="12050361" y="656500"/>
            <a:chExt cx="5531681" cy="89568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0361" y="656500"/>
              <a:ext cx="5531681" cy="89568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50361" y="5791956"/>
            <a:ext cx="5531681" cy="3821392"/>
            <a:chOff x="12050361" y="5791956"/>
            <a:chExt cx="5531681" cy="3821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0361" y="5791956"/>
              <a:ext cx="5531681" cy="38213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26505" y="5080237"/>
            <a:ext cx="9819354" cy="533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rgbClr val="1F1F1F"/>
                </a:solidFill>
                <a:latin typeface="Gmarket Sans Medium" pitchFamily="34" charset="0"/>
                <a:cs typeface="Gmarket Sans Medium" pitchFamily="34" charset="0"/>
              </a:rPr>
              <a:t>PRESENTATION FOR DATA VISUALIZATION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1165" y="5018661"/>
            <a:ext cx="6506853" cy="28571"/>
            <a:chOff x="1571165" y="5018661"/>
            <a:chExt cx="6506853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65" y="5018661"/>
              <a:ext cx="6506853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5257" y="5586044"/>
            <a:ext cx="6506853" cy="28571"/>
            <a:chOff x="1585257" y="5586044"/>
            <a:chExt cx="6506853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5257" y="5586044"/>
              <a:ext cx="6506853" cy="28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78718" y="2091261"/>
            <a:ext cx="11115010" cy="1466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 smtClean="0">
                <a:solidFill>
                  <a:srgbClr val="1F1F1F"/>
                </a:solidFill>
                <a:latin typeface="NEXON Lv1 Gothic OTF Bold" pitchFamily="34" charset="0"/>
                <a:cs typeface="NEXON Lv1 Gothic OTF Bold" pitchFamily="34" charset="0"/>
              </a:rPr>
              <a:t>데이터 시각화를 위한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478718" y="2882410"/>
            <a:ext cx="15549504" cy="3450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0" kern="0" spc="-700" dirty="0" smtClean="0">
                <a:solidFill>
                  <a:srgbClr val="1F1F1F"/>
                </a:solidFill>
                <a:latin typeface="GangwonEduPower" pitchFamily="34" charset="0"/>
                <a:cs typeface="GangwonEduPower" pitchFamily="34" charset="0"/>
              </a:rPr>
              <a:t>프레젠테이션</a:t>
            </a:r>
            <a:endParaRPr lang="en-US" dirty="0"/>
          </a:p>
        </p:txBody>
      </p:sp>
      <p:pic>
        <p:nvPicPr>
          <p:cNvPr id="12290" name="Picture 2" descr="C:\Users\acorn\Downloads\smart-farming_421274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0" y="5829300"/>
            <a:ext cx="3581400" cy="3581400"/>
          </a:xfrm>
          <a:prstGeom prst="rect">
            <a:avLst/>
          </a:prstGeom>
          <a:noFill/>
        </p:spPr>
      </p:pic>
      <p:pic>
        <p:nvPicPr>
          <p:cNvPr id="12292" name="Picture 4" descr="C:\Users\acorn\Downloads\smart-farm_347404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0" y="800100"/>
            <a:ext cx="5105400" cy="4876800"/>
          </a:xfrm>
          <a:prstGeom prst="rect">
            <a:avLst/>
          </a:prstGeom>
          <a:noFill/>
        </p:spPr>
      </p:pic>
      <p:pic>
        <p:nvPicPr>
          <p:cNvPr id="26" name="Picture 4" descr="Smart farm ic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20600" y="5905500"/>
            <a:ext cx="4876800" cy="3553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00840" y="3248737"/>
            <a:ext cx="5484225" cy="1704298"/>
            <a:chOff x="6400840" y="3248737"/>
            <a:chExt cx="5484225" cy="170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40" y="3248737"/>
              <a:ext cx="5484225" cy="17042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00840" y="4242940"/>
            <a:ext cx="5484225" cy="5417741"/>
            <a:chOff x="6400840" y="4242940"/>
            <a:chExt cx="5484225" cy="54177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40" y="4242940"/>
              <a:ext cx="5484225" cy="5417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92589" y="3248737"/>
            <a:ext cx="5484225" cy="1704298"/>
            <a:chOff x="12092589" y="3248737"/>
            <a:chExt cx="5484225" cy="1704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2589" y="3248737"/>
              <a:ext cx="5484225" cy="1704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92589" y="4242940"/>
            <a:ext cx="5484225" cy="5417741"/>
            <a:chOff x="12092589" y="4242940"/>
            <a:chExt cx="5484225" cy="54177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92589" y="4242940"/>
              <a:ext cx="5484225" cy="54177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3672" y="3248737"/>
            <a:ext cx="5484225" cy="1704298"/>
            <a:chOff x="703672" y="3248737"/>
            <a:chExt cx="5484225" cy="17042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672" y="3248737"/>
              <a:ext cx="5484225" cy="17042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3672" y="4242940"/>
            <a:ext cx="5484225" cy="5417741"/>
            <a:chOff x="703672" y="4242940"/>
            <a:chExt cx="5484225" cy="54177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672" y="4242940"/>
              <a:ext cx="5484225" cy="54177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3672" y="656500"/>
            <a:ext cx="16878370" cy="2310123"/>
            <a:chOff x="703672" y="656500"/>
            <a:chExt cx="16878370" cy="23101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672" y="656500"/>
              <a:ext cx="16878370" cy="23101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607530" y="1098347"/>
            <a:ext cx="11070648" cy="1511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05. 간단한 비율 보고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702242" y="2126690"/>
            <a:ext cx="14881235" cy="597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NEXON Lv1 Gothic OTF Light" pitchFamily="34" charset="0"/>
                <a:cs typeface="NEXON Lv1 Gothic OTF Light" pitchFamily="34" charset="0"/>
              </a:rPr>
              <a:t>비율 보고에 대한 간단한 설명을 적어주세요.</a:t>
            </a:r>
            <a:endParaRPr lang="en-US" dirty="0"/>
          </a:p>
        </p:txBody>
      </p: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6478" y="4363638"/>
            <a:ext cx="3598614" cy="386988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63109" y="3551527"/>
            <a:ext cx="6365352" cy="70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b="1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재방문율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5960181" y="3551527"/>
            <a:ext cx="6365352" cy="70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b="1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멤버십 전환율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1657254" y="3551527"/>
            <a:ext cx="6365352" cy="70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b="1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구매 전환율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464946" y="5836739"/>
            <a:ext cx="3961678" cy="1160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3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50%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724152" y="8439381"/>
            <a:ext cx="5443259" cy="1077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▪ 관련된 내용을 입력하세요.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▪ 관련된 내용을 입력하세요.</a:t>
            </a:r>
            <a:endParaRPr lang="en-US" dirty="0"/>
          </a:p>
        </p:txBody>
      </p:sp>
      <p:pic>
        <p:nvPicPr>
          <p:cNvPr id="31" name="Object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3550" y="4371315"/>
            <a:ext cx="3598614" cy="386988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162022" y="5844418"/>
            <a:ext cx="3961678" cy="1160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3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80%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6421228" y="8447057"/>
            <a:ext cx="5443259" cy="1077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▪ 관련된 내용을 입력하세요.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▪ 관련된 내용을 입력하세요.</a:t>
            </a:r>
            <a:endParaRPr lang="en-US" dirty="0"/>
          </a:p>
        </p:txBody>
      </p:sp>
      <p:pic>
        <p:nvPicPr>
          <p:cNvPr id="34" name="Object 3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40623" y="4446675"/>
            <a:ext cx="3598614" cy="386988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859104" y="5919781"/>
            <a:ext cx="3961678" cy="1160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3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30%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2118314" y="8522419"/>
            <a:ext cx="5443259" cy="1077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▪ 관련된 내용을 입력하세요.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▪ 관련된 내용을 입력하세요.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27447" y="656500"/>
            <a:ext cx="13132404" cy="8956847"/>
            <a:chOff x="4427447" y="656500"/>
            <a:chExt cx="13132404" cy="89568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447" y="656500"/>
              <a:ext cx="13132404" cy="8956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0240" y="656500"/>
            <a:ext cx="4643685" cy="8956847"/>
            <a:chOff x="710240" y="656500"/>
            <a:chExt cx="4643685" cy="89568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240" y="656500"/>
              <a:ext cx="4643685" cy="89568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6486" y="2133086"/>
            <a:ext cx="3997536" cy="1511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06.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76486" y="3038819"/>
            <a:ext cx="4726444" cy="2806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강조된</a:t>
            </a:r>
          </a:p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분석 통계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964642" y="1377819"/>
            <a:ext cx="4954863" cy="6462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· 분석 통계 1</a:t>
            </a:r>
            <a:endParaRPr lang="en-US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4644" y="1917117"/>
            <a:ext cx="10958006" cy="35016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64644" y="6929104"/>
            <a:ext cx="2362877" cy="416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 smtClean="0">
                <a:solidFill>
                  <a:srgbClr val="000000"/>
                </a:solidFill>
                <a:latin typeface="NEXON Lv1 Gothic OTF Light" pitchFamily="34" charset="0"/>
                <a:cs typeface="NEXON Lv1 Gothic OTF Light" pitchFamily="34" charset="0"/>
              </a:rPr>
              <a:t>TEXT 01</a:t>
            </a:r>
            <a:endParaRPr lang="en-US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4174" y="6736405"/>
            <a:ext cx="3424672" cy="6246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64642" y="7661743"/>
            <a:ext cx="2362877" cy="416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 smtClean="0">
                <a:solidFill>
                  <a:srgbClr val="000000"/>
                </a:solidFill>
                <a:latin typeface="NEXON Lv1 Gothic OTF Light" pitchFamily="34" charset="0"/>
                <a:cs typeface="NEXON Lv1 Gothic OTF Light" pitchFamily="34" charset="0"/>
              </a:rPr>
              <a:t>TEXT 02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964642" y="8394371"/>
            <a:ext cx="2362877" cy="416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 smtClean="0">
                <a:solidFill>
                  <a:srgbClr val="000000"/>
                </a:solidFill>
                <a:latin typeface="NEXON Lv1 Gothic OTF Light" pitchFamily="34" charset="0"/>
                <a:cs typeface="NEXON Lv1 Gothic OTF Light" pitchFamily="34" charset="0"/>
              </a:rPr>
              <a:t>TEXT 03</a:t>
            </a:r>
            <a:endParaRPr lang="en-US" dirty="0"/>
          </a:p>
        </p:txBody>
      </p: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9876" y="5956803"/>
            <a:ext cx="6312774" cy="306257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870281" y="6204829"/>
            <a:ext cx="3420551" cy="6462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· 분석 통계 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15848" y="6338162"/>
            <a:ext cx="5126344" cy="125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강조된 분석 통계에 대한 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간단한 설명을 적어주세요.</a:t>
            </a:r>
            <a:endParaRPr lang="en-US" dirty="0"/>
          </a:p>
        </p:txBody>
      </p: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4174" y="7465816"/>
            <a:ext cx="3424672" cy="62464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4174" y="8197646"/>
            <a:ext cx="3424672" cy="624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703672" y="656500"/>
            <a:ext cx="16878370" cy="8972715"/>
            <a:chOff x="703672" y="656500"/>
            <a:chExt cx="16878370" cy="8972715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703672" y="656500"/>
              <a:ext cx="16878370" cy="8972715"/>
              <a:chOff x="703672" y="656500"/>
              <a:chExt cx="16878370" cy="8972715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3672" y="656500"/>
                <a:ext cx="16878370" cy="8972715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703672" y="2967944"/>
              <a:ext cx="16878370" cy="6661271"/>
              <a:chOff x="703672" y="2967944"/>
              <a:chExt cx="16878370" cy="666127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3672" y="2967944"/>
                <a:ext cx="16878370" cy="6661271"/>
              </a:xfrm>
              <a:prstGeom prst="rect">
                <a:avLst/>
              </a:prstGeom>
            </p:spPr>
          </p:pic>
        </p:grpSp>
      </p:grpSp>
      <p:sp>
        <p:nvSpPr>
          <p:cNvPr id="8" name="Object 8"/>
          <p:cNvSpPr txBox="1"/>
          <p:nvPr/>
        </p:nvSpPr>
        <p:spPr>
          <a:xfrm>
            <a:off x="4775627" y="1338471"/>
            <a:ext cx="8734464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3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33600" y="3530891"/>
            <a:ext cx="5545597" cy="926809"/>
            <a:chOff x="1388603" y="3683290"/>
            <a:chExt cx="7591502" cy="15210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895086" y="3683290"/>
              <a:ext cx="7085019" cy="1521061"/>
              <a:chOff x="1895086" y="3683290"/>
              <a:chExt cx="7085019" cy="15210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83290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192248" y="4428993"/>
              <a:ext cx="1469269" cy="29298"/>
              <a:chOff x="3192248" y="4428993"/>
              <a:chExt cx="1469269" cy="2929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23" name="Object 23"/>
            <p:cNvSpPr txBox="1"/>
            <p:nvPr/>
          </p:nvSpPr>
          <p:spPr>
            <a:xfrm>
              <a:off x="1388603" y="3960793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01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810000" y="4199319"/>
              <a:ext cx="5078567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팀 구성 및 역할</a:t>
              </a:r>
              <a:endParaRPr lang="en-US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  <p:grpSp>
        <p:nvGrpSpPr>
          <p:cNvPr id="81" name="그룹 1003"/>
          <p:cNvGrpSpPr/>
          <p:nvPr/>
        </p:nvGrpSpPr>
        <p:grpSpPr>
          <a:xfrm>
            <a:off x="2133600" y="5105691"/>
            <a:ext cx="5545597" cy="926809"/>
            <a:chOff x="1388603" y="3662926"/>
            <a:chExt cx="7591502" cy="1521061"/>
          </a:xfrm>
        </p:grpSpPr>
        <p:grpSp>
          <p:nvGrpSpPr>
            <p:cNvPr id="82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95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84" name="그룹 1005"/>
            <p:cNvGrpSpPr/>
            <p:nvPr/>
          </p:nvGrpSpPr>
          <p:grpSpPr>
            <a:xfrm>
              <a:off x="1895086" y="3662926"/>
              <a:ext cx="7085019" cy="1521061"/>
              <a:chOff x="1895086" y="3662926"/>
              <a:chExt cx="7085019" cy="1521061"/>
            </a:xfrm>
          </p:grpSpPr>
          <p:pic>
            <p:nvPicPr>
              <p:cNvPr id="94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62926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85" name="그룹 1007"/>
            <p:cNvGrpSpPr/>
            <p:nvPr/>
          </p:nvGrpSpPr>
          <p:grpSpPr>
            <a:xfrm>
              <a:off x="3912234" y="3709007"/>
              <a:ext cx="29298" cy="1469269"/>
              <a:chOff x="3912234" y="3709007"/>
              <a:chExt cx="29298" cy="1469269"/>
            </a:xfrm>
          </p:grpSpPr>
          <p:pic>
            <p:nvPicPr>
              <p:cNvPr id="90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87" name="Object 23"/>
            <p:cNvSpPr txBox="1"/>
            <p:nvPr/>
          </p:nvSpPr>
          <p:spPr>
            <a:xfrm>
              <a:off x="1388603" y="4024659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02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88" name="Object 24"/>
            <p:cNvSpPr txBox="1"/>
            <p:nvPr/>
          </p:nvSpPr>
          <p:spPr>
            <a:xfrm>
              <a:off x="3810000" y="4087798"/>
              <a:ext cx="5078566" cy="782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latin typeface="나눔스퀘어_ac Bold" pitchFamily="50" charset="-127"/>
                  <a:ea typeface="나눔스퀘어_ac Bold" pitchFamily="50" charset="-127"/>
                </a:rPr>
                <a:t>주제 선정</a:t>
              </a:r>
              <a:endParaRPr lang="en-US" sz="25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  <p:grpSp>
        <p:nvGrpSpPr>
          <p:cNvPr id="96" name="그룹 1003"/>
          <p:cNvGrpSpPr/>
          <p:nvPr/>
        </p:nvGrpSpPr>
        <p:grpSpPr>
          <a:xfrm>
            <a:off x="2133600" y="6680491"/>
            <a:ext cx="5545597" cy="926809"/>
            <a:chOff x="1388603" y="3662926"/>
            <a:chExt cx="7591502" cy="1521061"/>
          </a:xfrm>
        </p:grpSpPr>
        <p:grpSp>
          <p:nvGrpSpPr>
            <p:cNvPr id="98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111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99" name="그룹 1005"/>
            <p:cNvGrpSpPr/>
            <p:nvPr/>
          </p:nvGrpSpPr>
          <p:grpSpPr>
            <a:xfrm>
              <a:off x="1895086" y="3662926"/>
              <a:ext cx="7085019" cy="1521061"/>
              <a:chOff x="1895086" y="3662926"/>
              <a:chExt cx="7085019" cy="1521061"/>
            </a:xfrm>
          </p:grpSpPr>
          <p:pic>
            <p:nvPicPr>
              <p:cNvPr id="107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62926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101" name="그룹 1007"/>
            <p:cNvGrpSpPr/>
            <p:nvPr/>
          </p:nvGrpSpPr>
          <p:grpSpPr>
            <a:xfrm>
              <a:off x="3912234" y="3709007"/>
              <a:ext cx="29298" cy="1469269"/>
              <a:chOff x="3912234" y="3709007"/>
              <a:chExt cx="29298" cy="1469269"/>
            </a:xfrm>
          </p:grpSpPr>
          <p:pic>
            <p:nvPicPr>
              <p:cNvPr id="105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102" name="Object 23"/>
            <p:cNvSpPr txBox="1"/>
            <p:nvPr/>
          </p:nvSpPr>
          <p:spPr>
            <a:xfrm>
              <a:off x="1388603" y="4024659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03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104" name="Object 24"/>
            <p:cNvSpPr txBox="1"/>
            <p:nvPr/>
          </p:nvSpPr>
          <p:spPr>
            <a:xfrm>
              <a:off x="3810000" y="4087798"/>
              <a:ext cx="5078566" cy="782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</a:rPr>
                <a:t>배경 및 목적</a:t>
              </a:r>
              <a:endParaRPr lang="en-US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  <p:grpSp>
        <p:nvGrpSpPr>
          <p:cNvPr id="112" name="그룹 1003"/>
          <p:cNvGrpSpPr/>
          <p:nvPr/>
        </p:nvGrpSpPr>
        <p:grpSpPr>
          <a:xfrm>
            <a:off x="2133600" y="8255291"/>
            <a:ext cx="5545597" cy="926809"/>
            <a:chOff x="1388603" y="3662926"/>
            <a:chExt cx="7591502" cy="1521061"/>
          </a:xfrm>
        </p:grpSpPr>
        <p:grpSp>
          <p:nvGrpSpPr>
            <p:cNvPr id="113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120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114" name="그룹 1005"/>
            <p:cNvGrpSpPr/>
            <p:nvPr/>
          </p:nvGrpSpPr>
          <p:grpSpPr>
            <a:xfrm>
              <a:off x="1895086" y="3662926"/>
              <a:ext cx="7085019" cy="1521061"/>
              <a:chOff x="1895086" y="3662926"/>
              <a:chExt cx="7085019" cy="1521061"/>
            </a:xfrm>
          </p:grpSpPr>
          <p:pic>
            <p:nvPicPr>
              <p:cNvPr id="119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62926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115" name="그룹 1007"/>
            <p:cNvGrpSpPr/>
            <p:nvPr/>
          </p:nvGrpSpPr>
          <p:grpSpPr>
            <a:xfrm>
              <a:off x="3912234" y="3709007"/>
              <a:ext cx="29298" cy="1469269"/>
              <a:chOff x="3912234" y="3709007"/>
              <a:chExt cx="29298" cy="1469269"/>
            </a:xfrm>
          </p:grpSpPr>
          <p:pic>
            <p:nvPicPr>
              <p:cNvPr id="118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116" name="Object 23"/>
            <p:cNvSpPr txBox="1"/>
            <p:nvPr/>
          </p:nvSpPr>
          <p:spPr>
            <a:xfrm>
              <a:off x="1388603" y="4024659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04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117" name="Object 24"/>
            <p:cNvSpPr txBox="1"/>
            <p:nvPr/>
          </p:nvSpPr>
          <p:spPr>
            <a:xfrm>
              <a:off x="3810000" y="4087798"/>
              <a:ext cx="5078566" cy="782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</a:rPr>
                <a:t>배경 및 목적</a:t>
              </a:r>
              <a:endParaRPr lang="en-US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  <p:grpSp>
        <p:nvGrpSpPr>
          <p:cNvPr id="122" name="그룹 1003"/>
          <p:cNvGrpSpPr/>
          <p:nvPr/>
        </p:nvGrpSpPr>
        <p:grpSpPr>
          <a:xfrm>
            <a:off x="10227803" y="3530891"/>
            <a:ext cx="5545597" cy="926809"/>
            <a:chOff x="1388603" y="3683290"/>
            <a:chExt cx="7591502" cy="1521061"/>
          </a:xfrm>
        </p:grpSpPr>
        <p:grpSp>
          <p:nvGrpSpPr>
            <p:cNvPr id="123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130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124" name="그룹 1005"/>
            <p:cNvGrpSpPr/>
            <p:nvPr/>
          </p:nvGrpSpPr>
          <p:grpSpPr>
            <a:xfrm>
              <a:off x="1895086" y="3683290"/>
              <a:ext cx="7085019" cy="1521061"/>
              <a:chOff x="1895086" y="3683290"/>
              <a:chExt cx="7085019" cy="1521061"/>
            </a:xfrm>
          </p:grpSpPr>
          <p:pic>
            <p:nvPicPr>
              <p:cNvPr id="129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83290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125" name="그룹 1007"/>
            <p:cNvGrpSpPr/>
            <p:nvPr/>
          </p:nvGrpSpPr>
          <p:grpSpPr>
            <a:xfrm>
              <a:off x="3912234" y="3709007"/>
              <a:ext cx="29298" cy="1469269"/>
              <a:chOff x="3912234" y="3709007"/>
              <a:chExt cx="29298" cy="1469269"/>
            </a:xfrm>
          </p:grpSpPr>
          <p:pic>
            <p:nvPicPr>
              <p:cNvPr id="128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126" name="Object 23"/>
            <p:cNvSpPr txBox="1"/>
            <p:nvPr/>
          </p:nvSpPr>
          <p:spPr>
            <a:xfrm>
              <a:off x="1388603" y="3960793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05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127" name="Object 24"/>
            <p:cNvSpPr txBox="1"/>
            <p:nvPr/>
          </p:nvSpPr>
          <p:spPr>
            <a:xfrm>
              <a:off x="3810000" y="4199319"/>
              <a:ext cx="5078567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팀 구성 및 역할</a:t>
              </a:r>
              <a:endParaRPr lang="en-US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  <p:grpSp>
        <p:nvGrpSpPr>
          <p:cNvPr id="131" name="그룹 1003"/>
          <p:cNvGrpSpPr/>
          <p:nvPr/>
        </p:nvGrpSpPr>
        <p:grpSpPr>
          <a:xfrm>
            <a:off x="10227803" y="5105691"/>
            <a:ext cx="5545597" cy="926809"/>
            <a:chOff x="1388603" y="3662926"/>
            <a:chExt cx="7591502" cy="1521061"/>
          </a:xfrm>
        </p:grpSpPr>
        <p:grpSp>
          <p:nvGrpSpPr>
            <p:cNvPr id="132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139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133" name="그룹 1005"/>
            <p:cNvGrpSpPr/>
            <p:nvPr/>
          </p:nvGrpSpPr>
          <p:grpSpPr>
            <a:xfrm>
              <a:off x="1895086" y="3662926"/>
              <a:ext cx="7085019" cy="1521061"/>
              <a:chOff x="1895086" y="3662926"/>
              <a:chExt cx="7085019" cy="1521061"/>
            </a:xfrm>
          </p:grpSpPr>
          <p:pic>
            <p:nvPicPr>
              <p:cNvPr id="138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62926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134" name="그룹 1007"/>
            <p:cNvGrpSpPr/>
            <p:nvPr/>
          </p:nvGrpSpPr>
          <p:grpSpPr>
            <a:xfrm>
              <a:off x="3912234" y="3709007"/>
              <a:ext cx="29298" cy="1469269"/>
              <a:chOff x="3912234" y="3709007"/>
              <a:chExt cx="29298" cy="1469269"/>
            </a:xfrm>
          </p:grpSpPr>
          <p:pic>
            <p:nvPicPr>
              <p:cNvPr id="137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135" name="Object 23"/>
            <p:cNvSpPr txBox="1"/>
            <p:nvPr/>
          </p:nvSpPr>
          <p:spPr>
            <a:xfrm>
              <a:off x="1388603" y="4024659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06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136" name="Object 24"/>
            <p:cNvSpPr txBox="1"/>
            <p:nvPr/>
          </p:nvSpPr>
          <p:spPr>
            <a:xfrm>
              <a:off x="3810000" y="4087798"/>
              <a:ext cx="5078566" cy="782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latin typeface="나눔스퀘어_ac Bold" pitchFamily="50" charset="-127"/>
                  <a:ea typeface="나눔스퀘어_ac Bold" pitchFamily="50" charset="-127"/>
                </a:rPr>
                <a:t>주제 선정</a:t>
              </a:r>
              <a:endParaRPr lang="en-US" sz="25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  <p:grpSp>
        <p:nvGrpSpPr>
          <p:cNvPr id="140" name="그룹 1003"/>
          <p:cNvGrpSpPr/>
          <p:nvPr/>
        </p:nvGrpSpPr>
        <p:grpSpPr>
          <a:xfrm>
            <a:off x="10227803" y="6680491"/>
            <a:ext cx="5545597" cy="926809"/>
            <a:chOff x="1388603" y="3662926"/>
            <a:chExt cx="7591502" cy="1521061"/>
          </a:xfrm>
        </p:grpSpPr>
        <p:grpSp>
          <p:nvGrpSpPr>
            <p:cNvPr id="141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148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142" name="그룹 1005"/>
            <p:cNvGrpSpPr/>
            <p:nvPr/>
          </p:nvGrpSpPr>
          <p:grpSpPr>
            <a:xfrm>
              <a:off x="1895086" y="3662926"/>
              <a:ext cx="7085019" cy="1521061"/>
              <a:chOff x="1895086" y="3662926"/>
              <a:chExt cx="7085019" cy="1521061"/>
            </a:xfrm>
          </p:grpSpPr>
          <p:pic>
            <p:nvPicPr>
              <p:cNvPr id="147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62926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143" name="그룹 1007"/>
            <p:cNvGrpSpPr/>
            <p:nvPr/>
          </p:nvGrpSpPr>
          <p:grpSpPr>
            <a:xfrm>
              <a:off x="3912234" y="3709007"/>
              <a:ext cx="29298" cy="1469269"/>
              <a:chOff x="3912234" y="3709007"/>
              <a:chExt cx="29298" cy="1469269"/>
            </a:xfrm>
          </p:grpSpPr>
          <p:pic>
            <p:nvPicPr>
              <p:cNvPr id="146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144" name="Object 23"/>
            <p:cNvSpPr txBox="1"/>
            <p:nvPr/>
          </p:nvSpPr>
          <p:spPr>
            <a:xfrm>
              <a:off x="1388603" y="4024659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07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145" name="Object 24"/>
            <p:cNvSpPr txBox="1"/>
            <p:nvPr/>
          </p:nvSpPr>
          <p:spPr>
            <a:xfrm>
              <a:off x="3810000" y="4087798"/>
              <a:ext cx="5078566" cy="782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</a:rPr>
                <a:t>배경 및 목적</a:t>
              </a:r>
              <a:endParaRPr lang="en-US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  <p:grpSp>
        <p:nvGrpSpPr>
          <p:cNvPr id="149" name="그룹 1003"/>
          <p:cNvGrpSpPr/>
          <p:nvPr/>
        </p:nvGrpSpPr>
        <p:grpSpPr>
          <a:xfrm>
            <a:off x="10227803" y="8255291"/>
            <a:ext cx="5545597" cy="926809"/>
            <a:chOff x="1388603" y="3662926"/>
            <a:chExt cx="7591502" cy="1521061"/>
          </a:xfrm>
        </p:grpSpPr>
        <p:grpSp>
          <p:nvGrpSpPr>
            <p:cNvPr id="150" name="그룹 1004"/>
            <p:cNvGrpSpPr/>
            <p:nvPr/>
          </p:nvGrpSpPr>
          <p:grpSpPr>
            <a:xfrm>
              <a:off x="1918143" y="3695238"/>
              <a:ext cx="2000000" cy="1476190"/>
              <a:chOff x="1918143" y="3695238"/>
              <a:chExt cx="2000000" cy="1476190"/>
            </a:xfrm>
          </p:grpSpPr>
          <p:pic>
            <p:nvPicPr>
              <p:cNvPr id="157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18143" y="3695238"/>
                <a:ext cx="2000000" cy="1476190"/>
              </a:xfrm>
              <a:prstGeom prst="rect">
                <a:avLst/>
              </a:prstGeom>
            </p:spPr>
          </p:pic>
        </p:grpSp>
        <p:grpSp>
          <p:nvGrpSpPr>
            <p:cNvPr id="151" name="그룹 1005"/>
            <p:cNvGrpSpPr/>
            <p:nvPr/>
          </p:nvGrpSpPr>
          <p:grpSpPr>
            <a:xfrm>
              <a:off x="1895086" y="3662926"/>
              <a:ext cx="7085019" cy="1521061"/>
              <a:chOff x="1895086" y="3662926"/>
              <a:chExt cx="7085019" cy="1521061"/>
            </a:xfrm>
          </p:grpSpPr>
          <p:pic>
            <p:nvPicPr>
              <p:cNvPr id="156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5086" y="3662926"/>
                <a:ext cx="7085019" cy="1521061"/>
              </a:xfrm>
              <a:prstGeom prst="rect">
                <a:avLst/>
              </a:prstGeom>
            </p:spPr>
          </p:pic>
        </p:grpSp>
        <p:grpSp>
          <p:nvGrpSpPr>
            <p:cNvPr id="152" name="그룹 1007"/>
            <p:cNvGrpSpPr/>
            <p:nvPr/>
          </p:nvGrpSpPr>
          <p:grpSpPr>
            <a:xfrm>
              <a:off x="3912234" y="3709007"/>
              <a:ext cx="29298" cy="1469269"/>
              <a:chOff x="3912234" y="3709007"/>
              <a:chExt cx="29298" cy="1469269"/>
            </a:xfrm>
          </p:grpSpPr>
          <p:pic>
            <p:nvPicPr>
              <p:cNvPr id="155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92248" y="4428993"/>
                <a:ext cx="1469269" cy="29298"/>
              </a:xfrm>
              <a:prstGeom prst="rect">
                <a:avLst/>
              </a:prstGeom>
            </p:spPr>
          </p:pic>
        </p:grpSp>
        <p:sp>
          <p:nvSpPr>
            <p:cNvPr id="153" name="Object 23"/>
            <p:cNvSpPr txBox="1"/>
            <p:nvPr/>
          </p:nvSpPr>
          <p:spPr>
            <a:xfrm>
              <a:off x="1388603" y="4024659"/>
              <a:ext cx="3038894" cy="9092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kern="0" spc="100" dirty="0" smtClean="0">
                  <a:solidFill>
                    <a:srgbClr val="000000"/>
                  </a:solidFill>
                  <a:latin typeface="나눔스퀘어_ac Bold" pitchFamily="50" charset="-127"/>
                  <a:ea typeface="나눔스퀘어_ac Bold" pitchFamily="50" charset="-127"/>
                  <a:cs typeface="NEXON Lv1 Gothic OTF Bold" pitchFamily="34" charset="0"/>
                </a:rPr>
                <a:t>08</a:t>
              </a:r>
              <a:endParaRPr lang="en-US" sz="30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  <p:sp>
          <p:nvSpPr>
            <p:cNvPr id="154" name="Object 24"/>
            <p:cNvSpPr txBox="1"/>
            <p:nvPr/>
          </p:nvSpPr>
          <p:spPr>
            <a:xfrm>
              <a:off x="3810000" y="4087798"/>
              <a:ext cx="5078566" cy="782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>
                  <a:latin typeface="나눔스퀘어_ac Bold" pitchFamily="50" charset="-127"/>
                  <a:ea typeface="나눔스퀘어_ac Bold" pitchFamily="50" charset="-127"/>
                </a:rPr>
                <a:t>자체 평가 의견</a:t>
              </a:r>
              <a:endParaRPr lang="en-US" sz="2500" dirty="0">
                <a:latin typeface="나눔스퀘어_ac Bold" pitchFamily="50" charset="-127"/>
                <a:ea typeface="나눔스퀘어_ac Bold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7600" y="952500"/>
            <a:ext cx="5486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/>
              <a:t>국제및</a:t>
            </a:r>
            <a:r>
              <a:rPr lang="ko-KR" altLang="en-US" sz="2500" dirty="0" smtClean="0"/>
              <a:t> 국내 문제점</a:t>
            </a:r>
            <a:endParaRPr lang="en-US" altLang="ko-KR" sz="2500" dirty="0" smtClean="0"/>
          </a:p>
          <a:p>
            <a:pPr>
              <a:buFont typeface="Wingdings"/>
              <a:buChar char="à"/>
            </a:pPr>
            <a:r>
              <a:rPr lang="ko-KR" altLang="en-US" sz="2500" dirty="0" smtClean="0">
                <a:sym typeface="Wingdings" pitchFamily="2" charset="2"/>
              </a:rPr>
              <a:t>코로나</a:t>
            </a:r>
            <a:r>
              <a:rPr lang="en-US" altLang="ko-KR" sz="2500" dirty="0" smtClean="0">
                <a:sym typeface="Wingdings" pitchFamily="2" charset="2"/>
              </a:rPr>
              <a:t>, </a:t>
            </a:r>
            <a:r>
              <a:rPr lang="ko-KR" altLang="en-US" sz="2500" dirty="0" smtClean="0">
                <a:sym typeface="Wingdings" pitchFamily="2" charset="2"/>
              </a:rPr>
              <a:t>우크라이나</a:t>
            </a:r>
            <a:r>
              <a:rPr lang="en-US" altLang="ko-KR" sz="2500" dirty="0" smtClean="0">
                <a:sym typeface="Wingdings" pitchFamily="2" charset="2"/>
              </a:rPr>
              <a:t>-</a:t>
            </a:r>
            <a:r>
              <a:rPr lang="ko-KR" altLang="en-US" sz="2500" dirty="0" smtClean="0">
                <a:sym typeface="Wingdings" pitchFamily="2" charset="2"/>
              </a:rPr>
              <a:t>러시아 전쟁</a:t>
            </a:r>
            <a:endParaRPr lang="en-US" altLang="ko-KR" sz="25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sz="2500" dirty="0" smtClean="0">
                <a:sym typeface="Wingdings" pitchFamily="2" charset="2"/>
              </a:rPr>
              <a:t> </a:t>
            </a:r>
            <a:r>
              <a:rPr lang="ko-KR" altLang="en-US" sz="2500" dirty="0" smtClean="0">
                <a:sym typeface="Wingdings" pitchFamily="2" charset="2"/>
              </a:rPr>
              <a:t>국내 농업생산량</a:t>
            </a:r>
            <a:r>
              <a:rPr lang="en-US" altLang="ko-KR" sz="2500" dirty="0" smtClean="0">
                <a:sym typeface="Wingdings" pitchFamily="2" charset="2"/>
              </a:rPr>
              <a:t>, </a:t>
            </a:r>
            <a:r>
              <a:rPr lang="ko-KR" altLang="en-US" sz="2500" dirty="0" smtClean="0">
                <a:sym typeface="Wingdings" pitchFamily="2" charset="2"/>
              </a:rPr>
              <a:t>자급수요능력</a:t>
            </a:r>
            <a:endParaRPr lang="en-US" altLang="ko-KR" sz="25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sz="2500" dirty="0" smtClean="0">
                <a:sym typeface="Wingdings" pitchFamily="2" charset="2"/>
              </a:rPr>
              <a:t> </a:t>
            </a:r>
            <a:r>
              <a:rPr lang="ko-KR" altLang="en-US" sz="2500" dirty="0" err="1" smtClean="0">
                <a:sym typeface="Wingdings" pitchFamily="2" charset="2"/>
              </a:rPr>
              <a:t>저출산</a:t>
            </a:r>
            <a:r>
              <a:rPr lang="ko-KR" altLang="en-US" sz="2500" dirty="0" smtClean="0">
                <a:sym typeface="Wingdings" pitchFamily="2" charset="2"/>
              </a:rPr>
              <a:t> 및 인구고령화</a:t>
            </a:r>
            <a:endParaRPr lang="en-US" altLang="ko-KR" sz="2500" dirty="0" smtClean="0">
              <a:sym typeface="Wingdings" pitchFamily="2" charset="2"/>
            </a:endParaRPr>
          </a:p>
          <a:p>
            <a:r>
              <a:rPr lang="ko-KR" altLang="en-US" sz="2500" dirty="0" smtClean="0">
                <a:sym typeface="Wingdings" pitchFamily="2" charset="2"/>
              </a:rPr>
              <a:t> </a:t>
            </a:r>
            <a:endParaRPr lang="en-US" altLang="ko-KR" sz="2500" dirty="0" smtClean="0"/>
          </a:p>
          <a:p>
            <a:r>
              <a:rPr lang="ko-KR" altLang="en-US" sz="2500" dirty="0" smtClean="0"/>
              <a:t>농업의 현재 문제점 해결</a:t>
            </a:r>
            <a:endParaRPr lang="en-US" altLang="ko-KR" sz="2500" dirty="0" smtClean="0"/>
          </a:p>
          <a:p>
            <a:r>
              <a:rPr lang="en-US" altLang="ko-KR" sz="2500" dirty="0" smtClean="0"/>
              <a:t> </a:t>
            </a:r>
            <a:r>
              <a:rPr lang="en-US" altLang="ko-KR" sz="2500" dirty="0" smtClean="0">
                <a:sym typeface="Wingdings" pitchFamily="2" charset="2"/>
              </a:rPr>
              <a:t> </a:t>
            </a:r>
            <a:r>
              <a:rPr lang="ko-KR" altLang="en-US" sz="2500" dirty="0" smtClean="0">
                <a:sym typeface="Wingdings" pitchFamily="2" charset="2"/>
              </a:rPr>
              <a:t>해결방안 </a:t>
            </a:r>
            <a:r>
              <a:rPr lang="ko-KR" altLang="en-US" sz="2500" dirty="0" err="1" smtClean="0">
                <a:sym typeface="Wingdings" pitchFamily="2" charset="2"/>
              </a:rPr>
              <a:t>스마트팜</a:t>
            </a:r>
            <a:r>
              <a:rPr lang="ko-KR" altLang="en-US" sz="2500" dirty="0" smtClean="0">
                <a:sym typeface="Wingdings" pitchFamily="2" charset="2"/>
              </a:rPr>
              <a:t> </a:t>
            </a:r>
            <a:endParaRPr lang="en-US" altLang="ko-KR" sz="2500" dirty="0" smtClean="0">
              <a:sym typeface="Wingdings" pitchFamily="2" charset="2"/>
            </a:endParaRPr>
          </a:p>
          <a:p>
            <a:r>
              <a:rPr lang="en-US" altLang="ko-KR" sz="2500" dirty="0" smtClean="0">
                <a:sym typeface="Wingdings" pitchFamily="2" charset="2"/>
              </a:rPr>
              <a:t> </a:t>
            </a:r>
            <a:r>
              <a:rPr lang="en-US" altLang="ko-KR" sz="2500" dirty="0" smtClean="0">
                <a:sym typeface="Wingdings" pitchFamily="2" charset="2"/>
              </a:rPr>
              <a:t> </a:t>
            </a:r>
            <a:r>
              <a:rPr lang="ko-KR" altLang="en-US" sz="2500" dirty="0" smtClean="0">
                <a:sym typeface="Wingdings" pitchFamily="2" charset="2"/>
              </a:rPr>
              <a:t>환경규제</a:t>
            </a:r>
            <a:endParaRPr lang="en-US" altLang="ko-KR" sz="2500" dirty="0" smtClean="0">
              <a:sym typeface="Wingdings" pitchFamily="2" charset="2"/>
            </a:endParaRPr>
          </a:p>
          <a:p>
            <a:r>
              <a:rPr lang="en-US" altLang="ko-KR" sz="2500" dirty="0" smtClean="0">
                <a:sym typeface="Wingdings" pitchFamily="2" charset="2"/>
              </a:rPr>
              <a:t> </a:t>
            </a:r>
            <a:r>
              <a:rPr lang="en-US" altLang="ko-KR" sz="2500" dirty="0" smtClean="0">
                <a:sym typeface="Wingdings" pitchFamily="2" charset="2"/>
              </a:rPr>
              <a:t> </a:t>
            </a:r>
            <a:r>
              <a:rPr lang="ko-KR" altLang="en-US" sz="2500" dirty="0" smtClean="0">
                <a:sym typeface="Wingdings" pitchFamily="2" charset="2"/>
              </a:rPr>
              <a:t>인구감소</a:t>
            </a:r>
            <a:endParaRPr lang="en-US" altLang="ko-KR" sz="2500" dirty="0" smtClean="0">
              <a:sym typeface="Wingdings" pitchFamily="2" charset="2"/>
            </a:endParaRPr>
          </a:p>
          <a:p>
            <a:endParaRPr lang="en-US" altLang="ko-KR" sz="2500" dirty="0" smtClean="0">
              <a:sym typeface="Wingdings" pitchFamily="2" charset="2"/>
            </a:endParaRPr>
          </a:p>
          <a:p>
            <a:r>
              <a:rPr lang="en-US" altLang="ko-KR" sz="2500" dirty="0" smtClean="0"/>
              <a:t>https://www.nongmin.com/article/20230607500551</a:t>
            </a:r>
            <a:endParaRPr lang="en-US" altLang="ko-KR" sz="2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3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41" name="Picture 2" descr="jeonse 2"/>
          <p:cNvPicPr>
            <a:picLocks noChangeArrowheads="1"/>
          </p:cNvPicPr>
          <p:nvPr/>
        </p:nvPicPr>
        <p:blipFill>
          <a:blip r:embed="rId5">
            <a:grayscl/>
          </a:blip>
          <a:srcRect l="31531" r="38592"/>
          <a:stretch>
            <a:fillRect/>
          </a:stretch>
        </p:blipFill>
        <p:spPr bwMode="auto">
          <a:xfrm>
            <a:off x="12268200" y="0"/>
            <a:ext cx="5040000" cy="10285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219200" y="1595165"/>
            <a:ext cx="792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목</a:t>
            </a:r>
            <a:r>
              <a:rPr lang="en-US" altLang="ko-KR" sz="50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		</a:t>
            </a:r>
            <a:r>
              <a:rPr lang="ko-KR" altLang="en-US" sz="50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200" y="2626459"/>
            <a:ext cx="6096000" cy="65556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01.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팀 구성 및 역할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02.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배경 및 목적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03.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가설 설정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04.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데이터 수집 </a:t>
            </a: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&amp;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전처리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05.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데이터 시각화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06.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데이터 분석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07.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결론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08. </a:t>
            </a:r>
            <a:r>
              <a:rPr lang="ko-KR" altLang="en-US" sz="35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자체 평가 의견</a:t>
            </a:r>
            <a:endParaRPr lang="en-US" altLang="ko-KR" sz="3500" dirty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" y="266700"/>
            <a:ext cx="1630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서울시 아파트 가격에 영향을 미치는 요인분석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27447" y="656500"/>
            <a:ext cx="13132404" cy="8956847"/>
            <a:chOff x="4427447" y="656500"/>
            <a:chExt cx="13132404" cy="89568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447" y="656500"/>
              <a:ext cx="13132404" cy="8956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0240" y="656500"/>
            <a:ext cx="4671087" cy="8956847"/>
            <a:chOff x="710240" y="656500"/>
            <a:chExt cx="4671087" cy="89568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240" y="656500"/>
              <a:ext cx="4671087" cy="89568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6484" y="2133090"/>
            <a:ext cx="3997536" cy="1511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01.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5846" y="6338162"/>
            <a:ext cx="5126344" cy="125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성과보고에 대한 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간단한 설명을 적어주세요.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76484" y="3038824"/>
            <a:ext cx="4726444" cy="2806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핵심</a:t>
            </a:r>
          </a:p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성과보고</a:t>
            </a:r>
            <a:endParaRPr lang="en-US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1200" y="2168669"/>
            <a:ext cx="10341920" cy="50040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88954" y="7269551"/>
            <a:ext cx="1474478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2048년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817351" y="7269551"/>
            <a:ext cx="1584114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2049년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611138" y="7269551"/>
            <a:ext cx="1388362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2050년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298690" y="7269551"/>
            <a:ext cx="1388362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2051년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439570" y="5966305"/>
            <a:ext cx="1578530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1조 9159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719406" y="5064539"/>
            <a:ext cx="1780004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4조 3478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036191" y="5741206"/>
            <a:ext cx="1780004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2조 6813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15317" y="4325712"/>
            <a:ext cx="1780004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7조 1407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102857" y="3319048"/>
            <a:ext cx="1780004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10조 2000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6346054" y="1305504"/>
            <a:ext cx="7599160" cy="6462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· 미리컴퍼니 연도별 매출 현황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4761555" y="1837195"/>
            <a:ext cx="1821566" cy="422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(단위 : 억원)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570041" y="2480439"/>
            <a:ext cx="3203110" cy="340857"/>
            <a:chOff x="6570041" y="2480439"/>
            <a:chExt cx="3203110" cy="34085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570041" y="2536173"/>
              <a:ext cx="218593" cy="218593"/>
              <a:chOff x="6570041" y="2536173"/>
              <a:chExt cx="218593" cy="21859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70041" y="2536173"/>
                <a:ext cx="218593" cy="218593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6878212" y="2480439"/>
              <a:ext cx="1774593" cy="5112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900" dirty="0" smtClean="0">
                  <a:solidFill>
                    <a:srgbClr val="000000"/>
                  </a:solidFill>
                  <a:latin typeface="NEXON Lv1 Gothic OTF Light" pitchFamily="34" charset="0"/>
                  <a:cs typeface="NEXON Lv1 Gothic OTF Light" pitchFamily="34" charset="0"/>
                </a:rPr>
                <a:t>국내 매출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8281960" y="2536167"/>
              <a:ext cx="218593" cy="218593"/>
              <a:chOff x="8281960" y="2536167"/>
              <a:chExt cx="218593" cy="21859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81960" y="2536167"/>
                <a:ext cx="218593" cy="218593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8590088" y="2480439"/>
              <a:ext cx="1774593" cy="5112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900" dirty="0" smtClean="0">
                  <a:solidFill>
                    <a:srgbClr val="000000"/>
                  </a:solidFill>
                  <a:latin typeface="NEXON Lv1 Gothic OTF Light" pitchFamily="34" charset="0"/>
                  <a:cs typeface="NEXON Lv1 Gothic OTF Light" pitchFamily="34" charset="0"/>
                </a:rPr>
                <a:t>해외 매출</a:t>
              </a:r>
              <a:endParaRPr lang="en-US"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91596" y="7269551"/>
            <a:ext cx="1474478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2047년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4987881" y="7269551"/>
            <a:ext cx="1388362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2051년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792061" y="2398685"/>
            <a:ext cx="1780004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13조 3000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346057" y="8263238"/>
            <a:ext cx="16092266" cy="1049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매출 분석과 매출 상승요인에 대한 내용을 입력하세요. 사용된 폰트는 넥슨 LV1 고딕입니다. 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크기는 19, 행간은 1.5이며 내용은 2줄 정도 작성하는 게 보기 좋습니다.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27447" y="656500"/>
            <a:ext cx="13132404" cy="8956847"/>
            <a:chOff x="4427447" y="656500"/>
            <a:chExt cx="13132404" cy="89568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447" y="656500"/>
              <a:ext cx="13132404" cy="8956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0240" y="656500"/>
            <a:ext cx="4671087" cy="8956847"/>
            <a:chOff x="710240" y="656500"/>
            <a:chExt cx="4671087" cy="89568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240" y="656500"/>
              <a:ext cx="4671087" cy="89568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6486" y="2133086"/>
            <a:ext cx="3997536" cy="1511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02.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76486" y="3038819"/>
            <a:ext cx="5995283" cy="2806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경쟁사 분석</a:t>
            </a:r>
          </a:p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및 보고</a:t>
            </a:r>
            <a:endParaRPr lang="en-US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2788" y="2151083"/>
            <a:ext cx="10973912" cy="42165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64172" y="7251562"/>
            <a:ext cx="8871144" cy="527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9FA9D8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20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  A컴퍼니     </a:t>
            </a:r>
            <a:r>
              <a:rPr lang="en-US" sz="2000" dirty="0" smtClean="0">
                <a:solidFill>
                  <a:srgbClr val="CCCCCC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20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  B컴퍼니   </a:t>
            </a:r>
            <a:r>
              <a:rPr lang="en-US" sz="2000" dirty="0" smtClean="0">
                <a:solidFill>
                  <a:srgbClr val="A9DEF9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2000" dirty="0" smtClean="0">
                <a:solidFill>
                  <a:srgbClr val="FFE296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2000" dirty="0" smtClean="0">
                <a:solidFill>
                  <a:srgbClr val="FF99C8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20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 미리컴퍼니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6243181" y="3140467"/>
            <a:ext cx="1385714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53.7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47143" y="3140467"/>
            <a:ext cx="1434857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51.9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797904" y="2339981"/>
            <a:ext cx="1434861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68.2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5848" y="6338162"/>
            <a:ext cx="5126344" cy="125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경쟁사 분석에 대한 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간단한 설명을 적어주세요.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8188954" y="6428212"/>
            <a:ext cx="1474478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2048년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817351" y="6428212"/>
            <a:ext cx="1584114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2049년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611138" y="6428212"/>
            <a:ext cx="1388362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2050년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298690" y="6428212"/>
            <a:ext cx="1388362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2051년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491596" y="6428212"/>
            <a:ext cx="1474478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2047년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4987881" y="6428212"/>
            <a:ext cx="1388362" cy="49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2051년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346057" y="8263238"/>
            <a:ext cx="14698189" cy="1049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경쟁업체 시장 점유율 대한 내용을 입력하세요. 사용된 폰트는 넥슨 LV1 고딕입니다. 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크기는 19, 행간은 1.5이며 내용은 2~3줄 정도 작성하는 게 보기 좋습니다. 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6346057" y="1305505"/>
            <a:ext cx="7599160" cy="6462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· 경쟁업체 시장 점유율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761573" y="1837190"/>
            <a:ext cx="1821566" cy="422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(단위 : %)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1464769" y="2311410"/>
            <a:ext cx="1681098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70.6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249912" y="2617076"/>
            <a:ext cx="1681098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63.5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5091436" y="2436000"/>
            <a:ext cx="1681098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70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227810" y="5456448"/>
            <a:ext cx="1385714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19.6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7931771" y="5734072"/>
            <a:ext cx="1434857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11.8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782571" y="5619133"/>
            <a:ext cx="1434861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14.9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1449436" y="5392286"/>
            <a:ext cx="1681098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6.7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3234579" y="5619129"/>
            <a:ext cx="1681098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2.6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5076103" y="5790562"/>
            <a:ext cx="1681098" cy="48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9.2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27447" y="656500"/>
            <a:ext cx="13132404" cy="8956847"/>
            <a:chOff x="4427447" y="656500"/>
            <a:chExt cx="13132404" cy="89568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447" y="656500"/>
              <a:ext cx="13132404" cy="8956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0240" y="656500"/>
            <a:ext cx="4671087" cy="8956847"/>
            <a:chOff x="710240" y="656500"/>
            <a:chExt cx="4671087" cy="89568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240" y="656500"/>
              <a:ext cx="4671087" cy="89568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6486" y="2133086"/>
            <a:ext cx="3997536" cy="1511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03.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76486" y="3038819"/>
            <a:ext cx="6954453" cy="2806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사용자</a:t>
            </a:r>
          </a:p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분석 보고</a:t>
            </a:r>
            <a:endParaRPr lang="en-US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23322" y="1803844"/>
            <a:ext cx="6164037" cy="36899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18627" y="1910216"/>
            <a:ext cx="3157642" cy="35835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96968" y="2784055"/>
            <a:ext cx="600961" cy="1262391"/>
            <a:chOff x="7696968" y="2784055"/>
            <a:chExt cx="600961" cy="12623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6968" y="2784055"/>
              <a:ext cx="600961" cy="1262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3742" y="3472344"/>
            <a:ext cx="840735" cy="658907"/>
            <a:chOff x="8863742" y="3472344"/>
            <a:chExt cx="840735" cy="6589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3742" y="3472344"/>
              <a:ext cx="840735" cy="65890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814219" y="3469757"/>
            <a:ext cx="961727" cy="5327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60%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310641" y="2847008"/>
            <a:ext cx="840735" cy="658907"/>
            <a:chOff x="6310641" y="2847008"/>
            <a:chExt cx="840735" cy="6589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0641" y="2847008"/>
              <a:ext cx="840735" cy="65890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13496" y="2850190"/>
            <a:ext cx="961727" cy="5327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40%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6045347" y="1176771"/>
            <a:ext cx="4954863" cy="66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· 이용자 분석 통계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0623333" y="1186686"/>
            <a:ext cx="4442378" cy="644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· 연령별 사용자 통계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045343" y="6262924"/>
            <a:ext cx="4954863" cy="6462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· 항목별 분석 통계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15848" y="6338162"/>
            <a:ext cx="5126344" cy="125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사용자 분석에 대한 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간단한 설명을 적어주세요.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146388" y="6918751"/>
            <a:ext cx="4847261" cy="1931936"/>
            <a:chOff x="6146388" y="6918751"/>
            <a:chExt cx="4847261" cy="1931936"/>
          </a:xfrm>
        </p:grpSpPr>
        <p:sp>
          <p:nvSpPr>
            <p:cNvPr id="28" name="Object 28"/>
            <p:cNvSpPr txBox="1"/>
            <p:nvPr/>
          </p:nvSpPr>
          <p:spPr>
            <a:xfrm>
              <a:off x="6146388" y="6918751"/>
              <a:ext cx="2044073" cy="3598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" kern="0" spc="-100" dirty="0" smtClean="0">
                  <a:solidFill>
                    <a:srgbClr val="000000"/>
                  </a:solidFill>
                  <a:latin typeface="NEXON Lv1 Gothic OTF Light" pitchFamily="34" charset="0"/>
                  <a:cs typeface="NEXON Lv1 Gothic OTF Light" pitchFamily="34" charset="0"/>
                </a:rPr>
                <a:t>TEXT 01</a:t>
              </a:r>
              <a:endParaRPr lang="en-US" dirty="0"/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6881702" y="6962094"/>
              <a:ext cx="4111947" cy="153240"/>
              <a:chOff x="6881702" y="6962094"/>
              <a:chExt cx="4111947" cy="15324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81702" y="6962094"/>
                <a:ext cx="4111947" cy="15324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881702" y="6962094"/>
              <a:ext cx="2604537" cy="153240"/>
              <a:chOff x="6881702" y="6962094"/>
              <a:chExt cx="2604537" cy="15324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81702" y="6962094"/>
                <a:ext cx="2604537" cy="1532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881702" y="6962094"/>
              <a:ext cx="2009265" cy="153240"/>
              <a:chOff x="6881702" y="6962094"/>
              <a:chExt cx="2009265" cy="15324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81702" y="6962094"/>
                <a:ext cx="2009265" cy="153240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6146388" y="7323484"/>
              <a:ext cx="1777135" cy="3598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" kern="0" spc="-100" dirty="0" smtClean="0">
                  <a:solidFill>
                    <a:srgbClr val="000000"/>
                  </a:solidFill>
                  <a:latin typeface="NEXON Lv1 Gothic OTF Light" pitchFamily="34" charset="0"/>
                  <a:cs typeface="NEXON Lv1 Gothic OTF Light" pitchFamily="34" charset="0"/>
                </a:rPr>
                <a:t>TEXT 02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6146388" y="8177266"/>
              <a:ext cx="2044073" cy="3598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" kern="0" spc="-100" dirty="0" smtClean="0">
                  <a:solidFill>
                    <a:srgbClr val="000000"/>
                  </a:solidFill>
                  <a:latin typeface="NEXON Lv1 Gothic OTF Light" pitchFamily="34" charset="0"/>
                  <a:cs typeface="NEXON Lv1 Gothic OTF Light" pitchFamily="34" charset="0"/>
                </a:rPr>
                <a:t>TEXT 04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146388" y="7762762"/>
              <a:ext cx="2044073" cy="3598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" kern="0" spc="-100" dirty="0" smtClean="0">
                  <a:solidFill>
                    <a:srgbClr val="000000"/>
                  </a:solidFill>
                  <a:latin typeface="NEXON Lv1 Gothic OTF Light" pitchFamily="34" charset="0"/>
                  <a:cs typeface="NEXON Lv1 Gothic OTF Light" pitchFamily="34" charset="0"/>
                </a:rPr>
                <a:t>TEXT 03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146388" y="8610761"/>
              <a:ext cx="1777135" cy="3598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" kern="0" spc="-100" dirty="0" smtClean="0">
                  <a:solidFill>
                    <a:srgbClr val="000000"/>
                  </a:solidFill>
                  <a:latin typeface="NEXON Lv1 Gothic OTF Light" pitchFamily="34" charset="0"/>
                  <a:cs typeface="NEXON Lv1 Gothic OTF Light" pitchFamily="34" charset="0"/>
                </a:rPr>
                <a:t>TEXT 05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6881702" y="7346291"/>
              <a:ext cx="4111947" cy="153240"/>
              <a:chOff x="6881702" y="7346291"/>
              <a:chExt cx="4111947" cy="15324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81702" y="7346291"/>
                <a:ext cx="4111947" cy="15324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881702" y="7346291"/>
              <a:ext cx="3741620" cy="153240"/>
              <a:chOff x="6881702" y="7346291"/>
              <a:chExt cx="3741620" cy="15324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881702" y="7346291"/>
                <a:ext cx="3741620" cy="15324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881702" y="7346291"/>
              <a:ext cx="1115747" cy="153240"/>
              <a:chOff x="6881702" y="7346291"/>
              <a:chExt cx="1115747" cy="15324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81702" y="7346291"/>
                <a:ext cx="1115747" cy="15324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881702" y="7798653"/>
              <a:ext cx="4111947" cy="153240"/>
              <a:chOff x="6881702" y="7798653"/>
              <a:chExt cx="4111947" cy="153240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81702" y="7798653"/>
                <a:ext cx="4111947" cy="15324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1702" y="7798653"/>
              <a:ext cx="2948759" cy="153240"/>
              <a:chOff x="6881702" y="7798653"/>
              <a:chExt cx="2948759" cy="15324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1702" y="7798653"/>
                <a:ext cx="2948759" cy="15324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881702" y="7798653"/>
              <a:ext cx="1703225" cy="153240"/>
              <a:chOff x="6881702" y="7798653"/>
              <a:chExt cx="1703225" cy="15324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881702" y="7798653"/>
                <a:ext cx="1703225" cy="15324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881702" y="8219256"/>
              <a:ext cx="4111947" cy="153240"/>
              <a:chOff x="6881702" y="8219256"/>
              <a:chExt cx="4111947" cy="153240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81702" y="8219256"/>
                <a:ext cx="4111947" cy="15324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881702" y="8219256"/>
              <a:ext cx="2402407" cy="153240"/>
              <a:chOff x="6881702" y="8219256"/>
              <a:chExt cx="2402407" cy="153240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81702" y="8219256"/>
                <a:ext cx="2402407" cy="15324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881702" y="8219256"/>
              <a:ext cx="1004633" cy="153240"/>
              <a:chOff x="6881702" y="8219256"/>
              <a:chExt cx="1004633" cy="153240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881702" y="8219256"/>
                <a:ext cx="1004633" cy="15324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881702" y="8648856"/>
              <a:ext cx="4111947" cy="153240"/>
              <a:chOff x="6881702" y="8648856"/>
              <a:chExt cx="4111947" cy="153240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81702" y="8648856"/>
                <a:ext cx="4111947" cy="15324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6881702" y="8648856"/>
              <a:ext cx="3303263" cy="153240"/>
              <a:chOff x="6881702" y="8648856"/>
              <a:chExt cx="3303263" cy="1532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81702" y="8648856"/>
                <a:ext cx="3303263" cy="153240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881702" y="8648856"/>
              <a:ext cx="2009265" cy="153240"/>
              <a:chOff x="6881702" y="8648856"/>
              <a:chExt cx="2009265" cy="153240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81702" y="8648856"/>
                <a:ext cx="2009265" cy="153240"/>
              </a:xfrm>
              <a:prstGeom prst="rect">
                <a:avLst/>
              </a:prstGeom>
            </p:spPr>
          </p:pic>
        </p:grpSp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05043" y="6539084"/>
            <a:ext cx="1483028" cy="1683065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12006738" y="7068878"/>
            <a:ext cx="1019458" cy="6234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30%</a:t>
            </a:r>
            <a:endParaRPr lang="en-US" dirty="0"/>
          </a:p>
        </p:txBody>
      </p:sp>
      <p:pic>
        <p:nvPicPr>
          <p:cNvPr id="81" name="Object 8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456753" y="6539084"/>
            <a:ext cx="1483028" cy="1683065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13858448" y="7068879"/>
            <a:ext cx="1019458" cy="6234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65%</a:t>
            </a:r>
            <a:endParaRPr lang="en-US" dirty="0"/>
          </a:p>
        </p:txBody>
      </p:sp>
      <p:sp>
        <p:nvSpPr>
          <p:cNvPr id="83" name="Object 83"/>
          <p:cNvSpPr txBox="1"/>
          <p:nvPr/>
        </p:nvSpPr>
        <p:spPr>
          <a:xfrm>
            <a:off x="11692863" y="8229785"/>
            <a:ext cx="1961081" cy="892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 smtClean="0">
                <a:solidFill>
                  <a:srgbClr val="CCCCCC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1600" kern="0" spc="-100" dirty="0" smtClean="0">
                <a:solidFill>
                  <a:srgbClr val="EEEEEE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1600" kern="0" spc="-1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 Keyword</a:t>
            </a:r>
          </a:p>
          <a:p>
            <a:r>
              <a:rPr lang="en-US" sz="1600" kern="0" spc="-100" dirty="0" smtClean="0">
                <a:solidFill>
                  <a:srgbClr val="FFE296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1600" kern="0" spc="-100" dirty="0" smtClean="0">
                <a:solidFill>
                  <a:srgbClr val="A9DEF9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1600" kern="0" spc="-1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 Keyword</a:t>
            </a:r>
            <a:endParaRPr lang="en-US" dirty="0"/>
          </a:p>
        </p:txBody>
      </p:sp>
      <p:pic>
        <p:nvPicPr>
          <p:cNvPr id="84" name="Object 8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280193" y="6539084"/>
            <a:ext cx="1483028" cy="1683065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15716945" y="7070754"/>
            <a:ext cx="914286" cy="6234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35%</a:t>
            </a:r>
            <a:endParaRPr lang="en-US" dirty="0"/>
          </a:p>
        </p:txBody>
      </p:sp>
      <p:sp>
        <p:nvSpPr>
          <p:cNvPr id="86" name="Object 86"/>
          <p:cNvSpPr txBox="1"/>
          <p:nvPr/>
        </p:nvSpPr>
        <p:spPr>
          <a:xfrm>
            <a:off x="13544573" y="8255818"/>
            <a:ext cx="1961081" cy="892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 smtClean="0">
                <a:solidFill>
                  <a:srgbClr val="CCCCCC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1600" kern="0" spc="-100" dirty="0" smtClean="0">
                <a:solidFill>
                  <a:srgbClr val="EEEEEE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1600" kern="0" spc="-1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 Keyword</a:t>
            </a:r>
          </a:p>
          <a:p>
            <a:r>
              <a:rPr lang="en-US" sz="1600" kern="0" spc="-100" dirty="0" smtClean="0">
                <a:solidFill>
                  <a:srgbClr val="FFE296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1600" kern="0" spc="-100" dirty="0" smtClean="0">
                <a:solidFill>
                  <a:srgbClr val="A9DEF9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1600" kern="0" spc="-1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 Keyword</a:t>
            </a:r>
            <a:endParaRPr lang="en-US" dirty="0"/>
          </a:p>
        </p:txBody>
      </p:sp>
      <p:sp>
        <p:nvSpPr>
          <p:cNvPr id="87" name="Object 87"/>
          <p:cNvSpPr txBox="1"/>
          <p:nvPr/>
        </p:nvSpPr>
        <p:spPr>
          <a:xfrm>
            <a:off x="15368014" y="8255818"/>
            <a:ext cx="1961081" cy="892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kern="0" spc="-100" dirty="0" smtClean="0">
                <a:solidFill>
                  <a:srgbClr val="CCCCCC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1600" b="1" kern="0" spc="-100" dirty="0" smtClean="0">
                <a:solidFill>
                  <a:srgbClr val="EEEEEE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1600" b="1" kern="0" spc="-1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 Keyword</a:t>
            </a:r>
          </a:p>
          <a:p>
            <a:r>
              <a:rPr lang="en-US" sz="1600" b="1" kern="0" spc="-100" dirty="0" smtClean="0">
                <a:solidFill>
                  <a:srgbClr val="FFE296"/>
                </a:solidFill>
                <a:latin typeface="NEXON Lv1 Gothic OTF" pitchFamily="34" charset="0"/>
                <a:cs typeface="NEXON Lv1 Gothic OTF" pitchFamily="34" charset="0"/>
              </a:rPr>
              <a:t>■</a:t>
            </a:r>
            <a:r>
              <a:rPr lang="en-US" sz="1600" b="1" kern="0" spc="-100" dirty="0" smtClean="0">
                <a:solidFill>
                  <a:srgbClr val="A9DEF9"/>
                </a:solidFill>
                <a:latin typeface="NEXON Lv1 Gothic OTF" pitchFamily="34" charset="0"/>
                <a:cs typeface="NEXON Lv1 Gothic OTF" pitchFamily="34" charset="0"/>
              </a:rPr>
              <a:t> </a:t>
            </a:r>
            <a:r>
              <a:rPr lang="en-US" sz="1600" b="1" kern="0" spc="-100" dirty="0" smtClean="0">
                <a:solidFill>
                  <a:srgbClr val="1F1F1F"/>
                </a:solidFill>
                <a:latin typeface="NEXON Lv1 Gothic OTF" pitchFamily="34" charset="0"/>
                <a:cs typeface="NEXON Lv1 Gothic OTF" pitchFamily="34" charset="0"/>
              </a:rPr>
              <a:t> Keyword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240" y="656500"/>
            <a:ext cx="4671087" cy="8956847"/>
            <a:chOff x="710240" y="656500"/>
            <a:chExt cx="4671087" cy="89568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240" y="656500"/>
              <a:ext cx="4671087" cy="895684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76486" y="2133086"/>
            <a:ext cx="3997536" cy="1511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04.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76486" y="3038819"/>
            <a:ext cx="5104397" cy="2806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수치 </a:t>
            </a:r>
          </a:p>
          <a:p>
            <a:r>
              <a:rPr lang="en-US" sz="56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집중보고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15848" y="6338162"/>
            <a:ext cx="5126344" cy="125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수치 보고에 대한 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간단한 설명을 적어주세요.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41282" y="674934"/>
            <a:ext cx="5761905" cy="2761905"/>
            <a:chOff x="5741282" y="674934"/>
            <a:chExt cx="5761905" cy="276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1282" y="674934"/>
              <a:ext cx="5761905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41282" y="6821530"/>
            <a:ext cx="5761905" cy="2761905"/>
            <a:chOff x="5741282" y="6821530"/>
            <a:chExt cx="5761905" cy="276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1282" y="6821530"/>
              <a:ext cx="5761905" cy="276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41282" y="3723196"/>
            <a:ext cx="5761905" cy="2761905"/>
            <a:chOff x="5741282" y="3723196"/>
            <a:chExt cx="5761905" cy="2761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1282" y="3723196"/>
              <a:ext cx="5761905" cy="27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79599" y="674934"/>
            <a:ext cx="5761905" cy="2761905"/>
            <a:chOff x="11779599" y="674934"/>
            <a:chExt cx="5761905" cy="27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9599" y="674934"/>
              <a:ext cx="5761905" cy="276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79599" y="6821530"/>
            <a:ext cx="5761905" cy="2761905"/>
            <a:chOff x="11779599" y="6821530"/>
            <a:chExt cx="5761905" cy="2761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9599" y="6821530"/>
              <a:ext cx="5761905" cy="27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79599" y="3723196"/>
            <a:ext cx="5761905" cy="2761905"/>
            <a:chOff x="11779599" y="3723196"/>
            <a:chExt cx="5761905" cy="2761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9599" y="3723196"/>
              <a:ext cx="5761905" cy="276190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279475" y="1831965"/>
            <a:ext cx="6618415" cy="181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이용 고객사 수</a:t>
            </a:r>
          </a:p>
          <a:p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1,540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개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738844" y="1009688"/>
            <a:ext cx="1342417" cy="1342417"/>
            <a:chOff x="9738844" y="1009688"/>
            <a:chExt cx="1342417" cy="13424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8844" y="1009688"/>
              <a:ext cx="1342417" cy="13424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59149" y="1129992"/>
            <a:ext cx="1101808" cy="1101808"/>
            <a:chOff x="9859149" y="1129992"/>
            <a:chExt cx="1101808" cy="11018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9149" y="1129992"/>
              <a:ext cx="1101808" cy="110180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217619" y="4920906"/>
            <a:ext cx="6618415" cy="181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누적 페이지 수</a:t>
            </a:r>
          </a:p>
          <a:p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63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만개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684429" y="4050279"/>
            <a:ext cx="1342417" cy="1342417"/>
            <a:chOff x="9684429" y="4050279"/>
            <a:chExt cx="1342417" cy="13424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4429" y="4050279"/>
              <a:ext cx="1342417" cy="134241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217619" y="8088210"/>
            <a:ext cx="6618415" cy="181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월 평균 다운로드 수</a:t>
            </a:r>
          </a:p>
          <a:p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4,992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억건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684429" y="7109904"/>
            <a:ext cx="1342417" cy="1342417"/>
            <a:chOff x="9684429" y="7109904"/>
            <a:chExt cx="1342417" cy="13424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4429" y="7109904"/>
              <a:ext cx="1342417" cy="134241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2431327" y="1821151"/>
            <a:ext cx="6618415" cy="181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누적 판매 수</a:t>
            </a:r>
          </a:p>
          <a:p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12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억</a:t>
            </a:r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 5000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만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5821945" y="1000170"/>
            <a:ext cx="1342417" cy="1342417"/>
            <a:chOff x="15821945" y="1000170"/>
            <a:chExt cx="1342417" cy="134241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1945" y="1000170"/>
              <a:ext cx="1342417" cy="1342417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2369514" y="4910092"/>
            <a:ext cx="6618415" cy="181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월 평균 사용자 수</a:t>
            </a:r>
          </a:p>
          <a:p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4,992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만명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5767530" y="4040761"/>
            <a:ext cx="1342417" cy="1342417"/>
            <a:chOff x="15767530" y="4040761"/>
            <a:chExt cx="1342417" cy="134241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67530" y="4040761"/>
              <a:ext cx="1342417" cy="1342417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2369514" y="8077385"/>
            <a:ext cx="6618415" cy="181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월 평균 매출액</a:t>
            </a:r>
          </a:p>
          <a:p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3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억</a:t>
            </a:r>
            <a:r>
              <a:rPr lang="en-US" sz="4700" b="1" kern="0" spc="-200" dirty="0" smtClean="0">
                <a:solidFill>
                  <a:srgbClr val="000000"/>
                </a:solidFill>
                <a:latin typeface="NEXON Lv1 Gothic OTF Bold" pitchFamily="34" charset="0"/>
                <a:cs typeface="NEXON Lv1 Gothic OTF Bold" pitchFamily="34" charset="0"/>
              </a:rPr>
              <a:t> 5000</a:t>
            </a:r>
            <a:r>
              <a:rPr lang="en-US" sz="3400" kern="0" spc="-100" dirty="0" smtClean="0">
                <a:solidFill>
                  <a:srgbClr val="000000"/>
                </a:solidFill>
                <a:latin typeface="NEXON Lv1 Gothic OTF" pitchFamily="34" charset="0"/>
                <a:cs typeface="NEXON Lv1 Gothic OTF" pitchFamily="34" charset="0"/>
              </a:rPr>
              <a:t>만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5767530" y="7100387"/>
            <a:ext cx="1342417" cy="1342417"/>
            <a:chOff x="15767530" y="7100387"/>
            <a:chExt cx="1342417" cy="134241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67530" y="7100387"/>
              <a:ext cx="1342417" cy="134241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941482" y="4167570"/>
            <a:ext cx="1046199" cy="1013382"/>
            <a:chOff x="15941482" y="4167570"/>
            <a:chExt cx="1046199" cy="101338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41482" y="4167570"/>
              <a:ext cx="1046199" cy="10133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728254" y="7052761"/>
            <a:ext cx="1420968" cy="1420968"/>
            <a:chOff x="15728254" y="7052761"/>
            <a:chExt cx="1420968" cy="142096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8254" y="7052761"/>
              <a:ext cx="1420968" cy="14209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710272" y="7115662"/>
            <a:ext cx="1342417" cy="1342417"/>
            <a:chOff x="9710272" y="7115662"/>
            <a:chExt cx="1342417" cy="134241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10272" y="7115662"/>
              <a:ext cx="1342417" cy="134241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989392" y="1274236"/>
            <a:ext cx="934348" cy="735581"/>
            <a:chOff x="15989392" y="1274236"/>
            <a:chExt cx="934348" cy="73558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89392" y="1274236"/>
              <a:ext cx="934348" cy="73558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738844" y="4088374"/>
            <a:ext cx="1243733" cy="1243733"/>
            <a:chOff x="9738844" y="4088374"/>
            <a:chExt cx="1243733" cy="124373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38844" y="4088374"/>
              <a:ext cx="1243733" cy="12437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387</Words>
  <Application>Microsoft Office PowerPoint</Application>
  <PresentationFormat>사용자 지정</PresentationFormat>
  <Paragraphs>158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acorn</cp:lastModifiedBy>
  <cp:revision>31</cp:revision>
  <dcterms:created xsi:type="dcterms:W3CDTF">2023-07-04T11:07:14Z</dcterms:created>
  <dcterms:modified xsi:type="dcterms:W3CDTF">2023-07-04T10:06:35Z</dcterms:modified>
</cp:coreProperties>
</file>