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302" r:id="rId2"/>
    <p:sldId id="311" r:id="rId3"/>
    <p:sldId id="305" r:id="rId4"/>
    <p:sldId id="363" r:id="rId5"/>
    <p:sldId id="360" r:id="rId6"/>
  </p:sldIdLst>
  <p:sldSz cx="9144000" cy="6858000" type="screen4x3"/>
  <p:notesSz cx="6858000" cy="9144000"/>
  <p:embeddedFontLst>
    <p:embeddedFont>
      <p:font typeface="맑은 고딕" pitchFamily="50" charset="-127"/>
      <p:regular r:id="rId8"/>
      <p:bold r:id="rId9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D1152"/>
    <a:srgbClr val="4B2F70"/>
    <a:srgbClr val="A47160"/>
    <a:srgbClr val="D4A190"/>
    <a:srgbClr val="FF3478"/>
    <a:srgbClr val="FFC8C8"/>
    <a:srgbClr val="735798"/>
    <a:srgbClr val="FF3300"/>
    <a:srgbClr val="FFB3B3"/>
    <a:srgbClr val="79716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316" autoAdjust="0"/>
    <p:restoredTop sz="34961" autoAdjust="0"/>
  </p:normalViewPr>
  <p:slideViewPr>
    <p:cSldViewPr>
      <p:cViewPr varScale="1">
        <p:scale>
          <a:sx n="81" d="100"/>
          <a:sy n="81" d="100"/>
        </p:scale>
        <p:origin x="-84" y="-7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2A2CB9D-B257-41F8-A295-8D458B2A424C}" type="datetimeFigureOut">
              <a:rPr lang="ko-KR" altLang="en-US"/>
              <a:pPr>
                <a:defRPr/>
              </a:pPr>
              <a:t>2023-06-30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EBDD758-0125-439D-8CBA-E2C2FBDCD06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98300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3CD2E-FB82-4887-88CF-A876D63CD3C0}" type="datetimeFigureOut">
              <a:rPr lang="ko-KR" altLang="en-US"/>
              <a:pPr>
                <a:defRPr/>
              </a:pPr>
              <a:t>2023-06-30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F09B1-E06C-4D31-96D8-6CBB2E1329F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3622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BAE08-A5D8-44CB-82A3-CD152B6D749E}" type="datetimeFigureOut">
              <a:rPr lang="ko-KR" altLang="en-US"/>
              <a:pPr>
                <a:defRPr/>
              </a:pPr>
              <a:t>2023-06-30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B9F78-22D5-4BC2-8B6F-0702398534B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2330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CE972-0508-4657-89F3-804AC327D369}" type="datetimeFigureOut">
              <a:rPr lang="ko-KR" altLang="en-US"/>
              <a:pPr>
                <a:defRPr/>
              </a:pPr>
              <a:t>2023-06-30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9E018-8A0B-4CCA-BDB5-C99B90EB37C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08806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83423D-2402-4564-B07F-91F97D2ACADB}" type="datetimeFigureOut">
              <a:rPr lang="ko-KR" altLang="en-US"/>
              <a:pPr>
                <a:defRPr/>
              </a:pPr>
              <a:t>2023-06-30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7501F-24A0-48E1-A497-3A6D39012AF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4966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606F7-5643-4EC9-B0C0-CFA33916C9F7}" type="datetimeFigureOut">
              <a:rPr lang="ko-KR" altLang="en-US"/>
              <a:pPr>
                <a:defRPr/>
              </a:pPr>
              <a:t>2023-06-30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091B8F-4768-4902-A1D3-1AD557E8D47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8380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D1DC3-228D-4D16-9D10-AEF451132A60}" type="datetimeFigureOut">
              <a:rPr lang="ko-KR" altLang="en-US"/>
              <a:pPr>
                <a:defRPr/>
              </a:pPr>
              <a:t>2023-06-30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317A2-263F-4423-9771-8F22B884BBF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1085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E6A08-50D4-4807-A1CD-9AF47B084F31}" type="datetimeFigureOut">
              <a:rPr lang="ko-KR" altLang="en-US"/>
              <a:pPr>
                <a:defRPr/>
              </a:pPr>
              <a:t>2023-06-30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C9BCA-F73D-4125-977F-8ABA1275ABC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2393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2C06AB-5337-4579-8B04-5D631293C970}" type="datetimeFigureOut">
              <a:rPr lang="ko-KR" altLang="en-US"/>
              <a:pPr>
                <a:defRPr/>
              </a:pPr>
              <a:t>2023-06-30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2760E-4B4E-4A87-BE09-BE28A72E15D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8365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6678613"/>
            <a:ext cx="9144000" cy="179387"/>
          </a:xfrm>
          <a:prstGeom prst="rect">
            <a:avLst/>
          </a:prstGeom>
          <a:solidFill>
            <a:srgbClr val="2D1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0" y="115888"/>
            <a:ext cx="5004048" cy="360362"/>
          </a:xfrm>
          <a:prstGeom prst="rect">
            <a:avLst/>
          </a:prstGeom>
          <a:solidFill>
            <a:srgbClr val="2D1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16416" y="6604507"/>
            <a:ext cx="827584" cy="28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6859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7F9D5-2AAC-4F97-AC44-E6C5995F2528}" type="datetimeFigureOut">
              <a:rPr lang="ko-KR" altLang="en-US"/>
              <a:pPr>
                <a:defRPr/>
              </a:pPr>
              <a:t>2023-06-30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ED233-BF88-40CD-9CB3-852795E044B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3891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A831C-3540-4BBF-B825-5C40D86D717E}" type="datetimeFigureOut">
              <a:rPr lang="ko-KR" altLang="en-US"/>
              <a:pPr>
                <a:defRPr/>
              </a:pPr>
              <a:t>2023-06-30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88F24-9860-41E6-A6D3-D3AE07415F3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475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AB26DA7-61A3-4EC3-B4A9-CAFABC678C22}" type="datetimeFigureOut">
              <a:rPr lang="ko-KR" altLang="en-US"/>
              <a:pPr>
                <a:defRPr/>
              </a:pPr>
              <a:t>2023-06-30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66B298B-8681-46C8-9BEF-5B8CA9852B6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6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"/>
            <a:ext cx="9144000" cy="1772815"/>
          </a:xfrm>
          <a:prstGeom prst="rect">
            <a:avLst/>
          </a:prstGeom>
          <a:solidFill>
            <a:srgbClr val="73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rgbClr val="6F9C8F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5112568"/>
            <a:ext cx="9144000" cy="1772816"/>
          </a:xfrm>
          <a:prstGeom prst="rect">
            <a:avLst/>
          </a:prstGeom>
          <a:solidFill>
            <a:srgbClr val="73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rgbClr val="6F9C8F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43608" y="1981289"/>
            <a:ext cx="7056784" cy="132343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dist"/>
            <a:r>
              <a:rPr lang="ko-KR" altLang="en-US" sz="4000" b="1" cap="none" spc="0" dirty="0" smtClean="0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맑은 고딕" panose="020B0503020000020004" pitchFamily="50" charset="-127"/>
              </a:rPr>
              <a:t>토마토 생장예측 및 </a:t>
            </a:r>
            <a:endParaRPr lang="en-US" altLang="ko-KR" sz="4000" b="1" cap="none" spc="0" dirty="0" smtClean="0">
              <a:ln w="18000">
                <a:solidFill>
                  <a:srgbClr val="2D1152"/>
                </a:solidFill>
                <a:prstDash val="solid"/>
                <a:miter lim="800000"/>
              </a:ln>
              <a:solidFill>
                <a:srgbClr val="2D115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맑은 고딕" panose="020B0503020000020004" pitchFamily="50" charset="-127"/>
            </a:endParaRPr>
          </a:p>
          <a:p>
            <a:pPr algn="dist"/>
            <a:r>
              <a:rPr lang="ko-KR" altLang="en-US" sz="4000" b="1" cap="none" spc="0" dirty="0" smtClean="0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맑은 고딕" panose="020B0503020000020004" pitchFamily="50" charset="-127"/>
              </a:rPr>
              <a:t>질병진단 모델 생성</a:t>
            </a:r>
            <a:endParaRPr lang="en-US" altLang="ko-KR" sz="4000" b="1" cap="none" spc="0" dirty="0">
              <a:ln w="18000">
                <a:solidFill>
                  <a:srgbClr val="2D1152"/>
                </a:solidFill>
                <a:prstDash val="solid"/>
                <a:miter lim="800000"/>
              </a:ln>
              <a:solidFill>
                <a:srgbClr val="2D115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맑은 고딕" panose="020B0503020000020004" pitchFamily="50" charset="-127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99274" y="116632"/>
            <a:ext cx="27302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</a:t>
            </a:r>
            <a:r>
              <a:rPr kumimoji="0" lang="ko-KR" altLang="en-US" sz="2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0" lang="ko-KR" altLang="en-US" sz="20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</a:t>
            </a:r>
            <a:r>
              <a:rPr kumimoji="0" lang="ko-KR" altLang="en-US" sz="20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기획안</a:t>
            </a:r>
            <a:endParaRPr kumimoji="0" lang="ko-KR" altLang="en-US" sz="2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08304" y="222746"/>
            <a:ext cx="1619672" cy="181918"/>
          </a:xfrm>
          <a:prstGeom prst="rect">
            <a:avLst/>
          </a:prstGeom>
        </p:spPr>
      </p:pic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827584" y="3320405"/>
            <a:ext cx="7488832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kumimoji="0" lang="ko-KR" altLang="en-US" sz="1300" b="1" dirty="0">
                <a:ea typeface="맑은 고딕" pitchFamily="50" charset="-127"/>
              </a:rPr>
              <a:t>○ 훈 </a:t>
            </a:r>
            <a:r>
              <a:rPr kumimoji="0" lang="ko-KR" altLang="en-US" sz="1300" b="1" dirty="0" err="1">
                <a:ea typeface="맑은 고딕" pitchFamily="50" charset="-127"/>
              </a:rPr>
              <a:t>련</a:t>
            </a:r>
            <a:r>
              <a:rPr kumimoji="0" lang="ko-KR" altLang="en-US" sz="1300" b="1" dirty="0">
                <a:ea typeface="맑은 고딕" pitchFamily="50" charset="-127"/>
              </a:rPr>
              <a:t> 과 정 명 </a:t>
            </a:r>
            <a:r>
              <a:rPr kumimoji="0" lang="en-US" altLang="ko-KR" sz="1300" b="1" dirty="0">
                <a:ea typeface="맑은 고딕" pitchFamily="50" charset="-127"/>
              </a:rPr>
              <a:t>:  (</a:t>
            </a:r>
            <a:r>
              <a:rPr kumimoji="0" lang="ko-KR" altLang="en-US" sz="1300" b="1" dirty="0" err="1">
                <a:ea typeface="맑은 고딕" pitchFamily="50" charset="-127"/>
              </a:rPr>
              <a:t>빅데이터분석</a:t>
            </a:r>
            <a:r>
              <a:rPr kumimoji="0" lang="en-US" altLang="ko-KR" sz="1300" b="1" dirty="0">
                <a:ea typeface="맑은 고딕" pitchFamily="50" charset="-127"/>
              </a:rPr>
              <a:t>)AI(</a:t>
            </a:r>
            <a:r>
              <a:rPr kumimoji="0" lang="ko-KR" altLang="en-US" sz="1300" b="1" dirty="0" err="1">
                <a:ea typeface="맑은 고딕" pitchFamily="50" charset="-127"/>
              </a:rPr>
              <a:t>머신러닝</a:t>
            </a:r>
            <a:r>
              <a:rPr kumimoji="0" lang="en-US" altLang="ko-KR" sz="1300" b="1" dirty="0">
                <a:ea typeface="맑은 고딕" pitchFamily="50" charset="-127"/>
              </a:rPr>
              <a:t>,</a:t>
            </a:r>
            <a:r>
              <a:rPr kumimoji="0" lang="ko-KR" altLang="en-US" sz="1300" b="1" dirty="0" err="1">
                <a:ea typeface="맑은 고딕" pitchFamily="50" charset="-127"/>
              </a:rPr>
              <a:t>딥러닝</a:t>
            </a:r>
            <a:r>
              <a:rPr kumimoji="0" lang="en-US" altLang="ko-KR" sz="1300" b="1" dirty="0">
                <a:ea typeface="맑은 고딕" pitchFamily="50" charset="-127"/>
              </a:rPr>
              <a:t>)</a:t>
            </a:r>
            <a:r>
              <a:rPr kumimoji="0" lang="ko-KR" altLang="en-US" sz="1300" b="1" dirty="0">
                <a:ea typeface="맑은 고딕" pitchFamily="50" charset="-127"/>
              </a:rPr>
              <a:t>프로젝트 기반 </a:t>
            </a:r>
            <a:r>
              <a:rPr kumimoji="0" lang="ko-KR" altLang="en-US" sz="1300" b="1" dirty="0" err="1">
                <a:ea typeface="맑은 고딕" pitchFamily="50" charset="-127"/>
              </a:rPr>
              <a:t>빅데이터분석과정</a:t>
            </a:r>
            <a:r>
              <a:rPr kumimoji="0" lang="ko-KR" altLang="en-US" sz="1300" b="1" dirty="0">
                <a:ea typeface="맑은 고딕" pitchFamily="50" charset="-127"/>
              </a:rPr>
              <a:t> </a:t>
            </a:r>
            <a:r>
              <a:rPr kumimoji="0" lang="en-US" altLang="ko-KR" sz="1300" b="1" dirty="0">
                <a:ea typeface="맑은 고딕" pitchFamily="50" charset="-127"/>
              </a:rPr>
              <a:t>A</a:t>
            </a:r>
          </a:p>
          <a:p>
            <a:pPr>
              <a:lnSpc>
                <a:spcPct val="200000"/>
              </a:lnSpc>
            </a:pPr>
            <a:r>
              <a:rPr kumimoji="0" lang="ko-KR" altLang="en-US" sz="1300" b="1" dirty="0">
                <a:ea typeface="맑은 고딕" pitchFamily="50" charset="-127"/>
              </a:rPr>
              <a:t>○ 훈  </a:t>
            </a:r>
            <a:r>
              <a:rPr kumimoji="0" lang="ko-KR" altLang="en-US" sz="1300" b="1" dirty="0" err="1">
                <a:ea typeface="맑은 고딕" pitchFamily="50" charset="-127"/>
              </a:rPr>
              <a:t>련</a:t>
            </a:r>
            <a:r>
              <a:rPr kumimoji="0" lang="ko-KR" altLang="en-US" sz="1300" b="1" dirty="0">
                <a:ea typeface="맑은 고딕" pitchFamily="50" charset="-127"/>
              </a:rPr>
              <a:t>   기  간 </a:t>
            </a:r>
            <a:r>
              <a:rPr kumimoji="0" lang="en-US" altLang="ko-KR" sz="1300" b="1" dirty="0">
                <a:ea typeface="맑은 고딕" pitchFamily="50" charset="-127"/>
              </a:rPr>
              <a:t>:  2023-02-07 ~ 2023-07-12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>
                <a:ea typeface="맑은 고딕" pitchFamily="50" charset="-127"/>
              </a:rPr>
              <a:t>○ 팀 명 </a:t>
            </a:r>
            <a:r>
              <a:rPr kumimoji="0" lang="en-US" altLang="ko-KR" sz="1300" b="1" dirty="0">
                <a:ea typeface="맑은 고딕" pitchFamily="50" charset="-127"/>
              </a:rPr>
              <a:t>:  </a:t>
            </a:r>
            <a:r>
              <a:rPr kumimoji="0" lang="en-US" altLang="ko-KR" sz="1300" b="1" dirty="0" smtClean="0">
                <a:ea typeface="맑은 고딕" pitchFamily="50" charset="-127"/>
              </a:rPr>
              <a:t>2</a:t>
            </a:r>
            <a:r>
              <a:rPr kumimoji="0" lang="ko-KR" altLang="en-US" sz="1300" b="1" dirty="0" smtClean="0">
                <a:ea typeface="맑은 고딕" pitchFamily="50" charset="-127"/>
              </a:rPr>
              <a:t>조</a:t>
            </a:r>
            <a:endParaRPr kumimoji="0" lang="en-US" altLang="ko-KR" sz="1300" b="1" dirty="0">
              <a:ea typeface="맑은 고딕" pitchFamily="50" charset="-127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>
                <a:ea typeface="맑은 고딕" pitchFamily="50" charset="-127"/>
              </a:rPr>
              <a:t>○ 팀 장 </a:t>
            </a:r>
            <a:r>
              <a:rPr kumimoji="0" lang="en-US" altLang="ko-KR" sz="1300" b="1" dirty="0">
                <a:ea typeface="맑은 고딕" pitchFamily="50" charset="-127"/>
              </a:rPr>
              <a:t>:  </a:t>
            </a:r>
            <a:r>
              <a:rPr kumimoji="0" lang="ko-KR" altLang="en-US" sz="1300" b="1" dirty="0">
                <a:ea typeface="맑은 고딕" pitchFamily="50" charset="-127"/>
              </a:rPr>
              <a:t>윤  진  석</a:t>
            </a:r>
            <a:r>
              <a:rPr kumimoji="0" lang="en-US" altLang="ko-KR" sz="1300" b="1" dirty="0">
                <a:ea typeface="맑은 고딕" pitchFamily="50" charset="-127"/>
              </a:rPr>
              <a:t>	|     </a:t>
            </a:r>
            <a:r>
              <a:rPr kumimoji="0" lang="ko-KR" altLang="en-US" sz="1300" b="1" dirty="0">
                <a:ea typeface="맑은 고딕" pitchFamily="50" charset="-127"/>
              </a:rPr>
              <a:t>팀 원 </a:t>
            </a:r>
            <a:r>
              <a:rPr kumimoji="0" lang="en-US" altLang="ko-KR" sz="1300" b="1" dirty="0">
                <a:ea typeface="맑은 고딕" pitchFamily="50" charset="-127"/>
              </a:rPr>
              <a:t>:  </a:t>
            </a:r>
            <a:r>
              <a:rPr kumimoji="0" lang="ko-KR" altLang="en-US" sz="1300" b="1" dirty="0" smtClean="0">
                <a:ea typeface="맑은 고딕" pitchFamily="50" charset="-127"/>
              </a:rPr>
              <a:t>김현경</a:t>
            </a:r>
            <a:r>
              <a:rPr kumimoji="0" lang="en-US" altLang="ko-KR" sz="1300" b="1" dirty="0" smtClean="0">
                <a:ea typeface="맑은 고딕" pitchFamily="50" charset="-127"/>
              </a:rPr>
              <a:t>, </a:t>
            </a:r>
            <a:r>
              <a:rPr kumimoji="0" lang="ko-KR" altLang="en-US" sz="1300" b="1" dirty="0" smtClean="0">
                <a:ea typeface="맑은 고딕" pitchFamily="50" charset="-127"/>
              </a:rPr>
              <a:t>나석원</a:t>
            </a:r>
            <a:r>
              <a:rPr kumimoji="0" lang="en-US" altLang="ko-KR" sz="1300" b="1" dirty="0" smtClean="0">
                <a:ea typeface="맑은 고딕" pitchFamily="50" charset="-127"/>
              </a:rPr>
              <a:t>, </a:t>
            </a:r>
            <a:r>
              <a:rPr kumimoji="0" lang="ko-KR" altLang="en-US" sz="1300" b="1" dirty="0" smtClean="0">
                <a:ea typeface="맑은 고딕" pitchFamily="50" charset="-127"/>
              </a:rPr>
              <a:t>송호준</a:t>
            </a:r>
            <a:r>
              <a:rPr kumimoji="0" lang="en-US" altLang="ko-KR" sz="1300" b="1" dirty="0" smtClean="0">
                <a:ea typeface="맑은 고딕" pitchFamily="50" charset="-127"/>
              </a:rPr>
              <a:t>, </a:t>
            </a:r>
            <a:r>
              <a:rPr kumimoji="0" lang="ko-KR" altLang="en-US" sz="1300" b="1" dirty="0" smtClean="0">
                <a:ea typeface="맑은 고딕" pitchFamily="50" charset="-127"/>
              </a:rPr>
              <a:t>정승빈</a:t>
            </a:r>
            <a:r>
              <a:rPr kumimoji="0" lang="en-US" altLang="ko-KR" sz="1300" b="1" dirty="0" smtClean="0">
                <a:ea typeface="맑은 고딕" pitchFamily="50" charset="-127"/>
              </a:rPr>
              <a:t>, </a:t>
            </a:r>
            <a:r>
              <a:rPr kumimoji="0" lang="ko-KR" altLang="en-US" sz="1300" b="1" dirty="0" smtClean="0">
                <a:ea typeface="맑은 고딕" pitchFamily="50" charset="-127"/>
              </a:rPr>
              <a:t>황준하</a:t>
            </a:r>
            <a:endParaRPr kumimoji="0" lang="ko-KR" altLang="en-US" sz="1300" b="1" dirty="0"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제목 1"/>
          <p:cNvSpPr>
            <a:spLocks noGrp="1"/>
          </p:cNvSpPr>
          <p:nvPr>
            <p:ph type="title"/>
          </p:nvPr>
        </p:nvSpPr>
        <p:spPr>
          <a:xfrm>
            <a:off x="683568" y="620688"/>
            <a:ext cx="2530475" cy="777875"/>
          </a:xfrm>
          <a:noFill/>
        </p:spPr>
        <p:txBody>
          <a:bodyPr/>
          <a:lstStyle/>
          <a:p>
            <a:pPr algn="l" eaLnBrk="1" hangingPunct="1"/>
            <a:r>
              <a:rPr lang="en-US" altLang="ko-KR" sz="3200" b="1" dirty="0">
                <a:solidFill>
                  <a:srgbClr val="2D1152"/>
                </a:solidFill>
              </a:rPr>
              <a:t>INDEX</a:t>
            </a:r>
            <a:endParaRPr lang="ko-KR" altLang="en-US" sz="3200" b="1" dirty="0">
              <a:solidFill>
                <a:srgbClr val="2D1152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11560" y="1628800"/>
            <a:ext cx="7920880" cy="4320000"/>
          </a:xfrm>
          <a:prstGeom prst="rect">
            <a:avLst/>
          </a:prstGeom>
          <a:solidFill>
            <a:srgbClr val="FFC8C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51539" y="1988840"/>
            <a:ext cx="4528573" cy="3384376"/>
          </a:xfrm>
        </p:spPr>
        <p:txBody>
          <a:bodyPr rtlCol="0" anchor="ctr">
            <a:noAutofit/>
          </a:bodyPr>
          <a:lstStyle/>
          <a:p>
            <a:pPr eaLnBrk="1" fontAlgn="auto" hangingPunct="1">
              <a:lnSpc>
                <a:spcPct val="26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>
                <a:solidFill>
                  <a:srgbClr val="2D1152"/>
                </a:solidFill>
                <a:latin typeface="+mn-ea"/>
              </a:rPr>
              <a:t>주제 및 목적</a:t>
            </a:r>
            <a:r>
              <a:rPr lang="en-US" altLang="ko-KR" sz="2400" b="1" dirty="0">
                <a:solidFill>
                  <a:srgbClr val="2D1152"/>
                </a:solidFill>
                <a:latin typeface="+mn-ea"/>
              </a:rPr>
              <a:t>(</a:t>
            </a:r>
            <a:r>
              <a:rPr lang="ko-KR" altLang="en-US" sz="2400" b="1" dirty="0">
                <a:solidFill>
                  <a:srgbClr val="2D1152"/>
                </a:solidFill>
                <a:latin typeface="+mn-ea"/>
              </a:rPr>
              <a:t>기획의도</a:t>
            </a:r>
            <a:r>
              <a:rPr lang="en-US" altLang="ko-KR" sz="2400" b="1" dirty="0">
                <a:solidFill>
                  <a:srgbClr val="2D1152"/>
                </a:solidFill>
                <a:latin typeface="+mn-ea"/>
              </a:rPr>
              <a:t>)</a:t>
            </a:r>
          </a:p>
          <a:p>
            <a:pPr eaLnBrk="1" fontAlgn="auto" hangingPunct="1">
              <a:lnSpc>
                <a:spcPct val="26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>
                <a:solidFill>
                  <a:srgbClr val="2D1152"/>
                </a:solidFill>
                <a:latin typeface="+mn-ea"/>
              </a:rPr>
              <a:t>팀원 별 업무 분담</a:t>
            </a:r>
            <a:endParaRPr lang="en-US" altLang="ko-KR" sz="2400" b="1" dirty="0">
              <a:solidFill>
                <a:srgbClr val="2D1152"/>
              </a:solidFill>
              <a:latin typeface="+mn-ea"/>
            </a:endParaRPr>
          </a:p>
          <a:p>
            <a:pPr eaLnBrk="1" fontAlgn="auto" hangingPunct="1">
              <a:lnSpc>
                <a:spcPct val="26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>
                <a:solidFill>
                  <a:srgbClr val="2D1152"/>
                </a:solidFill>
                <a:latin typeface="+mn-ea"/>
              </a:rPr>
              <a:t>프로젝트 일정 계획</a:t>
            </a:r>
            <a:endParaRPr lang="en-US" altLang="ko-KR" sz="2400" b="1" dirty="0">
              <a:solidFill>
                <a:srgbClr val="2D1152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55576" y="836712"/>
            <a:ext cx="63881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ko-KR" altLang="en-US" sz="2000" b="1" u="sng" dirty="0">
                <a:solidFill>
                  <a:srgbClr val="2D1152"/>
                </a:solidFill>
                <a:latin typeface="+mn-lt"/>
                <a:ea typeface="+mn-ea"/>
              </a:rPr>
              <a:t>주제 </a:t>
            </a:r>
            <a:r>
              <a:rPr lang="en-US" altLang="ko-KR" sz="2000" b="1" u="sng" dirty="0">
                <a:solidFill>
                  <a:srgbClr val="2D1152"/>
                </a:solidFill>
                <a:latin typeface="+mn-lt"/>
                <a:ea typeface="+mn-ea"/>
              </a:rPr>
              <a:t>: </a:t>
            </a:r>
            <a:r>
              <a:rPr lang="ko-KR" altLang="en-US" sz="2000" b="1" u="sng" dirty="0" smtClean="0">
                <a:solidFill>
                  <a:srgbClr val="2D1152"/>
                </a:solidFill>
                <a:latin typeface="+mn-lt"/>
                <a:ea typeface="+mn-ea"/>
              </a:rPr>
              <a:t>토마토 생장예측 및 질병진단 모델</a:t>
            </a:r>
            <a:endParaRPr lang="en-US" altLang="ko-KR" sz="2000" b="1" dirty="0">
              <a:ln w="18000">
                <a:solidFill>
                  <a:srgbClr val="2D1152"/>
                </a:solidFill>
                <a:prstDash val="solid"/>
                <a:miter lim="800000"/>
              </a:ln>
              <a:solidFill>
                <a:srgbClr val="2D115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n-lt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755576" y="1412776"/>
            <a:ext cx="7632848" cy="1296144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>
              <a:solidFill>
                <a:srgbClr val="3F3F48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55576" y="4149080"/>
            <a:ext cx="7632848" cy="2232248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>
              <a:solidFill>
                <a:srgbClr val="3F3F48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55576" y="3068960"/>
            <a:ext cx="7632848" cy="946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목적</a:t>
            </a:r>
            <a:r>
              <a:rPr lang="en-US" altLang="ko-KR" sz="2000" b="1" u="sng" dirty="0">
                <a:solidFill>
                  <a:srgbClr val="2D1152"/>
                </a:solidFill>
                <a:latin typeface="+mn-ea"/>
                <a:ea typeface="+mn-ea"/>
              </a:rPr>
              <a:t>(</a:t>
            </a: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비즈니스 관점에서의 기획의도</a:t>
            </a:r>
            <a:r>
              <a:rPr lang="en-US" altLang="ko-KR" sz="2000" b="1" u="sng" dirty="0">
                <a:solidFill>
                  <a:srgbClr val="2D1152"/>
                </a:solidFill>
                <a:latin typeface="+mn-ea"/>
                <a:ea typeface="+mn-ea"/>
              </a:rPr>
              <a:t>)</a:t>
            </a: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 </a:t>
            </a:r>
            <a:r>
              <a:rPr lang="en-US" altLang="ko-KR" sz="2000" b="1" u="sng" dirty="0">
                <a:solidFill>
                  <a:srgbClr val="2D1152"/>
                </a:solidFill>
                <a:latin typeface="+mn-ea"/>
                <a:ea typeface="+mn-ea"/>
              </a:rPr>
              <a:t>: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700" b="1" dirty="0">
                <a:solidFill>
                  <a:srgbClr val="2D1152"/>
                </a:solidFill>
                <a:latin typeface="+mn-ea"/>
                <a:ea typeface="+mn-ea"/>
              </a:rPr>
              <a:t>                                             </a:t>
            </a:r>
            <a:r>
              <a:rPr lang="ko-KR" altLang="en-US" sz="1700" b="1" u="sng" dirty="0">
                <a:solidFill>
                  <a:srgbClr val="2D1152"/>
                </a:solidFill>
                <a:latin typeface="+mn-ea"/>
                <a:ea typeface="+mn-ea"/>
              </a:rPr>
              <a:t>무엇을 목적으로 프로젝트를 진행하는가</a:t>
            </a:r>
            <a:r>
              <a:rPr lang="en-US" altLang="ko-KR" sz="1700" b="1" u="sng" dirty="0">
                <a:solidFill>
                  <a:srgbClr val="2D1152"/>
                </a:solidFill>
                <a:latin typeface="+mn-ea"/>
                <a:ea typeface="+mn-ea"/>
              </a:rPr>
              <a:t>?</a:t>
            </a:r>
            <a:endParaRPr lang="ko-KR" altLang="en-US" sz="1700" b="1" u="sng" dirty="0">
              <a:solidFill>
                <a:srgbClr val="2D1152"/>
              </a:solidFill>
              <a:latin typeface="+mn-ea"/>
              <a:ea typeface="+mn-ea"/>
            </a:endParaRPr>
          </a:p>
        </p:txBody>
      </p:sp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827584" y="1571612"/>
            <a:ext cx="748883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kumimoji="0" lang="ko-KR" altLang="en-US" sz="1400" dirty="0">
                <a:ea typeface="맑은 고딕" pitchFamily="50" charset="-127"/>
              </a:rPr>
              <a:t>  </a:t>
            </a:r>
            <a:r>
              <a:rPr kumimoji="0" lang="en-US" altLang="ko-KR" sz="1400" dirty="0" smtClean="0">
                <a:ea typeface="맑은 고딕" pitchFamily="50" charset="-127"/>
              </a:rPr>
              <a:t>6</a:t>
            </a:r>
            <a:r>
              <a:rPr kumimoji="0" lang="ko-KR" altLang="en-US" sz="1400" dirty="0" smtClean="0">
                <a:ea typeface="맑은 고딕" pitchFamily="50" charset="-127"/>
              </a:rPr>
              <a:t>개 토마토 농장에서 얻은 꽃</a:t>
            </a:r>
            <a:r>
              <a:rPr kumimoji="0" lang="en-US" altLang="ko-KR" sz="1400" dirty="0" smtClean="0">
                <a:ea typeface="맑은 고딕" pitchFamily="50" charset="-127"/>
              </a:rPr>
              <a:t>, </a:t>
            </a:r>
            <a:r>
              <a:rPr kumimoji="0" lang="ko-KR" altLang="en-US" sz="1400" dirty="0" smtClean="0">
                <a:ea typeface="맑은 고딕" pitchFamily="50" charset="-127"/>
              </a:rPr>
              <a:t>잎</a:t>
            </a:r>
            <a:r>
              <a:rPr kumimoji="0" lang="en-US" altLang="ko-KR" sz="1400" dirty="0" smtClean="0">
                <a:ea typeface="맑은 고딕" pitchFamily="50" charset="-127"/>
              </a:rPr>
              <a:t>, </a:t>
            </a:r>
            <a:r>
              <a:rPr kumimoji="0" lang="ko-KR" altLang="en-US" sz="1400" dirty="0" smtClean="0">
                <a:ea typeface="맑은 고딕" pitchFamily="50" charset="-127"/>
              </a:rPr>
              <a:t>열매의 이미지를 토대로 수확시기에 대한 예측과 질병유무</a:t>
            </a:r>
            <a:r>
              <a:rPr kumimoji="0" lang="en-US" altLang="ko-KR" sz="1400" dirty="0" smtClean="0">
                <a:ea typeface="맑은 고딕" pitchFamily="50" charset="-127"/>
              </a:rPr>
              <a:t>/</a:t>
            </a:r>
            <a:r>
              <a:rPr kumimoji="0" lang="ko-KR" altLang="en-US" sz="1400" dirty="0" smtClean="0">
                <a:ea typeface="맑은 고딕" pitchFamily="50" charset="-127"/>
              </a:rPr>
              <a:t>심각도 판단을 하고 생육환경 데이터를 통해 당도</a:t>
            </a:r>
            <a:r>
              <a:rPr kumimoji="0" lang="en-US" altLang="ko-KR" sz="1400" dirty="0" smtClean="0">
                <a:ea typeface="맑은 고딕" pitchFamily="50" charset="-127"/>
              </a:rPr>
              <a:t>, </a:t>
            </a:r>
            <a:r>
              <a:rPr kumimoji="0" lang="ko-KR" altLang="en-US" sz="1400" dirty="0" smtClean="0">
                <a:ea typeface="맑은 고딕" pitchFamily="50" charset="-127"/>
              </a:rPr>
              <a:t>과중</a:t>
            </a:r>
            <a:r>
              <a:rPr kumimoji="0" lang="en-US" altLang="ko-KR" sz="1400" dirty="0" smtClean="0">
                <a:ea typeface="맑은 고딕" pitchFamily="50" charset="-127"/>
              </a:rPr>
              <a:t>, </a:t>
            </a:r>
            <a:r>
              <a:rPr kumimoji="0" lang="ko-KR" altLang="en-US" sz="1400" dirty="0" smtClean="0">
                <a:ea typeface="맑은 고딕" pitchFamily="50" charset="-127"/>
              </a:rPr>
              <a:t>산도에 대한 예측모델 생성</a:t>
            </a:r>
            <a:endParaRPr kumimoji="0" lang="en-US" altLang="ko-KR" sz="1400" dirty="0">
              <a:ea typeface="맑은 고딕" pitchFamily="50" charset="-127"/>
            </a:endParaRPr>
          </a:p>
        </p:txBody>
      </p:sp>
      <p:sp>
        <p:nvSpPr>
          <p:cNvPr id="15" name="TextBox 4"/>
          <p:cNvSpPr txBox="1">
            <a:spLocks noChangeArrowheads="1"/>
          </p:cNvSpPr>
          <p:nvPr/>
        </p:nvSpPr>
        <p:spPr bwMode="auto">
          <a:xfrm>
            <a:off x="857224" y="4990548"/>
            <a:ext cx="7488832" cy="454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kumimoji="0" lang="en-US" altLang="ko-KR" sz="1400" dirty="0">
                <a:ea typeface="맑은 고딕" pitchFamily="50" charset="-127"/>
              </a:rPr>
              <a:t>  </a:t>
            </a:r>
            <a:r>
              <a:rPr kumimoji="0" lang="ko-KR" altLang="en-US" sz="1400" dirty="0" smtClean="0">
                <a:ea typeface="맑은 고딕" pitchFamily="50" charset="-127"/>
              </a:rPr>
              <a:t>생장예측 및 질병판단 모델을 통한 </a:t>
            </a:r>
            <a:r>
              <a:rPr kumimoji="0" lang="ko-KR" altLang="en-US" sz="1400" dirty="0" err="1" smtClean="0">
                <a:ea typeface="맑은 고딕" pitchFamily="50" charset="-127"/>
              </a:rPr>
              <a:t>스마트팜</a:t>
            </a:r>
            <a:r>
              <a:rPr kumimoji="0" lang="ko-KR" altLang="en-US" sz="1400" dirty="0" smtClean="0">
                <a:ea typeface="맑은 고딕" pitchFamily="50" charset="-127"/>
              </a:rPr>
              <a:t> 농장 우수 토마토 육성에 기여</a:t>
            </a:r>
            <a:endParaRPr kumimoji="0" lang="en-US" altLang="ko-KR" sz="1400" dirty="0"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0498" y="436602"/>
            <a:ext cx="224933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팀원 별 역할 분담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714348" y="1423360"/>
            <a:ext cx="2353658" cy="1697480"/>
            <a:chOff x="899616" y="1088008"/>
            <a:chExt cx="3419475" cy="2413000"/>
          </a:xfrm>
        </p:grpSpPr>
        <p:grpSp>
          <p:nvGrpSpPr>
            <p:cNvPr id="19459" name="그룹 4"/>
            <p:cNvGrpSpPr>
              <a:grpSpLocks/>
            </p:cNvGrpSpPr>
            <p:nvPr/>
          </p:nvGrpSpPr>
          <p:grpSpPr bwMode="auto">
            <a:xfrm>
              <a:off x="899616" y="1088008"/>
              <a:ext cx="3419475" cy="2413000"/>
              <a:chOff x="683568" y="908720"/>
              <a:chExt cx="3420000" cy="2412048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683568" y="908720"/>
                <a:ext cx="3420000" cy="360220"/>
              </a:xfrm>
              <a:prstGeom prst="rect">
                <a:avLst/>
              </a:prstGeom>
              <a:solidFill>
                <a:srgbClr val="7357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400" b="1" dirty="0"/>
                  <a:t>팀장 </a:t>
                </a:r>
                <a:r>
                  <a:rPr lang="en-US" altLang="ko-KR" sz="1400" b="1" dirty="0"/>
                  <a:t>:  </a:t>
                </a:r>
                <a:r>
                  <a:rPr lang="ko-KR" altLang="en-US" sz="1400" b="1" dirty="0"/>
                  <a:t>윤 진 석</a:t>
                </a:r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683568" y="1340350"/>
                <a:ext cx="3420000" cy="1980418"/>
              </a:xfrm>
              <a:prstGeom prst="rect">
                <a:avLst/>
              </a:prstGeom>
              <a:noFill/>
              <a:ln w="19050">
                <a:solidFill>
                  <a:srgbClr val="D6D7D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971600" y="1592288"/>
              <a:ext cx="3276000" cy="18922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100" b="1" dirty="0">
                  <a:solidFill>
                    <a:srgbClr val="4B2F70"/>
                  </a:solidFill>
                  <a:ea typeface="맑은 고딕" panose="020B0503020000020004" pitchFamily="50" charset="-127"/>
                </a:rPr>
                <a:t>■ 담당</a:t>
              </a:r>
              <a:endParaRPr lang="en-US" altLang="ko-KR" sz="1100" dirty="0">
                <a:solidFill>
                  <a:srgbClr val="4B2F70"/>
                </a:solidFill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ko-KR" sz="1100" dirty="0">
                  <a:solidFill>
                    <a:srgbClr val="4B2F70"/>
                  </a:solidFill>
                  <a:ea typeface="맑은 고딕" panose="020B0503020000020004" pitchFamily="50" charset="-127"/>
                </a:rPr>
                <a:t>  -</a:t>
              </a:r>
              <a:r>
                <a:rPr lang="ko-KR" altLang="en-US" sz="1100" dirty="0">
                  <a:solidFill>
                    <a:srgbClr val="4B2F70"/>
                  </a:solidFill>
                  <a:ea typeface="맑은 고딕" panose="020B0503020000020004" pitchFamily="50" charset="-127"/>
                </a:rPr>
                <a:t>팀장</a:t>
              </a:r>
              <a:endParaRPr lang="en-US" altLang="ko-KR" sz="1100" dirty="0">
                <a:solidFill>
                  <a:srgbClr val="4B2F70"/>
                </a:solidFill>
                <a:ea typeface="맑은 고딕" panose="020B0503020000020004" pitchFamily="50" charset="-127"/>
              </a:endParaRPr>
            </a:p>
            <a:p>
              <a:pPr>
                <a:defRPr/>
              </a:pPr>
              <a:endParaRPr lang="en-US" altLang="ko-KR" sz="1100" b="1" dirty="0">
                <a:solidFill>
                  <a:srgbClr val="4B2F70"/>
                </a:solidFill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ko-KR" altLang="en-US" sz="1100" b="1" dirty="0">
                  <a:solidFill>
                    <a:srgbClr val="4B2F70"/>
                  </a:solidFill>
                  <a:ea typeface="맑은 고딕" panose="020B0503020000020004" pitchFamily="50" charset="-127"/>
                </a:rPr>
                <a:t>■ 수행 역할</a:t>
              </a:r>
              <a:endParaRPr lang="en-US" altLang="ko-KR" sz="1100" b="1" dirty="0">
                <a:solidFill>
                  <a:srgbClr val="4B2F70"/>
                </a:solidFill>
                <a:ea typeface="맑은 고딕" panose="020B0503020000020004" pitchFamily="50" charset="-127"/>
              </a:endParaRPr>
            </a:p>
            <a:p>
              <a:pPr>
                <a:defRPr/>
              </a:pPr>
              <a:r>
                <a:rPr lang="en-US" altLang="ko-KR" sz="1000" dirty="0">
                  <a:solidFill>
                    <a:srgbClr val="4B2F70"/>
                  </a:solidFill>
                  <a:ea typeface="맑은 고딕" panose="020B0503020000020004" pitchFamily="50" charset="-127"/>
                </a:rPr>
                <a:t>  - </a:t>
              </a:r>
              <a:r>
                <a:rPr lang="ko-KR" altLang="en-US" sz="1000" dirty="0">
                  <a:solidFill>
                    <a:srgbClr val="4B2F70"/>
                  </a:solidFill>
                  <a:ea typeface="맑은 고딕" panose="020B0503020000020004" pitchFamily="50" charset="-127"/>
                </a:rPr>
                <a:t>프로젝트 </a:t>
              </a:r>
              <a:r>
                <a:rPr lang="ko-KR" altLang="en-US" sz="1000" dirty="0" smtClean="0">
                  <a:solidFill>
                    <a:srgbClr val="4B2F70"/>
                  </a:solidFill>
                  <a:ea typeface="맑은 고딕" panose="020B0503020000020004" pitchFamily="50" charset="-127"/>
                </a:rPr>
                <a:t>관리 </a:t>
              </a:r>
              <a:r>
                <a:rPr lang="en-US" altLang="ko-KR" sz="1000" dirty="0" smtClean="0">
                  <a:solidFill>
                    <a:srgbClr val="4B2F70"/>
                  </a:solidFill>
                  <a:ea typeface="맑은 고딕" panose="020B0503020000020004" pitchFamily="50" charset="-127"/>
                </a:rPr>
                <a:t>/ </a:t>
              </a:r>
              <a:r>
                <a:rPr lang="ko-KR" altLang="en-US" sz="1000" dirty="0" smtClean="0">
                  <a:solidFill>
                    <a:srgbClr val="4B2F70"/>
                  </a:solidFill>
                  <a:ea typeface="맑은 고딕" panose="020B0503020000020004" pitchFamily="50" charset="-127"/>
                </a:rPr>
                <a:t>데이터  전처리</a:t>
              </a:r>
              <a:endPara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endParaRPr>
            </a:p>
            <a:p>
              <a:pPr>
                <a:defRPr/>
              </a:pPr>
              <a:r>
                <a:rPr lang="en-US" altLang="ko-KR" sz="1000" dirty="0" smtClean="0">
                  <a:solidFill>
                    <a:srgbClr val="4B2F70"/>
                  </a:solidFill>
                  <a:ea typeface="맑은 고딕" panose="020B0503020000020004" pitchFamily="50" charset="-127"/>
                </a:rPr>
                <a:t> </a:t>
              </a:r>
              <a:r>
                <a:rPr lang="en-US" altLang="ko-KR" sz="1000" dirty="0" smtClean="0">
                  <a:solidFill>
                    <a:srgbClr val="4B2F70"/>
                  </a:solidFill>
                  <a:ea typeface="맑은 고딕" panose="020B0503020000020004" pitchFamily="50" charset="-127"/>
                </a:rPr>
                <a:t> - </a:t>
              </a:r>
              <a:r>
                <a:rPr lang="ko-KR" altLang="en-US" sz="1000" dirty="0" smtClean="0">
                  <a:solidFill>
                    <a:srgbClr val="4B2F70"/>
                  </a:solidFill>
                  <a:ea typeface="맑은 고딕" panose="020B0503020000020004" pitchFamily="50" charset="-127"/>
                </a:rPr>
                <a:t>분석 및 생장예측 모델 구</a:t>
              </a:r>
              <a:r>
                <a:rPr lang="ko-KR" altLang="en-US" sz="1000" dirty="0" smtClean="0">
                  <a:solidFill>
                    <a:srgbClr val="4B2F70"/>
                  </a:solidFill>
                  <a:ea typeface="맑은 고딕" panose="020B0503020000020004" pitchFamily="50" charset="-127"/>
                </a:rPr>
                <a:t>현</a:t>
              </a:r>
              <a:endPara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endParaRPr>
            </a:p>
          </p:txBody>
        </p:sp>
      </p:grpSp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3500430" y="1423360"/>
            <a:ext cx="2353658" cy="1697478"/>
            <a:chOff x="899616" y="1088008"/>
            <a:chExt cx="3419475" cy="2412999"/>
          </a:xfrm>
        </p:grpSpPr>
        <p:grpSp>
          <p:nvGrpSpPr>
            <p:cNvPr id="29" name="그룹 4"/>
            <p:cNvGrpSpPr>
              <a:grpSpLocks/>
            </p:cNvGrpSpPr>
            <p:nvPr/>
          </p:nvGrpSpPr>
          <p:grpSpPr bwMode="auto">
            <a:xfrm>
              <a:off x="899616" y="1088008"/>
              <a:ext cx="3419475" cy="2412999"/>
              <a:chOff x="683568" y="908720"/>
              <a:chExt cx="3420000" cy="2412048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683568" y="908720"/>
                <a:ext cx="3420000" cy="360220"/>
              </a:xfrm>
              <a:prstGeom prst="rect">
                <a:avLst/>
              </a:prstGeom>
              <a:solidFill>
                <a:srgbClr val="7357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400" b="1" dirty="0"/>
                  <a:t>팀원 </a:t>
                </a:r>
                <a:r>
                  <a:rPr lang="en-US" altLang="ko-KR" sz="1400" b="1" dirty="0"/>
                  <a:t>:  </a:t>
                </a:r>
                <a:r>
                  <a:rPr lang="ko-KR" altLang="en-US" sz="1400" b="1" dirty="0"/>
                  <a:t>김 </a:t>
                </a:r>
                <a:r>
                  <a:rPr lang="ko-KR" altLang="en-US" sz="1400" b="1" dirty="0" smtClean="0"/>
                  <a:t>현 경</a:t>
                </a:r>
                <a:endParaRPr lang="ko-KR" altLang="en-US" sz="1400" b="1" dirty="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683568" y="1340350"/>
                <a:ext cx="3420000" cy="1980418"/>
              </a:xfrm>
              <a:prstGeom prst="rect">
                <a:avLst/>
              </a:prstGeom>
              <a:noFill/>
              <a:ln w="19050">
                <a:solidFill>
                  <a:srgbClr val="D6D7D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971600" y="1592288"/>
              <a:ext cx="3276000" cy="17937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100" b="1" dirty="0">
                  <a:solidFill>
                    <a:srgbClr val="4B2F70"/>
                  </a:solidFill>
                  <a:ea typeface="맑은 고딕" panose="020B0503020000020004" pitchFamily="50" charset="-127"/>
                </a:rPr>
                <a:t>■ 담당</a:t>
              </a:r>
              <a:endParaRPr lang="en-US" altLang="ko-KR" sz="1100" dirty="0">
                <a:solidFill>
                  <a:srgbClr val="4B2F70"/>
                </a:solidFill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ko-KR" sz="1100" dirty="0">
                  <a:solidFill>
                    <a:srgbClr val="4B2F70"/>
                  </a:solidFill>
                  <a:ea typeface="맑은 고딕" panose="020B0503020000020004" pitchFamily="50" charset="-127"/>
                </a:rPr>
                <a:t>  -</a:t>
              </a:r>
              <a:r>
                <a:rPr lang="ko-KR" altLang="en-US" sz="1100" dirty="0">
                  <a:solidFill>
                    <a:srgbClr val="4B2F70"/>
                  </a:solidFill>
                  <a:ea typeface="맑은 고딕" panose="020B0503020000020004" pitchFamily="50" charset="-127"/>
                </a:rPr>
                <a:t>팀원</a:t>
              </a:r>
              <a:endParaRPr lang="en-US" altLang="ko-KR" sz="1100" dirty="0">
                <a:solidFill>
                  <a:srgbClr val="4B2F70"/>
                </a:solidFill>
                <a:ea typeface="맑은 고딕" panose="020B0503020000020004" pitchFamily="50" charset="-127"/>
              </a:endParaRPr>
            </a:p>
            <a:p>
              <a:pPr>
                <a:defRPr/>
              </a:pPr>
              <a:endParaRPr lang="en-US" altLang="ko-KR" sz="1100" b="1" dirty="0">
                <a:solidFill>
                  <a:srgbClr val="4B2F70"/>
                </a:solidFill>
                <a:ea typeface="맑은 고딕" panose="020B0503020000020004" pitchFamily="50" charset="-127"/>
              </a:endParaRPr>
            </a:p>
            <a:p>
              <a:pPr>
                <a:defRPr/>
              </a:pPr>
              <a:r>
                <a:rPr lang="ko-KR" altLang="en-US" sz="1100" b="1" dirty="0">
                  <a:solidFill>
                    <a:srgbClr val="4B2F70"/>
                  </a:solidFill>
                  <a:ea typeface="맑은 고딕" panose="020B0503020000020004" pitchFamily="50" charset="-127"/>
                </a:rPr>
                <a:t>■ 수행 </a:t>
              </a:r>
              <a:r>
                <a:rPr lang="ko-KR" altLang="en-US" sz="1100" b="1" dirty="0" smtClean="0">
                  <a:solidFill>
                    <a:srgbClr val="4B2F70"/>
                  </a:solidFill>
                  <a:ea typeface="맑은 고딕" panose="020B0503020000020004" pitchFamily="50" charset="-127"/>
                </a:rPr>
                <a:t>역할</a:t>
              </a:r>
              <a:endParaRPr lang="en-US" altLang="ko-KR" sz="1100" b="1" dirty="0" smtClean="0">
                <a:solidFill>
                  <a:srgbClr val="4B2F70"/>
                </a:solidFill>
                <a:ea typeface="맑은 고딕" panose="020B0503020000020004" pitchFamily="50" charset="-127"/>
              </a:endParaRPr>
            </a:p>
            <a:p>
              <a:pPr>
                <a:defRPr/>
              </a:pPr>
              <a:r>
                <a:rPr lang="en-US" altLang="ko-KR" sz="1100" b="1" dirty="0" smtClean="0">
                  <a:solidFill>
                    <a:srgbClr val="4B2F70"/>
                  </a:solidFill>
                  <a:ea typeface="맑은 고딕" panose="020B0503020000020004" pitchFamily="50" charset="-127"/>
                </a:rPr>
                <a:t> </a:t>
              </a:r>
              <a:r>
                <a:rPr lang="en-US" altLang="ko-KR" sz="1100" b="1" dirty="0" smtClean="0">
                  <a:solidFill>
                    <a:srgbClr val="4B2F70"/>
                  </a:solidFill>
                  <a:ea typeface="맑은 고딕" panose="020B0503020000020004" pitchFamily="50" charset="-127"/>
                </a:rPr>
                <a:t> </a:t>
              </a:r>
              <a:r>
                <a:rPr lang="en-US" altLang="ko-KR" sz="1000" dirty="0" smtClean="0">
                  <a:solidFill>
                    <a:srgbClr val="4B2F70"/>
                  </a:solidFill>
                  <a:ea typeface="맑은 고딕" panose="020B0503020000020004" pitchFamily="50" charset="-127"/>
                </a:rPr>
                <a:t>- </a:t>
              </a:r>
              <a:r>
                <a:rPr lang="ko-KR" altLang="en-US" sz="1000" dirty="0">
                  <a:solidFill>
                    <a:srgbClr val="4B2F70"/>
                  </a:solidFill>
                  <a:ea typeface="맑은 고딕" panose="020B0503020000020004" pitchFamily="50" charset="-127"/>
                </a:rPr>
                <a:t>데이터 </a:t>
              </a:r>
              <a:r>
                <a:rPr lang="ko-KR" altLang="en-US" sz="1000" dirty="0" smtClean="0">
                  <a:solidFill>
                    <a:srgbClr val="4B2F70"/>
                  </a:solidFill>
                  <a:ea typeface="맑은 고딕" panose="020B0503020000020004" pitchFamily="50" charset="-127"/>
                </a:rPr>
                <a:t>수집 </a:t>
              </a:r>
              <a:r>
                <a:rPr lang="en-US" altLang="ko-KR" sz="1000" dirty="0" smtClean="0">
                  <a:solidFill>
                    <a:srgbClr val="4B2F70"/>
                  </a:solidFill>
                  <a:ea typeface="맑은 고딕" panose="020B0503020000020004" pitchFamily="50" charset="-127"/>
                </a:rPr>
                <a:t>/ </a:t>
              </a:r>
              <a:r>
                <a:rPr lang="ko-KR" altLang="en-US" sz="1000" dirty="0" smtClean="0">
                  <a:solidFill>
                    <a:srgbClr val="4B2F70"/>
                  </a:solidFill>
                  <a:ea typeface="맑은 고딕" panose="020B0503020000020004" pitchFamily="50" charset="-127"/>
                </a:rPr>
                <a:t>전처리</a:t>
              </a:r>
              <a:endPara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endParaRPr>
            </a:p>
            <a:p>
              <a:pPr>
                <a:defRPr/>
              </a:pPr>
              <a:r>
                <a:rPr lang="en-US" altLang="ko-KR" sz="1000" dirty="0" smtClean="0">
                  <a:solidFill>
                    <a:srgbClr val="4B2F70"/>
                  </a:solidFill>
                  <a:ea typeface="맑은 고딕" panose="020B0503020000020004" pitchFamily="50" charset="-127"/>
                </a:rPr>
                <a:t>  - </a:t>
              </a:r>
              <a:r>
                <a:rPr lang="ko-KR" altLang="en-US" sz="1000" dirty="0" smtClean="0">
                  <a:solidFill>
                    <a:srgbClr val="4B2F70"/>
                  </a:solidFill>
                  <a:ea typeface="맑은 고딕" panose="020B0503020000020004" pitchFamily="50" charset="-127"/>
                </a:rPr>
                <a:t>질병진단 모델 구현</a:t>
              </a:r>
              <a:endPara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727458" y="3789040"/>
            <a:ext cx="2353658" cy="1697479"/>
            <a:chOff x="899616" y="1088008"/>
            <a:chExt cx="3419475" cy="2412999"/>
          </a:xfrm>
        </p:grpSpPr>
        <p:grpSp>
          <p:nvGrpSpPr>
            <p:cNvPr id="35" name="그룹 4"/>
            <p:cNvGrpSpPr>
              <a:grpSpLocks/>
            </p:cNvGrpSpPr>
            <p:nvPr/>
          </p:nvGrpSpPr>
          <p:grpSpPr bwMode="auto">
            <a:xfrm>
              <a:off x="899616" y="1088008"/>
              <a:ext cx="3419475" cy="2412999"/>
              <a:chOff x="683568" y="908720"/>
              <a:chExt cx="3420000" cy="2412048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683568" y="908720"/>
                <a:ext cx="3420000" cy="360220"/>
              </a:xfrm>
              <a:prstGeom prst="rect">
                <a:avLst/>
              </a:prstGeom>
              <a:solidFill>
                <a:srgbClr val="7357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400" b="1" dirty="0"/>
                  <a:t>팀원 </a:t>
                </a:r>
                <a:r>
                  <a:rPr lang="en-US" altLang="ko-KR" sz="1400" b="1" dirty="0"/>
                  <a:t>:  </a:t>
                </a:r>
                <a:r>
                  <a:rPr lang="ko-KR" altLang="en-US" sz="1400" b="1" dirty="0" smtClean="0"/>
                  <a:t>송 호 준</a:t>
                </a:r>
                <a:endParaRPr lang="ko-KR" altLang="en-US" sz="1400" b="1" dirty="0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683568" y="1340350"/>
                <a:ext cx="3420000" cy="1980418"/>
              </a:xfrm>
              <a:prstGeom prst="rect">
                <a:avLst/>
              </a:prstGeom>
              <a:noFill/>
              <a:ln w="19050">
                <a:solidFill>
                  <a:srgbClr val="D6D7D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971600" y="1592288"/>
              <a:ext cx="3276000" cy="18922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100" b="1" dirty="0">
                  <a:solidFill>
                    <a:srgbClr val="4B2F70"/>
                  </a:solidFill>
                  <a:ea typeface="맑은 고딕" panose="020B0503020000020004" pitchFamily="50" charset="-127"/>
                </a:rPr>
                <a:t>■ 담당</a:t>
              </a:r>
              <a:endParaRPr lang="en-US" altLang="ko-KR" sz="1100" dirty="0">
                <a:solidFill>
                  <a:srgbClr val="4B2F70"/>
                </a:solidFill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ko-KR" sz="1100" dirty="0">
                  <a:solidFill>
                    <a:srgbClr val="4B2F70"/>
                  </a:solidFill>
                  <a:ea typeface="맑은 고딕" panose="020B0503020000020004" pitchFamily="50" charset="-127"/>
                </a:rPr>
                <a:t>  -</a:t>
              </a:r>
              <a:r>
                <a:rPr lang="ko-KR" altLang="en-US" sz="1100" dirty="0">
                  <a:solidFill>
                    <a:srgbClr val="4B2F70"/>
                  </a:solidFill>
                  <a:ea typeface="맑은 고딕" panose="020B0503020000020004" pitchFamily="50" charset="-127"/>
                </a:rPr>
                <a:t>팀원</a:t>
              </a:r>
              <a:endParaRPr lang="en-US" altLang="ko-KR" sz="1100" dirty="0">
                <a:solidFill>
                  <a:srgbClr val="4B2F70"/>
                </a:solidFill>
                <a:ea typeface="맑은 고딕" panose="020B0503020000020004" pitchFamily="50" charset="-127"/>
              </a:endParaRPr>
            </a:p>
            <a:p>
              <a:pPr>
                <a:defRPr/>
              </a:pPr>
              <a:endParaRPr lang="en-US" altLang="ko-KR" sz="1100" b="1" dirty="0">
                <a:solidFill>
                  <a:srgbClr val="4B2F70"/>
                </a:solidFill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ko-KR" altLang="en-US" sz="1100" b="1" dirty="0">
                  <a:solidFill>
                    <a:srgbClr val="4B2F70"/>
                  </a:solidFill>
                  <a:ea typeface="맑은 고딕" panose="020B0503020000020004" pitchFamily="50" charset="-127"/>
                </a:rPr>
                <a:t>■ 수행 역할</a:t>
              </a:r>
              <a:endParaRPr lang="en-US" altLang="ko-KR" sz="1100" b="1" dirty="0">
                <a:solidFill>
                  <a:srgbClr val="4B2F70"/>
                </a:solidFill>
                <a:ea typeface="맑은 고딕" panose="020B0503020000020004" pitchFamily="50" charset="-127"/>
              </a:endParaRPr>
            </a:p>
            <a:p>
              <a:pPr>
                <a:defRPr/>
              </a:pPr>
              <a:r>
                <a:rPr lang="en-US" altLang="ko-KR" sz="1000" dirty="0">
                  <a:solidFill>
                    <a:srgbClr val="4B2F70"/>
                  </a:solidFill>
                  <a:ea typeface="맑은 고딕" panose="020B0503020000020004" pitchFamily="50" charset="-127"/>
                </a:rPr>
                <a:t>  - </a:t>
              </a:r>
              <a:r>
                <a:rPr lang="ko-KR" altLang="en-US" sz="1000" dirty="0" smtClean="0">
                  <a:solidFill>
                    <a:srgbClr val="4B2F70"/>
                  </a:solidFill>
                  <a:ea typeface="맑은 고딕" panose="020B0503020000020004" pitchFamily="50" charset="-127"/>
                </a:rPr>
                <a:t>데이터 수</a:t>
              </a:r>
              <a:r>
                <a:rPr lang="ko-KR" altLang="en-US" sz="1000" dirty="0" smtClean="0">
                  <a:solidFill>
                    <a:srgbClr val="4B2F70"/>
                  </a:solidFill>
                  <a:ea typeface="맑은 고딕" panose="020B0503020000020004" pitchFamily="50" charset="-127"/>
                </a:rPr>
                <a:t>집</a:t>
              </a:r>
              <a:r>
                <a:rPr lang="ko-KR" altLang="en-US" sz="1000" dirty="0" smtClean="0">
                  <a:solidFill>
                    <a:srgbClr val="4B2F70"/>
                  </a:solidFill>
                  <a:ea typeface="맑은 고딕" panose="020B0503020000020004" pitchFamily="50" charset="-127"/>
                </a:rPr>
                <a:t> </a:t>
              </a:r>
              <a:r>
                <a:rPr lang="en-US" altLang="ko-KR" sz="1000" dirty="0" smtClean="0">
                  <a:solidFill>
                    <a:srgbClr val="4B2F70"/>
                  </a:solidFill>
                  <a:ea typeface="맑은 고딕" panose="020B0503020000020004" pitchFamily="50" charset="-127"/>
                </a:rPr>
                <a:t>/ </a:t>
              </a:r>
              <a:r>
                <a:rPr lang="ko-KR" altLang="en-US" sz="1000" dirty="0" smtClean="0">
                  <a:solidFill>
                    <a:srgbClr val="4B2F70"/>
                  </a:solidFill>
                  <a:ea typeface="맑은 고딕" panose="020B0503020000020004" pitchFamily="50" charset="-127"/>
                </a:rPr>
                <a:t>전처리 </a:t>
              </a:r>
              <a:endPara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endParaRPr>
            </a:p>
            <a:p>
              <a:pPr>
                <a:defRPr/>
              </a:pPr>
              <a:r>
                <a:rPr lang="en-US" altLang="ko-KR" sz="1000" dirty="0" smtClean="0">
                  <a:solidFill>
                    <a:srgbClr val="4B2F70"/>
                  </a:solidFill>
                  <a:ea typeface="맑은 고딕" panose="020B0503020000020004" pitchFamily="50" charset="-127"/>
                </a:rPr>
                <a:t> </a:t>
              </a:r>
              <a:r>
                <a:rPr lang="en-US" altLang="ko-KR" sz="1000" dirty="0" smtClean="0">
                  <a:solidFill>
                    <a:srgbClr val="4B2F70"/>
                  </a:solidFill>
                  <a:ea typeface="맑은 고딕" panose="020B0503020000020004" pitchFamily="50" charset="-127"/>
                </a:rPr>
                <a:t> - </a:t>
              </a:r>
              <a:r>
                <a:rPr lang="ko-KR" altLang="en-US" sz="1000" spc="-100" dirty="0" smtClean="0">
                  <a:solidFill>
                    <a:srgbClr val="4B2F70"/>
                  </a:solidFill>
                  <a:ea typeface="맑은 고딕" panose="020B0503020000020004" pitchFamily="50" charset="-127"/>
                </a:rPr>
                <a:t>생장예측 모델 구현 및 프로그램 개발</a:t>
              </a:r>
              <a:endParaRPr lang="en-US" altLang="ko-KR" sz="1000" spc="-100" dirty="0">
                <a:solidFill>
                  <a:srgbClr val="4B2F70"/>
                </a:solidFill>
                <a:ea typeface="맑은 고딕" panose="020B0503020000020004" pitchFamily="50" charset="-127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3477821" y="3789040"/>
            <a:ext cx="2353658" cy="1697479"/>
            <a:chOff x="899616" y="1088008"/>
            <a:chExt cx="3419475" cy="2412999"/>
          </a:xfrm>
        </p:grpSpPr>
        <p:grpSp>
          <p:nvGrpSpPr>
            <p:cNvPr id="50" name="그룹 4"/>
            <p:cNvGrpSpPr>
              <a:grpSpLocks/>
            </p:cNvGrpSpPr>
            <p:nvPr/>
          </p:nvGrpSpPr>
          <p:grpSpPr bwMode="auto">
            <a:xfrm>
              <a:off x="899616" y="1088008"/>
              <a:ext cx="3419475" cy="2412999"/>
              <a:chOff x="683568" y="908720"/>
              <a:chExt cx="3420000" cy="2412048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683568" y="908720"/>
                <a:ext cx="3420000" cy="360220"/>
              </a:xfrm>
              <a:prstGeom prst="rect">
                <a:avLst/>
              </a:prstGeom>
              <a:solidFill>
                <a:srgbClr val="7357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400" b="1" dirty="0"/>
                  <a:t>팀원 </a:t>
                </a:r>
                <a:r>
                  <a:rPr lang="en-US" altLang="ko-KR" sz="1400" b="1" dirty="0"/>
                  <a:t>:  </a:t>
                </a:r>
                <a:r>
                  <a:rPr lang="ko-KR" altLang="en-US" sz="1400" b="1" dirty="0" smtClean="0"/>
                  <a:t>정 승 빈</a:t>
                </a:r>
                <a:endParaRPr lang="ko-KR" altLang="en-US" sz="1400" b="1" dirty="0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683568" y="1340350"/>
                <a:ext cx="3420000" cy="1980418"/>
              </a:xfrm>
              <a:prstGeom prst="rect">
                <a:avLst/>
              </a:prstGeom>
              <a:noFill/>
              <a:ln w="19050">
                <a:solidFill>
                  <a:srgbClr val="D6D7D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971600" y="1592288"/>
              <a:ext cx="3276000" cy="18922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100" b="1" dirty="0">
                  <a:solidFill>
                    <a:srgbClr val="4B2F70"/>
                  </a:solidFill>
                  <a:ea typeface="맑은 고딕" panose="020B0503020000020004" pitchFamily="50" charset="-127"/>
                </a:rPr>
                <a:t>■ 담당</a:t>
              </a:r>
              <a:endParaRPr lang="en-US" altLang="ko-KR" sz="1100" dirty="0">
                <a:solidFill>
                  <a:srgbClr val="4B2F70"/>
                </a:solidFill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ko-KR" sz="1100" dirty="0">
                  <a:solidFill>
                    <a:srgbClr val="4B2F70"/>
                  </a:solidFill>
                  <a:ea typeface="맑은 고딕" panose="020B0503020000020004" pitchFamily="50" charset="-127"/>
                </a:rPr>
                <a:t>  -</a:t>
              </a:r>
              <a:r>
                <a:rPr lang="ko-KR" altLang="en-US" sz="1100" dirty="0">
                  <a:solidFill>
                    <a:srgbClr val="4B2F70"/>
                  </a:solidFill>
                  <a:ea typeface="맑은 고딕" panose="020B0503020000020004" pitchFamily="50" charset="-127"/>
                </a:rPr>
                <a:t>팀원</a:t>
              </a:r>
              <a:endParaRPr lang="en-US" altLang="ko-KR" sz="1100" dirty="0">
                <a:solidFill>
                  <a:srgbClr val="4B2F70"/>
                </a:solidFill>
                <a:ea typeface="맑은 고딕" panose="020B0503020000020004" pitchFamily="50" charset="-127"/>
              </a:endParaRPr>
            </a:p>
            <a:p>
              <a:pPr>
                <a:defRPr/>
              </a:pPr>
              <a:endParaRPr lang="en-US" altLang="ko-KR" sz="1100" b="1" dirty="0">
                <a:solidFill>
                  <a:srgbClr val="4B2F70"/>
                </a:solidFill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ko-KR" altLang="en-US" sz="1100" b="1" dirty="0">
                  <a:solidFill>
                    <a:srgbClr val="4B2F70"/>
                  </a:solidFill>
                  <a:ea typeface="맑은 고딕" panose="020B0503020000020004" pitchFamily="50" charset="-127"/>
                </a:rPr>
                <a:t>■ 수행 역할</a:t>
              </a:r>
              <a:endParaRPr lang="en-US" altLang="ko-KR" sz="1100" b="1" dirty="0">
                <a:solidFill>
                  <a:srgbClr val="4B2F70"/>
                </a:solidFill>
                <a:ea typeface="맑은 고딕" panose="020B0503020000020004" pitchFamily="50" charset="-127"/>
              </a:endParaRPr>
            </a:p>
            <a:p>
              <a:pPr>
                <a:defRPr/>
              </a:pPr>
              <a:r>
                <a:rPr lang="en-US" altLang="ko-KR" sz="1000" dirty="0">
                  <a:solidFill>
                    <a:srgbClr val="4B2F70"/>
                  </a:solidFill>
                  <a:ea typeface="맑은 고딕" panose="020B0503020000020004" pitchFamily="50" charset="-127"/>
                </a:rPr>
                <a:t>  - </a:t>
              </a:r>
              <a:r>
                <a:rPr lang="ko-KR" altLang="en-US" sz="1000" dirty="0">
                  <a:solidFill>
                    <a:srgbClr val="4B2F70"/>
                  </a:solidFill>
                  <a:ea typeface="맑은 고딕" panose="020B0503020000020004" pitchFamily="50" charset="-127"/>
                </a:rPr>
                <a:t>데이터 </a:t>
              </a:r>
              <a:r>
                <a:rPr lang="ko-KR" altLang="en-US" sz="1000" dirty="0" smtClean="0">
                  <a:solidFill>
                    <a:srgbClr val="4B2F70"/>
                  </a:solidFill>
                  <a:ea typeface="맑은 고딕" panose="020B0503020000020004" pitchFamily="50" charset="-127"/>
                </a:rPr>
                <a:t>수집 </a:t>
              </a:r>
              <a:r>
                <a:rPr lang="en-US" altLang="ko-KR" sz="1000" dirty="0">
                  <a:solidFill>
                    <a:srgbClr val="4B2F70"/>
                  </a:solidFill>
                  <a:ea typeface="맑은 고딕" panose="020B0503020000020004" pitchFamily="50" charset="-127"/>
                </a:rPr>
                <a:t>/ </a:t>
              </a:r>
              <a:r>
                <a:rPr lang="ko-KR" altLang="en-US" sz="1000" dirty="0" smtClean="0">
                  <a:solidFill>
                    <a:srgbClr val="4B2F70"/>
                  </a:solidFill>
                  <a:ea typeface="맑은 고딕" panose="020B0503020000020004" pitchFamily="50" charset="-127"/>
                </a:rPr>
                <a:t>전처</a:t>
              </a:r>
              <a:r>
                <a:rPr lang="ko-KR" altLang="en-US" sz="1000" dirty="0" smtClean="0">
                  <a:solidFill>
                    <a:srgbClr val="4B2F70"/>
                  </a:solidFill>
                  <a:ea typeface="맑은 고딕" panose="020B0503020000020004" pitchFamily="50" charset="-127"/>
                </a:rPr>
                <a:t>리</a:t>
              </a:r>
              <a:endPara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endParaRPr>
            </a:p>
            <a:p>
              <a:pPr>
                <a:defRPr/>
              </a:pPr>
              <a:r>
                <a:rPr lang="en-US" altLang="ko-KR" sz="1000" dirty="0" smtClean="0">
                  <a:solidFill>
                    <a:srgbClr val="4B2F70"/>
                  </a:solidFill>
                  <a:ea typeface="맑은 고딕" panose="020B0503020000020004" pitchFamily="50" charset="-127"/>
                </a:rPr>
                <a:t> </a:t>
              </a:r>
              <a:r>
                <a:rPr lang="en-US" altLang="ko-KR" sz="1000" dirty="0" smtClean="0">
                  <a:solidFill>
                    <a:srgbClr val="4B2F70"/>
                  </a:solidFill>
                  <a:ea typeface="맑은 고딕" panose="020B0503020000020004" pitchFamily="50" charset="-127"/>
                </a:rPr>
                <a:t> - </a:t>
              </a:r>
              <a:r>
                <a:rPr lang="ko-KR" altLang="en-US" sz="1000" dirty="0" smtClean="0">
                  <a:solidFill>
                    <a:srgbClr val="4B2F70"/>
                  </a:solidFill>
                  <a:ea typeface="맑은 고딕" panose="020B0503020000020004" pitchFamily="50" charset="-127"/>
                </a:rPr>
                <a:t>질병진단 모델 구현 및 발표</a:t>
              </a:r>
              <a:endPara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6228184" y="3789040"/>
            <a:ext cx="2353658" cy="1697479"/>
            <a:chOff x="899616" y="1088008"/>
            <a:chExt cx="3419475" cy="2412999"/>
          </a:xfrm>
        </p:grpSpPr>
        <p:grpSp>
          <p:nvGrpSpPr>
            <p:cNvPr id="55" name="그룹 4"/>
            <p:cNvGrpSpPr>
              <a:grpSpLocks/>
            </p:cNvGrpSpPr>
            <p:nvPr/>
          </p:nvGrpSpPr>
          <p:grpSpPr bwMode="auto">
            <a:xfrm>
              <a:off x="899616" y="1088008"/>
              <a:ext cx="3419475" cy="2412999"/>
              <a:chOff x="683568" y="908720"/>
              <a:chExt cx="3420000" cy="2412048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683568" y="908720"/>
                <a:ext cx="3420000" cy="360220"/>
              </a:xfrm>
              <a:prstGeom prst="rect">
                <a:avLst/>
              </a:prstGeom>
              <a:solidFill>
                <a:srgbClr val="7357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400" b="1" dirty="0"/>
                  <a:t>팀원 </a:t>
                </a:r>
                <a:r>
                  <a:rPr lang="en-US" altLang="ko-KR" sz="1400" b="1" dirty="0"/>
                  <a:t>:  </a:t>
                </a:r>
                <a:r>
                  <a:rPr lang="ko-KR" altLang="en-US" sz="1400" b="1" dirty="0" smtClean="0"/>
                  <a:t>황 준 하</a:t>
                </a:r>
                <a:endParaRPr lang="ko-KR" altLang="en-US" sz="1400" b="1" dirty="0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683568" y="1340350"/>
                <a:ext cx="3420000" cy="1980418"/>
              </a:xfrm>
              <a:prstGeom prst="rect">
                <a:avLst/>
              </a:prstGeom>
              <a:noFill/>
              <a:ln w="19050">
                <a:solidFill>
                  <a:srgbClr val="D6D7D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971600" y="1592288"/>
              <a:ext cx="3276000" cy="18922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100" b="1" dirty="0">
                  <a:solidFill>
                    <a:srgbClr val="4B2F70"/>
                  </a:solidFill>
                  <a:ea typeface="맑은 고딕" panose="020B0503020000020004" pitchFamily="50" charset="-127"/>
                </a:rPr>
                <a:t>■ 담당</a:t>
              </a:r>
              <a:endParaRPr lang="en-US" altLang="ko-KR" sz="1100" dirty="0">
                <a:solidFill>
                  <a:srgbClr val="4B2F70"/>
                </a:solidFill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ko-KR" sz="1100" dirty="0">
                  <a:solidFill>
                    <a:srgbClr val="4B2F70"/>
                  </a:solidFill>
                  <a:ea typeface="맑은 고딕" panose="020B0503020000020004" pitchFamily="50" charset="-127"/>
                </a:rPr>
                <a:t>  -</a:t>
              </a:r>
              <a:r>
                <a:rPr lang="ko-KR" altLang="en-US" sz="1100" dirty="0">
                  <a:solidFill>
                    <a:srgbClr val="4B2F70"/>
                  </a:solidFill>
                  <a:ea typeface="맑은 고딕" panose="020B0503020000020004" pitchFamily="50" charset="-127"/>
                </a:rPr>
                <a:t>팀원</a:t>
              </a:r>
              <a:endParaRPr lang="en-US" altLang="ko-KR" sz="1100" dirty="0">
                <a:solidFill>
                  <a:srgbClr val="4B2F70"/>
                </a:solidFill>
                <a:ea typeface="맑은 고딕" panose="020B0503020000020004" pitchFamily="50" charset="-127"/>
              </a:endParaRPr>
            </a:p>
            <a:p>
              <a:pPr>
                <a:defRPr/>
              </a:pPr>
              <a:endParaRPr lang="en-US" altLang="ko-KR" sz="1100" b="1" dirty="0">
                <a:solidFill>
                  <a:srgbClr val="4B2F70"/>
                </a:solidFill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ko-KR" altLang="en-US" sz="1100" b="1" dirty="0">
                  <a:solidFill>
                    <a:srgbClr val="4B2F70"/>
                  </a:solidFill>
                  <a:ea typeface="맑은 고딕" panose="020B0503020000020004" pitchFamily="50" charset="-127"/>
                </a:rPr>
                <a:t>■ 수행 역할</a:t>
              </a:r>
              <a:endParaRPr lang="en-US" altLang="ko-KR" sz="1100" b="1" dirty="0">
                <a:solidFill>
                  <a:srgbClr val="4B2F70"/>
                </a:solidFill>
                <a:ea typeface="맑은 고딕" panose="020B0503020000020004" pitchFamily="50" charset="-127"/>
              </a:endParaRPr>
            </a:p>
            <a:p>
              <a:pPr>
                <a:defRPr/>
              </a:pPr>
              <a:r>
                <a:rPr lang="en-US" altLang="ko-KR" sz="1000" dirty="0">
                  <a:solidFill>
                    <a:srgbClr val="4B2F70"/>
                  </a:solidFill>
                  <a:ea typeface="맑은 고딕" panose="020B0503020000020004" pitchFamily="50" charset="-127"/>
                </a:rPr>
                <a:t>  - </a:t>
              </a:r>
              <a:r>
                <a:rPr lang="ko-KR" altLang="en-US" sz="1000" dirty="0">
                  <a:solidFill>
                    <a:srgbClr val="4B2F70"/>
                  </a:solidFill>
                  <a:ea typeface="맑은 고딕" panose="020B0503020000020004" pitchFamily="50" charset="-127"/>
                </a:rPr>
                <a:t>데이터 수집 </a:t>
              </a:r>
              <a:r>
                <a:rPr lang="en-US" altLang="ko-KR" sz="1000" dirty="0" smtClean="0">
                  <a:solidFill>
                    <a:srgbClr val="4B2F70"/>
                  </a:solidFill>
                  <a:ea typeface="맑은 고딕" panose="020B0503020000020004" pitchFamily="50" charset="-127"/>
                </a:rPr>
                <a:t>/ </a:t>
              </a:r>
              <a:r>
                <a:rPr lang="ko-KR" altLang="en-US" sz="1000" dirty="0" smtClean="0">
                  <a:solidFill>
                    <a:srgbClr val="4B2F70"/>
                  </a:solidFill>
                  <a:ea typeface="맑은 고딕" panose="020B0503020000020004" pitchFamily="50" charset="-127"/>
                </a:rPr>
                <a:t>전처리</a:t>
              </a:r>
              <a:endPara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endParaRPr>
            </a:p>
            <a:p>
              <a:pPr>
                <a:defRPr/>
              </a:pPr>
              <a:r>
                <a:rPr lang="en-US" altLang="ko-KR" sz="1000" dirty="0" smtClean="0">
                  <a:solidFill>
                    <a:srgbClr val="4B2F70"/>
                  </a:solidFill>
                  <a:ea typeface="맑은 고딕" panose="020B0503020000020004" pitchFamily="50" charset="-127"/>
                </a:rPr>
                <a:t> </a:t>
              </a:r>
              <a:r>
                <a:rPr lang="en-US" altLang="ko-KR" sz="1000" dirty="0" smtClean="0">
                  <a:solidFill>
                    <a:srgbClr val="4B2F70"/>
                  </a:solidFill>
                  <a:ea typeface="맑은 고딕" panose="020B0503020000020004" pitchFamily="50" charset="-127"/>
                </a:rPr>
                <a:t> - </a:t>
              </a:r>
              <a:r>
                <a:rPr lang="ko-KR" altLang="en-US" sz="1000" dirty="0" smtClean="0">
                  <a:solidFill>
                    <a:srgbClr val="4B2F70"/>
                  </a:solidFill>
                  <a:ea typeface="맑은 고딕" panose="020B0503020000020004" pitchFamily="50" charset="-127"/>
                </a:rPr>
                <a:t>질병진단 모델 구현</a:t>
              </a:r>
              <a:endPara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6215074" y="1428736"/>
            <a:ext cx="2353658" cy="1697479"/>
            <a:chOff x="899616" y="1088008"/>
            <a:chExt cx="3419475" cy="2412999"/>
          </a:xfrm>
        </p:grpSpPr>
        <p:grpSp>
          <p:nvGrpSpPr>
            <p:cNvPr id="39" name="그룹 4"/>
            <p:cNvGrpSpPr>
              <a:grpSpLocks/>
            </p:cNvGrpSpPr>
            <p:nvPr/>
          </p:nvGrpSpPr>
          <p:grpSpPr bwMode="auto">
            <a:xfrm>
              <a:off x="899616" y="1088008"/>
              <a:ext cx="3419475" cy="2412999"/>
              <a:chOff x="683568" y="908720"/>
              <a:chExt cx="3420000" cy="2412048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683568" y="908720"/>
                <a:ext cx="3420000" cy="360220"/>
              </a:xfrm>
              <a:prstGeom prst="rect">
                <a:avLst/>
              </a:prstGeom>
              <a:solidFill>
                <a:srgbClr val="7357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400" b="1" dirty="0"/>
                  <a:t>팀원 </a:t>
                </a:r>
                <a:r>
                  <a:rPr lang="en-US" altLang="ko-KR" sz="1400" b="1" dirty="0"/>
                  <a:t>:  </a:t>
                </a:r>
                <a:r>
                  <a:rPr lang="ko-KR" altLang="en-US" sz="1400" b="1" dirty="0" smtClean="0"/>
                  <a:t>나 석 원</a:t>
                </a:r>
                <a:endParaRPr lang="ko-KR" altLang="en-US" sz="1400" b="1" dirty="0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683568" y="1340350"/>
                <a:ext cx="3420000" cy="1980418"/>
              </a:xfrm>
              <a:prstGeom prst="rect">
                <a:avLst/>
              </a:prstGeom>
              <a:noFill/>
              <a:ln w="19050">
                <a:solidFill>
                  <a:srgbClr val="D6D7D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971600" y="1592288"/>
              <a:ext cx="3276000" cy="17719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100" b="1" dirty="0">
                  <a:solidFill>
                    <a:srgbClr val="4B2F70"/>
                  </a:solidFill>
                  <a:ea typeface="맑은 고딕" panose="020B0503020000020004" pitchFamily="50" charset="-127"/>
                </a:rPr>
                <a:t>■ 담당</a:t>
              </a:r>
              <a:endParaRPr lang="en-US" altLang="ko-KR" sz="1100" dirty="0">
                <a:solidFill>
                  <a:srgbClr val="4B2F70"/>
                </a:solidFill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ko-KR" sz="1100" dirty="0">
                  <a:solidFill>
                    <a:srgbClr val="4B2F70"/>
                  </a:solidFill>
                  <a:ea typeface="맑은 고딕" panose="020B0503020000020004" pitchFamily="50" charset="-127"/>
                </a:rPr>
                <a:t>  -</a:t>
              </a:r>
              <a:r>
                <a:rPr lang="ko-KR" altLang="en-US" sz="1100" dirty="0">
                  <a:solidFill>
                    <a:srgbClr val="4B2F70"/>
                  </a:solidFill>
                  <a:ea typeface="맑은 고딕" panose="020B0503020000020004" pitchFamily="50" charset="-127"/>
                </a:rPr>
                <a:t>팀원</a:t>
              </a:r>
              <a:endParaRPr lang="en-US" altLang="ko-KR" sz="1100" dirty="0">
                <a:solidFill>
                  <a:srgbClr val="4B2F70"/>
                </a:solidFill>
                <a:ea typeface="맑은 고딕" panose="020B0503020000020004" pitchFamily="50" charset="-127"/>
              </a:endParaRPr>
            </a:p>
            <a:p>
              <a:pPr>
                <a:defRPr/>
              </a:pPr>
              <a:endParaRPr lang="en-US" altLang="ko-KR" sz="1100" b="1" dirty="0">
                <a:solidFill>
                  <a:srgbClr val="4B2F70"/>
                </a:solidFill>
                <a:ea typeface="맑은 고딕" panose="020B0503020000020004" pitchFamily="50" charset="-127"/>
              </a:endParaRPr>
            </a:p>
            <a:p>
              <a:pPr>
                <a:defRPr/>
              </a:pPr>
              <a:r>
                <a:rPr lang="ko-KR" altLang="en-US" sz="1100" b="1" dirty="0">
                  <a:solidFill>
                    <a:srgbClr val="4B2F70"/>
                  </a:solidFill>
                  <a:ea typeface="맑은 고딕" panose="020B0503020000020004" pitchFamily="50" charset="-127"/>
                </a:rPr>
                <a:t>■ 수행 역할</a:t>
              </a:r>
              <a:endParaRPr lang="en-US" altLang="ko-KR" sz="1100" b="1" dirty="0">
                <a:solidFill>
                  <a:srgbClr val="4B2F70"/>
                </a:solidFill>
                <a:ea typeface="맑은 고딕" panose="020B0503020000020004" pitchFamily="50" charset="-127"/>
              </a:endParaRPr>
            </a:p>
            <a:p>
              <a:pPr>
                <a:defRPr/>
              </a:pPr>
              <a:r>
                <a:rPr lang="en-US" altLang="ko-KR" sz="1000" dirty="0">
                  <a:solidFill>
                    <a:srgbClr val="4B2F70"/>
                  </a:solidFill>
                  <a:ea typeface="맑은 고딕" panose="020B0503020000020004" pitchFamily="50" charset="-127"/>
                </a:rPr>
                <a:t>  - </a:t>
              </a:r>
              <a:r>
                <a:rPr lang="ko-KR" altLang="en-US" sz="1000" dirty="0">
                  <a:solidFill>
                    <a:srgbClr val="4B2F70"/>
                  </a:solidFill>
                  <a:ea typeface="맑은 고딕" panose="020B0503020000020004" pitchFamily="50" charset="-127"/>
                </a:rPr>
                <a:t>데이터 수집 </a:t>
              </a:r>
              <a:r>
                <a:rPr lang="en-US" altLang="ko-KR" sz="1000" dirty="0" smtClean="0">
                  <a:solidFill>
                    <a:srgbClr val="4B2F70"/>
                  </a:solidFill>
                  <a:ea typeface="맑은 고딕" panose="020B0503020000020004" pitchFamily="50" charset="-127"/>
                </a:rPr>
                <a:t>/ </a:t>
              </a:r>
              <a:r>
                <a:rPr lang="ko-KR" altLang="en-US" sz="1000" dirty="0" smtClean="0">
                  <a:solidFill>
                    <a:srgbClr val="4B2F70"/>
                  </a:solidFill>
                  <a:ea typeface="맑은 고딕" panose="020B0503020000020004" pitchFamily="50" charset="-127"/>
                </a:rPr>
                <a:t>전처리</a:t>
              </a:r>
              <a:endPara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endParaRPr>
            </a:p>
            <a:p>
              <a:pPr>
                <a:defRPr/>
              </a:pPr>
              <a:r>
                <a:rPr lang="en-US" altLang="ko-KR" sz="1000" dirty="0" smtClean="0">
                  <a:solidFill>
                    <a:srgbClr val="4B2F70"/>
                  </a:solidFill>
                  <a:ea typeface="맑은 고딕" panose="020B0503020000020004" pitchFamily="50" charset="-127"/>
                </a:rPr>
                <a:t>  - </a:t>
              </a:r>
              <a:r>
                <a:rPr lang="ko-KR" altLang="en-US" sz="1000" dirty="0" smtClean="0">
                  <a:solidFill>
                    <a:srgbClr val="4B2F70"/>
                  </a:solidFill>
                  <a:ea typeface="맑은 고딕" panose="020B0503020000020004" pitchFamily="50" charset="-127"/>
                </a:rPr>
                <a:t>분석</a:t>
              </a:r>
              <a:r>
                <a:rPr lang="en-US" altLang="ko-KR" sz="1000" dirty="0" smtClean="0">
                  <a:solidFill>
                    <a:srgbClr val="4B2F70"/>
                  </a:solidFill>
                  <a:ea typeface="맑은 고딕" panose="020B0503020000020004" pitchFamily="50" charset="-127"/>
                </a:rPr>
                <a:t>/</a:t>
              </a:r>
              <a:r>
                <a:rPr lang="ko-KR" altLang="en-US" sz="1000" dirty="0" smtClean="0">
                  <a:solidFill>
                    <a:srgbClr val="4B2F70"/>
                  </a:solidFill>
                  <a:ea typeface="맑은 고딕" panose="020B0503020000020004" pitchFamily="50" charset="-127"/>
                </a:rPr>
                <a:t>생장예측 </a:t>
              </a:r>
              <a:r>
                <a:rPr lang="ko-KR" altLang="en-US" sz="1000" dirty="0" smtClean="0">
                  <a:solidFill>
                    <a:srgbClr val="4B2F70"/>
                  </a:solidFill>
                  <a:ea typeface="맑은 고딕" panose="020B0503020000020004" pitchFamily="50" charset="-127"/>
                </a:rPr>
                <a:t>모델 </a:t>
              </a:r>
              <a:r>
                <a:rPr lang="ko-KR" altLang="en-US" sz="1000" dirty="0" smtClean="0">
                  <a:solidFill>
                    <a:srgbClr val="4B2F70"/>
                  </a:solidFill>
                  <a:ea typeface="맑은 고딕" panose="020B0503020000020004" pitchFamily="50" charset="-127"/>
                </a:rPr>
                <a:t>구현 및 발표</a:t>
              </a:r>
              <a:endPara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422148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05284460"/>
              </p:ext>
            </p:extLst>
          </p:nvPr>
        </p:nvGraphicFramePr>
        <p:xfrm>
          <a:off x="-293703" y="980728"/>
          <a:ext cx="9697583" cy="5173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5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28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활동 내용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 정</a:t>
                      </a:r>
                    </a:p>
                  </a:txBody>
                  <a:tcPr>
                    <a:lnL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pc="-150" dirty="0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1" spc="-150" baseline="0" dirty="0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  주</a:t>
                      </a:r>
                      <a:endParaRPr lang="ko-KR" altLang="en-US" sz="1000" b="1" spc="-150" dirty="0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000" b="1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 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1000" b="1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  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5526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9552" y="404664"/>
            <a:ext cx="241604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프로젝트 일정 계획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4" y="2228481"/>
            <a:ext cx="1816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Dataset </a:t>
            </a:r>
            <a:r>
              <a:rPr lang="ko-KR" altLang="en-US" sz="1200" dirty="0">
                <a:latin typeface="+mn-ea"/>
                <a:ea typeface="+mn-ea"/>
              </a:rPr>
              <a:t>수집 계획 수립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55576" y="3020569"/>
            <a:ext cx="1751857" cy="204991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schemeClr val="tx1"/>
                </a:solidFill>
              </a:rPr>
              <a:t> Data </a:t>
            </a:r>
            <a:r>
              <a:rPr kumimoji="0" lang="ko-KR" altLang="en-US" sz="1200" b="1" dirty="0">
                <a:solidFill>
                  <a:schemeClr val="tx1"/>
                </a:solidFill>
              </a:rPr>
              <a:t>전처리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3919" y="3668641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주요 변수 기술 통계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3919" y="4388721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변수 선택과 모델링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3919" y="3319634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데이터 전처리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3919" y="4028681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파생 변수 생성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31911" y="4929198"/>
            <a:ext cx="1751857" cy="21602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tx1"/>
                </a:solidFill>
              </a:rPr>
              <a:t> </a:t>
            </a:r>
            <a:r>
              <a:rPr kumimoji="0" lang="en-US" altLang="ko-KR" sz="1200" b="1" dirty="0">
                <a:solidFill>
                  <a:schemeClr val="tx1"/>
                </a:solidFill>
              </a:rPr>
              <a:t>Data </a:t>
            </a:r>
            <a:r>
              <a:rPr kumimoji="0" lang="ko-KR" altLang="en-US" sz="1200" b="1" dirty="0">
                <a:solidFill>
                  <a:schemeClr val="tx1"/>
                </a:solidFill>
              </a:rPr>
              <a:t>분석 및 시각화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55576" y="1641384"/>
            <a:ext cx="1751857" cy="21602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tx1"/>
                </a:solidFill>
              </a:rPr>
              <a:t> 기획 및 설계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5574" y="1929416"/>
            <a:ext cx="2030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주제 선정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  <a:r>
              <a:rPr lang="ko-KR" altLang="en-US" sz="1200" dirty="0">
                <a:latin typeface="+mn-ea"/>
                <a:ea typeface="+mn-ea"/>
              </a:rPr>
              <a:t>요구 사항 분석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067944" y="6465920"/>
            <a:ext cx="900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19872" y="6393912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+mn-ea"/>
                <a:ea typeface="+mn-ea"/>
              </a:rPr>
              <a:t>계획기간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904248" y="6465920"/>
            <a:ext cx="900000" cy="108000"/>
          </a:xfrm>
          <a:prstGeom prst="rect">
            <a:avLst/>
          </a:prstGeom>
          <a:solidFill>
            <a:srgbClr val="A471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56176" y="6393912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+mn-ea"/>
                <a:ea typeface="+mn-ea"/>
              </a:rPr>
              <a:t>완료기간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7632440" y="6465920"/>
            <a:ext cx="900000" cy="108000"/>
          </a:xfrm>
          <a:prstGeom prst="rect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84368" y="6393912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+mn-ea"/>
                <a:ea typeface="+mn-ea"/>
              </a:rPr>
              <a:t>중요기간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27584" y="5286388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latin typeface="+mn-ea"/>
                <a:ea typeface="+mn-ea"/>
              </a:rPr>
              <a:t>인사이트</a:t>
            </a:r>
            <a:r>
              <a:rPr lang="ko-KR" altLang="en-US" sz="1200" dirty="0">
                <a:latin typeface="+mn-ea"/>
                <a:ea typeface="+mn-ea"/>
              </a:rPr>
              <a:t> 도출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55576" y="2577488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업무 분할</a:t>
            </a: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28649" y="5715016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시각화 및 결과물 구현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4EBDE811-D6AD-824D-2A2F-1CC8464A1AA7}"/>
              </a:ext>
            </a:extLst>
          </p:cNvPr>
          <p:cNvGrpSpPr/>
          <p:nvPr/>
        </p:nvGrpSpPr>
        <p:grpSpPr>
          <a:xfrm>
            <a:off x="2786050" y="2000240"/>
            <a:ext cx="1828694" cy="108000"/>
            <a:chOff x="2786050" y="2000240"/>
            <a:chExt cx="1828694" cy="108000"/>
          </a:xfrm>
        </p:grpSpPr>
        <p:sp>
          <p:nvSpPr>
            <p:cNvPr id="32" name="직사각형 31"/>
            <p:cNvSpPr/>
            <p:nvPr/>
          </p:nvSpPr>
          <p:spPr>
            <a:xfrm>
              <a:off x="3714744" y="2000240"/>
              <a:ext cx="900000" cy="108000"/>
            </a:xfrm>
            <a:prstGeom prst="rect">
              <a:avLst/>
            </a:prstGeom>
            <a:solidFill>
              <a:srgbClr val="A4716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200" b="1" dirty="0">
                <a:solidFill>
                  <a:srgbClr val="EBEBF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786050" y="2000240"/>
              <a:ext cx="900000" cy="108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200" b="1" dirty="0">
                <a:solidFill>
                  <a:srgbClr val="EBEBF0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C53A1C2F-AF37-769F-156B-482A99859E13}"/>
              </a:ext>
            </a:extLst>
          </p:cNvPr>
          <p:cNvGrpSpPr/>
          <p:nvPr/>
        </p:nvGrpSpPr>
        <p:grpSpPr>
          <a:xfrm>
            <a:off x="2786050" y="2326812"/>
            <a:ext cx="1828694" cy="108000"/>
            <a:chOff x="2786050" y="2326812"/>
            <a:chExt cx="1828694" cy="108000"/>
          </a:xfrm>
        </p:grpSpPr>
        <p:sp>
          <p:nvSpPr>
            <p:cNvPr id="34" name="직사각형 33"/>
            <p:cNvSpPr/>
            <p:nvPr/>
          </p:nvSpPr>
          <p:spPr>
            <a:xfrm>
              <a:off x="3714744" y="2326812"/>
              <a:ext cx="900000" cy="108000"/>
            </a:xfrm>
            <a:prstGeom prst="rect">
              <a:avLst/>
            </a:prstGeom>
            <a:solidFill>
              <a:srgbClr val="A4716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200" b="1" dirty="0">
                <a:solidFill>
                  <a:srgbClr val="EBEBF0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786050" y="2326812"/>
              <a:ext cx="900000" cy="108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200" b="1" dirty="0">
                <a:solidFill>
                  <a:srgbClr val="EBEBF0"/>
                </a:solidFill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4FA61272-D323-C021-1DD0-1FCEBFD14877}"/>
              </a:ext>
            </a:extLst>
          </p:cNvPr>
          <p:cNvGrpSpPr/>
          <p:nvPr/>
        </p:nvGrpSpPr>
        <p:grpSpPr>
          <a:xfrm>
            <a:off x="2786050" y="2653384"/>
            <a:ext cx="1828694" cy="108000"/>
            <a:chOff x="2786050" y="2653384"/>
            <a:chExt cx="1828694" cy="1080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xmlns="" id="{178D2823-2250-2332-C025-DE2990D8EAD9}"/>
                </a:ext>
              </a:extLst>
            </p:cNvPr>
            <p:cNvSpPr/>
            <p:nvPr/>
          </p:nvSpPr>
          <p:spPr>
            <a:xfrm>
              <a:off x="3714744" y="2653384"/>
              <a:ext cx="900000" cy="108000"/>
            </a:xfrm>
            <a:prstGeom prst="rect">
              <a:avLst/>
            </a:prstGeom>
            <a:solidFill>
              <a:srgbClr val="A4716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200" b="1" dirty="0">
                <a:solidFill>
                  <a:srgbClr val="EBEBF0"/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xmlns="" id="{41349D95-4538-37B3-CF99-378E3206BB89}"/>
                </a:ext>
              </a:extLst>
            </p:cNvPr>
            <p:cNvSpPr/>
            <p:nvPr/>
          </p:nvSpPr>
          <p:spPr>
            <a:xfrm>
              <a:off x="2786050" y="2653384"/>
              <a:ext cx="900000" cy="108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200" b="1" dirty="0">
                <a:solidFill>
                  <a:srgbClr val="EBEBF0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7D27CAE8-22CB-A7DA-CD14-F4278ADE7CCC}"/>
              </a:ext>
            </a:extLst>
          </p:cNvPr>
          <p:cNvGrpSpPr/>
          <p:nvPr/>
        </p:nvGrpSpPr>
        <p:grpSpPr>
          <a:xfrm>
            <a:off x="3714744" y="3371554"/>
            <a:ext cx="2680325" cy="111446"/>
            <a:chOff x="3714744" y="3371554"/>
            <a:chExt cx="2680325" cy="11144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4C08D0C9-6071-492F-A492-7FE6AAFFC650}"/>
                </a:ext>
              </a:extLst>
            </p:cNvPr>
            <p:cNvSpPr/>
            <p:nvPr/>
          </p:nvSpPr>
          <p:spPr>
            <a:xfrm>
              <a:off x="3714744" y="3375000"/>
              <a:ext cx="900000" cy="108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200" b="1" dirty="0">
                <a:solidFill>
                  <a:srgbClr val="EBEBF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45A8F12B-35B5-867E-8B51-62B1A1BD849C}"/>
                </a:ext>
              </a:extLst>
            </p:cNvPr>
            <p:cNvSpPr/>
            <p:nvPr/>
          </p:nvSpPr>
          <p:spPr>
            <a:xfrm>
              <a:off x="4617995" y="3371554"/>
              <a:ext cx="900000" cy="1080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200" b="1" dirty="0">
                <a:solidFill>
                  <a:srgbClr val="EBEBF0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155B50A5-A2E9-B9BF-30E5-C8196EA44EB6}"/>
                </a:ext>
              </a:extLst>
            </p:cNvPr>
            <p:cNvSpPr/>
            <p:nvPr/>
          </p:nvSpPr>
          <p:spPr>
            <a:xfrm>
              <a:off x="5495069" y="3372307"/>
              <a:ext cx="900000" cy="108000"/>
            </a:xfrm>
            <a:prstGeom prst="rect">
              <a:avLst/>
            </a:prstGeom>
            <a:solidFill>
              <a:srgbClr val="A4716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200" b="1" dirty="0">
                <a:solidFill>
                  <a:srgbClr val="EBEBF0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AA2EE975-530E-3F93-0039-224E389F6AEC}"/>
              </a:ext>
            </a:extLst>
          </p:cNvPr>
          <p:cNvGrpSpPr/>
          <p:nvPr/>
        </p:nvGrpSpPr>
        <p:grpSpPr>
          <a:xfrm>
            <a:off x="3714744" y="3753246"/>
            <a:ext cx="2680325" cy="116040"/>
            <a:chOff x="3714744" y="3691100"/>
            <a:chExt cx="2680325" cy="11604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44FE6F78-D6CA-90D7-A88C-08529F51CBB0}"/>
                </a:ext>
              </a:extLst>
            </p:cNvPr>
            <p:cNvSpPr/>
            <p:nvPr/>
          </p:nvSpPr>
          <p:spPr>
            <a:xfrm>
              <a:off x="3714744" y="3699140"/>
              <a:ext cx="900000" cy="108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200" b="1" dirty="0">
                <a:solidFill>
                  <a:srgbClr val="EBEBF0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E9FCDFDF-1D5E-843A-0DE7-29F38B1A5B08}"/>
                </a:ext>
              </a:extLst>
            </p:cNvPr>
            <p:cNvSpPr/>
            <p:nvPr/>
          </p:nvSpPr>
          <p:spPr>
            <a:xfrm>
              <a:off x="4614744" y="3691100"/>
              <a:ext cx="900000" cy="1080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200" b="1" dirty="0">
                <a:solidFill>
                  <a:srgbClr val="EBEBF0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D45529B6-7721-98A1-D987-5C9A6EF5F1D9}"/>
                </a:ext>
              </a:extLst>
            </p:cNvPr>
            <p:cNvSpPr/>
            <p:nvPr/>
          </p:nvSpPr>
          <p:spPr>
            <a:xfrm>
              <a:off x="5495069" y="3699140"/>
              <a:ext cx="900000" cy="108000"/>
            </a:xfrm>
            <a:prstGeom prst="rect">
              <a:avLst/>
            </a:prstGeom>
            <a:solidFill>
              <a:srgbClr val="A4716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200" b="1" dirty="0">
                <a:solidFill>
                  <a:srgbClr val="EBEBF0"/>
                </a:solidFill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49AB842F-AB01-20DE-2501-7FC932F933EE}"/>
              </a:ext>
            </a:extLst>
          </p:cNvPr>
          <p:cNvGrpSpPr/>
          <p:nvPr/>
        </p:nvGrpSpPr>
        <p:grpSpPr>
          <a:xfrm>
            <a:off x="3714744" y="4139532"/>
            <a:ext cx="2680325" cy="108000"/>
            <a:chOff x="3714744" y="4118646"/>
            <a:chExt cx="2680325" cy="10800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7B6DF0F3-8D14-9EFA-CBDF-CDCD098848D8}"/>
                </a:ext>
              </a:extLst>
            </p:cNvPr>
            <p:cNvSpPr/>
            <p:nvPr/>
          </p:nvSpPr>
          <p:spPr>
            <a:xfrm>
              <a:off x="3714744" y="4118646"/>
              <a:ext cx="900000" cy="108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200" b="1" dirty="0">
                <a:solidFill>
                  <a:srgbClr val="EBEBF0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1638956D-17B4-DD5B-13A5-5E2A367364F3}"/>
                </a:ext>
              </a:extLst>
            </p:cNvPr>
            <p:cNvSpPr/>
            <p:nvPr/>
          </p:nvSpPr>
          <p:spPr>
            <a:xfrm>
              <a:off x="4613730" y="4118646"/>
              <a:ext cx="900000" cy="1080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200" b="1" dirty="0">
                <a:solidFill>
                  <a:srgbClr val="EBEBF0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C2702BD9-7DD6-CCD6-391C-B0F635C2699E}"/>
                </a:ext>
              </a:extLst>
            </p:cNvPr>
            <p:cNvSpPr/>
            <p:nvPr/>
          </p:nvSpPr>
          <p:spPr>
            <a:xfrm>
              <a:off x="5495069" y="4118646"/>
              <a:ext cx="900000" cy="108000"/>
            </a:xfrm>
            <a:prstGeom prst="rect">
              <a:avLst/>
            </a:prstGeom>
            <a:solidFill>
              <a:srgbClr val="A4716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200" b="1" dirty="0">
                <a:solidFill>
                  <a:srgbClr val="EBEBF0"/>
                </a:solidFill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BE059DB6-0042-0E80-6491-9AC048EF3B2D}"/>
              </a:ext>
            </a:extLst>
          </p:cNvPr>
          <p:cNvGrpSpPr/>
          <p:nvPr/>
        </p:nvGrpSpPr>
        <p:grpSpPr>
          <a:xfrm>
            <a:off x="3714744" y="4517779"/>
            <a:ext cx="2680325" cy="117441"/>
            <a:chOff x="3714744" y="4517779"/>
            <a:chExt cx="2680325" cy="117441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A7740FE1-AB14-3D22-5302-4EAED4789359}"/>
                </a:ext>
              </a:extLst>
            </p:cNvPr>
            <p:cNvSpPr/>
            <p:nvPr/>
          </p:nvSpPr>
          <p:spPr>
            <a:xfrm>
              <a:off x="3714744" y="4527220"/>
              <a:ext cx="900000" cy="108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200" b="1" dirty="0">
                <a:solidFill>
                  <a:srgbClr val="EBEBF0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xmlns="" id="{AD037A09-1F01-EDC9-0129-D2B7323C6088}"/>
                </a:ext>
              </a:extLst>
            </p:cNvPr>
            <p:cNvSpPr/>
            <p:nvPr/>
          </p:nvSpPr>
          <p:spPr>
            <a:xfrm>
              <a:off x="4613730" y="4517779"/>
              <a:ext cx="900000" cy="1080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200" b="1" dirty="0">
                <a:solidFill>
                  <a:srgbClr val="EBEBF0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BC4650CB-D1D5-657D-71C4-020E7510D302}"/>
                </a:ext>
              </a:extLst>
            </p:cNvPr>
            <p:cNvSpPr/>
            <p:nvPr/>
          </p:nvSpPr>
          <p:spPr>
            <a:xfrm>
              <a:off x="5495069" y="4517779"/>
              <a:ext cx="900000" cy="108000"/>
            </a:xfrm>
            <a:prstGeom prst="rect">
              <a:avLst/>
            </a:prstGeom>
            <a:solidFill>
              <a:srgbClr val="A4716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200" b="1" dirty="0">
                <a:solidFill>
                  <a:srgbClr val="EBEBF0"/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xmlns="" id="{1D9B3672-C98F-BC7D-3A49-793B3E495F8E}"/>
              </a:ext>
            </a:extLst>
          </p:cNvPr>
          <p:cNvGrpSpPr/>
          <p:nvPr/>
        </p:nvGrpSpPr>
        <p:grpSpPr>
          <a:xfrm>
            <a:off x="5503183" y="5305325"/>
            <a:ext cx="2700000" cy="119562"/>
            <a:chOff x="5503183" y="5305325"/>
            <a:chExt cx="2700000" cy="119562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A480BCA0-AD0C-B664-F364-CA30FE0C0682}"/>
                </a:ext>
              </a:extLst>
            </p:cNvPr>
            <p:cNvSpPr/>
            <p:nvPr/>
          </p:nvSpPr>
          <p:spPr>
            <a:xfrm>
              <a:off x="5503183" y="5316887"/>
              <a:ext cx="900000" cy="108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200" b="1" dirty="0">
                <a:solidFill>
                  <a:srgbClr val="EBEBF0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FF1ACD86-4840-B409-A0FB-9FF6257A94E5}"/>
                </a:ext>
              </a:extLst>
            </p:cNvPr>
            <p:cNvSpPr/>
            <p:nvPr/>
          </p:nvSpPr>
          <p:spPr>
            <a:xfrm>
              <a:off x="7303183" y="5305325"/>
              <a:ext cx="900000" cy="108000"/>
            </a:xfrm>
            <a:prstGeom prst="rect">
              <a:avLst/>
            </a:prstGeom>
            <a:solidFill>
              <a:srgbClr val="A4716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200" b="1" dirty="0">
                <a:solidFill>
                  <a:srgbClr val="EBEBF0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xmlns="" id="{9B45009C-9F1F-E106-292A-FE9317D4E278}"/>
                </a:ext>
              </a:extLst>
            </p:cNvPr>
            <p:cNvSpPr/>
            <p:nvPr/>
          </p:nvSpPr>
          <p:spPr>
            <a:xfrm>
              <a:off x="6403183" y="5305325"/>
              <a:ext cx="900000" cy="1080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200" b="1" dirty="0">
                <a:solidFill>
                  <a:srgbClr val="EBEBF0"/>
                </a:solidFill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9E1080D7-E2EB-37B2-2756-660C3C1E2C43}"/>
              </a:ext>
            </a:extLst>
          </p:cNvPr>
          <p:cNvGrpSpPr/>
          <p:nvPr/>
        </p:nvGrpSpPr>
        <p:grpSpPr>
          <a:xfrm>
            <a:off x="5495069" y="5799515"/>
            <a:ext cx="2708114" cy="108000"/>
            <a:chOff x="5495069" y="5799515"/>
            <a:chExt cx="2708114" cy="10800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0C01F4DF-CE15-8105-F1F4-A9AD9DFF55E3}"/>
                </a:ext>
              </a:extLst>
            </p:cNvPr>
            <p:cNvSpPr/>
            <p:nvPr/>
          </p:nvSpPr>
          <p:spPr>
            <a:xfrm>
              <a:off x="5495069" y="5799515"/>
              <a:ext cx="900000" cy="108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200" b="1" dirty="0">
                <a:solidFill>
                  <a:srgbClr val="EBEBF0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xmlns="" id="{D7E7F2AD-0BB4-2186-57E5-F450A422276E}"/>
                </a:ext>
              </a:extLst>
            </p:cNvPr>
            <p:cNvSpPr/>
            <p:nvPr/>
          </p:nvSpPr>
          <p:spPr>
            <a:xfrm>
              <a:off x="6403183" y="5799515"/>
              <a:ext cx="900000" cy="1080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200" b="1" dirty="0">
                <a:solidFill>
                  <a:srgbClr val="EBEBF0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xmlns="" id="{A9CBD9E5-444E-FBCB-79FA-6F6DF01B40F7}"/>
                </a:ext>
              </a:extLst>
            </p:cNvPr>
            <p:cNvSpPr/>
            <p:nvPr/>
          </p:nvSpPr>
          <p:spPr>
            <a:xfrm>
              <a:off x="7303183" y="5799515"/>
              <a:ext cx="900000" cy="108000"/>
            </a:xfrm>
            <a:prstGeom prst="rect">
              <a:avLst/>
            </a:prstGeom>
            <a:solidFill>
              <a:srgbClr val="A4716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200" b="1" dirty="0">
                <a:solidFill>
                  <a:srgbClr val="EBEB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842921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3478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fontAlgn="auto">
          <a:spcBef>
            <a:spcPts val="0"/>
          </a:spcBef>
          <a:spcAft>
            <a:spcPts val="0"/>
          </a:spcAft>
          <a:defRPr kumimoji="0" sz="1200" b="1" dirty="0" smtClean="0">
            <a:solidFill>
              <a:srgbClr val="EBEBF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7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2503</TotalTime>
  <Words>349</Words>
  <Application>Microsoft Office PowerPoint</Application>
  <PresentationFormat>화면 슬라이드 쇼(4:3)</PresentationFormat>
  <Paragraphs>80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굴림</vt:lpstr>
      <vt:lpstr>Arial</vt:lpstr>
      <vt:lpstr>맑은 고딕</vt:lpstr>
      <vt:lpstr>Wingdings</vt:lpstr>
      <vt:lpstr>Office 테마</vt:lpstr>
      <vt:lpstr>슬라이드 1</vt:lpstr>
      <vt:lpstr>INDEX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303-22</dc:creator>
  <cp:lastModifiedBy>acorn</cp:lastModifiedBy>
  <cp:revision>308</cp:revision>
  <dcterms:created xsi:type="dcterms:W3CDTF">2016-06-03T02:04:30Z</dcterms:created>
  <dcterms:modified xsi:type="dcterms:W3CDTF">2023-06-30T01:50:50Z</dcterms:modified>
</cp:coreProperties>
</file>