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8" r:id="rId6"/>
    <p:sldId id="269" r:id="rId7"/>
    <p:sldId id="270" r:id="rId8"/>
    <p:sldId id="271" r:id="rId9"/>
    <p:sldId id="264" r:id="rId10"/>
    <p:sldId id="265" r:id="rId11"/>
    <p:sldId id="258" r:id="rId12"/>
    <p:sldId id="259" r:id="rId13"/>
    <p:sldId id="260" r:id="rId14"/>
    <p:sldId id="261" r:id="rId15"/>
    <p:sldId id="262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59.png"/><Relationship Id="rId2" Type="http://schemas.openxmlformats.org/officeDocument/2006/relationships/image" Target="../media/image53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57.png"/><Relationship Id="rId10" Type="http://schemas.openxmlformats.org/officeDocument/2006/relationships/image" Target="../media/image12.png"/><Relationship Id="rId19" Type="http://schemas.openxmlformats.org/officeDocument/2006/relationships/image" Target="../media/image61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1.png"/><Relationship Id="rId18" Type="http://schemas.openxmlformats.org/officeDocument/2006/relationships/image" Target="../media/image75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.png"/><Relationship Id="rId17" Type="http://schemas.openxmlformats.org/officeDocument/2006/relationships/image" Target="../media/image74.png"/><Relationship Id="rId2" Type="http://schemas.openxmlformats.org/officeDocument/2006/relationships/image" Target="../media/image63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5" Type="http://schemas.openxmlformats.org/officeDocument/2006/relationships/image" Target="../media/image10.png"/><Relationship Id="rId10" Type="http://schemas.openxmlformats.org/officeDocument/2006/relationships/image" Target="../media/image12.png"/><Relationship Id="rId19" Type="http://schemas.openxmlformats.org/officeDocument/2006/relationships/image" Target="../media/image76.png"/><Relationship Id="rId4" Type="http://schemas.openxmlformats.org/officeDocument/2006/relationships/image" Target="../media/image65.png"/><Relationship Id="rId9" Type="http://schemas.openxmlformats.org/officeDocument/2006/relationships/image" Target="../media/image11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2.png"/><Relationship Id="rId3" Type="http://schemas.openxmlformats.org/officeDocument/2006/relationships/image" Target="../media/image79.png"/><Relationship Id="rId21" Type="http://schemas.openxmlformats.org/officeDocument/2006/relationships/image" Target="../media/image95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7.png"/><Relationship Id="rId25" Type="http://schemas.openxmlformats.org/officeDocument/2006/relationships/image" Target="../media/image12.png"/><Relationship Id="rId2" Type="http://schemas.openxmlformats.org/officeDocument/2006/relationships/image" Target="../media/image78.png"/><Relationship Id="rId16" Type="http://schemas.openxmlformats.org/officeDocument/2006/relationships/image" Target="../media/image54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1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10.png"/><Relationship Id="rId10" Type="http://schemas.openxmlformats.org/officeDocument/2006/relationships/image" Target="../media/image86.png"/><Relationship Id="rId19" Type="http://schemas.openxmlformats.org/officeDocument/2006/relationships/image" Target="../media/image93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0.png"/><Relationship Id="rId26" Type="http://schemas.openxmlformats.org/officeDocument/2006/relationships/image" Target="../media/image12.png"/><Relationship Id="rId3" Type="http://schemas.openxmlformats.org/officeDocument/2006/relationships/image" Target="../media/image97.png"/><Relationship Id="rId21" Type="http://schemas.openxmlformats.org/officeDocument/2006/relationships/image" Target="../media/image113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2" Type="http://schemas.openxmlformats.org/officeDocument/2006/relationships/image" Target="../media/image96.png"/><Relationship Id="rId16" Type="http://schemas.openxmlformats.org/officeDocument/2006/relationships/image" Target="../media/image54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0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23" Type="http://schemas.openxmlformats.org/officeDocument/2006/relationships/image" Target="../media/image72.png"/><Relationship Id="rId10" Type="http://schemas.openxmlformats.org/officeDocument/2006/relationships/image" Target="../media/image104.png"/><Relationship Id="rId19" Type="http://schemas.openxmlformats.org/officeDocument/2006/relationships/image" Target="../media/image111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116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1.png"/><Relationship Id="rId5" Type="http://schemas.openxmlformats.org/officeDocument/2006/relationships/image" Target="../media/image118.png"/><Relationship Id="rId10" Type="http://schemas.openxmlformats.org/officeDocument/2006/relationships/image" Target="../media/image120.png"/><Relationship Id="rId4" Type="http://schemas.openxmlformats.org/officeDocument/2006/relationships/image" Target="../media/image117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3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7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jpeg"/><Relationship Id="rId19" Type="http://schemas.openxmlformats.org/officeDocument/2006/relationships/image" Target="../media/image35.svg"/><Relationship Id="rId4" Type="http://schemas.openxmlformats.org/officeDocument/2006/relationships/image" Target="../media/image12.png"/><Relationship Id="rId9" Type="http://schemas.openxmlformats.org/officeDocument/2006/relationships/image" Target="../media/image25.jpe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1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23.png"/><Relationship Id="rId10" Type="http://schemas.openxmlformats.org/officeDocument/2006/relationships/image" Target="../media/image46.png"/><Relationship Id="rId4" Type="http://schemas.openxmlformats.org/officeDocument/2006/relationships/image" Target="../media/image12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47A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400" y="6286500"/>
            <a:ext cx="20749128" cy="9385114"/>
            <a:chOff x="-533333" y="6318746"/>
            <a:chExt cx="20749128" cy="93851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533333" y="6318746"/>
              <a:ext cx="20749128" cy="9385114"/>
              <a:chOff x="-533333" y="6318746"/>
              <a:chExt cx="20749128" cy="93851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0825081" y="1507915"/>
                <a:ext cx="41498256" cy="18770227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33333" y="6318746"/>
                <a:ext cx="20749128" cy="93851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41859" y="9230149"/>
              <a:ext cx="972009" cy="492233"/>
              <a:chOff x="7541859" y="9230149"/>
              <a:chExt cx="972009" cy="4922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41859" y="9230149"/>
                <a:ext cx="972009" cy="492233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2168794"/>
            <a:ext cx="5100544" cy="7649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24190" y="9644973"/>
            <a:ext cx="5213683" cy="3240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94096" y="448436"/>
            <a:ext cx="3460064" cy="324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7913E7-62DF-24ED-9AF0-57A41C991E33}"/>
              </a:ext>
            </a:extLst>
          </p:cNvPr>
          <p:cNvSpPr txBox="1"/>
          <p:nvPr/>
        </p:nvSpPr>
        <p:spPr>
          <a:xfrm>
            <a:off x="762000" y="3026613"/>
            <a:ext cx="1615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서울시 아파트 가격에 영향을 미치는 요인은 무엇일까</a:t>
            </a:r>
            <a:r>
              <a:rPr lang="en-US" altLang="ko-KR" sz="6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6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03947" y="0"/>
            <a:ext cx="6781767" cy="10285714"/>
            <a:chOff x="11503947" y="0"/>
            <a:chExt cx="678176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3947" y="0"/>
              <a:ext cx="678176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0421" y="385781"/>
            <a:ext cx="2559739" cy="4572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421" y="1414534"/>
            <a:ext cx="1854920" cy="45725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61906" y="277510"/>
            <a:ext cx="6797368" cy="45725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5659" y="9670552"/>
            <a:ext cx="3554236" cy="3028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3280" y="1733156"/>
            <a:ext cx="5979971" cy="112500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97811" y="7965227"/>
            <a:ext cx="5578977" cy="9386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0220" y="2813601"/>
            <a:ext cx="7265196" cy="10330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10699" y="4925170"/>
            <a:ext cx="2620980" cy="2620980"/>
            <a:chOff x="2510699" y="4925170"/>
            <a:chExt cx="2620980" cy="262098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10699" y="4925170"/>
              <a:ext cx="2620980" cy="26209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66872" y="4925170"/>
            <a:ext cx="2620980" cy="2620980"/>
            <a:chOff x="4866872" y="4925170"/>
            <a:chExt cx="2620980" cy="262098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6872" y="4925170"/>
              <a:ext cx="2620980" cy="26209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60659" y="4925170"/>
            <a:ext cx="2620980" cy="2620980"/>
            <a:chOff x="7260659" y="4925170"/>
            <a:chExt cx="2620980" cy="262098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60659" y="4925170"/>
              <a:ext cx="2620980" cy="262098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86267" y="5610268"/>
            <a:ext cx="763491" cy="58154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049763" y="6026138"/>
            <a:ext cx="1513068" cy="82585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632088" y="5610269"/>
            <a:ext cx="1103853" cy="55598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403516" y="6026136"/>
            <a:ext cx="1513069" cy="82585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06864" y="5610269"/>
            <a:ext cx="985043" cy="55028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853070" y="6026136"/>
            <a:ext cx="1513069" cy="8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3333" y="3043807"/>
            <a:ext cx="7275376" cy="4588945"/>
            <a:chOff x="1333333" y="3043807"/>
            <a:chExt cx="7275376" cy="4588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333" y="3043807"/>
              <a:ext cx="7275376" cy="4588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6122" y="3043807"/>
            <a:ext cx="7275376" cy="4607992"/>
            <a:chOff x="9686122" y="3043807"/>
            <a:chExt cx="7275376" cy="46079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6122" y="3043807"/>
              <a:ext cx="7275376" cy="4607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46804" y="7276499"/>
            <a:ext cx="5848434" cy="712505"/>
            <a:chOff x="2046804" y="7276499"/>
            <a:chExt cx="5848434" cy="712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6804" y="7276499"/>
              <a:ext cx="5848434" cy="7125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99593" y="7276499"/>
            <a:ext cx="5848434" cy="712505"/>
            <a:chOff x="10399593" y="7276499"/>
            <a:chExt cx="5848434" cy="7125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9593" y="7276499"/>
              <a:ext cx="5848434" cy="7125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4763" y="8251542"/>
            <a:ext cx="7295491" cy="10562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37525" y="8251542"/>
            <a:ext cx="7295491" cy="10562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56734" y="7418466"/>
            <a:ext cx="3916549" cy="4572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52382" y="7394666"/>
            <a:ext cx="3429130" cy="4572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0421" y="385781"/>
            <a:ext cx="2550130" cy="43994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61906" y="384190"/>
            <a:ext cx="6797377" cy="45724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5659" y="9670552"/>
            <a:ext cx="3541779" cy="25939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0421" y="1414534"/>
            <a:ext cx="1848891" cy="44453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8200" y="1736506"/>
            <a:ext cx="6455780" cy="112298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33333" y="3043807"/>
            <a:ext cx="952381" cy="952381"/>
            <a:chOff x="1333333" y="3043807"/>
            <a:chExt cx="952381" cy="95238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33333" y="3043807"/>
              <a:ext cx="952381" cy="9523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07882" y="3043807"/>
            <a:ext cx="952381" cy="952381"/>
            <a:chOff x="9707882" y="3043807"/>
            <a:chExt cx="952381" cy="95238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07882" y="3043807"/>
              <a:ext cx="952381" cy="95238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38097" y="3086084"/>
            <a:ext cx="851259" cy="82218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778501" y="3086084"/>
            <a:ext cx="899516" cy="8221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511" y="1723180"/>
            <a:ext cx="7122676" cy="11763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57917" y="2896003"/>
            <a:ext cx="12392688" cy="5288994"/>
            <a:chOff x="2657917" y="2896003"/>
            <a:chExt cx="12392688" cy="52889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917" y="2896003"/>
              <a:ext cx="12392688" cy="52889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91930" y="3503732"/>
            <a:ext cx="3262590" cy="864824"/>
            <a:chOff x="10091930" y="3503732"/>
            <a:chExt cx="3262590" cy="8648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1930" y="3503732"/>
              <a:ext cx="3262590" cy="8648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06600" y="2621971"/>
            <a:ext cx="1349720" cy="9369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79059" y="4701191"/>
            <a:ext cx="3262590" cy="864824"/>
            <a:chOff x="7979059" y="4701191"/>
            <a:chExt cx="3262590" cy="8648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9059" y="4701191"/>
              <a:ext cx="3262590" cy="8648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93729" y="3819433"/>
            <a:ext cx="1349720" cy="9369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20086" y="4926173"/>
            <a:ext cx="1224520" cy="46293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20181" y="5244364"/>
            <a:ext cx="3040691" cy="68850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27038" y="5976630"/>
            <a:ext cx="1013625" cy="40139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27133" y="6294830"/>
            <a:ext cx="3040691" cy="6885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89388" y="5632199"/>
            <a:ext cx="3262590" cy="864824"/>
            <a:chOff x="6089388" y="5632199"/>
            <a:chExt cx="3262590" cy="8648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388" y="5632199"/>
              <a:ext cx="3262590" cy="86482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04061" y="4750441"/>
            <a:ext cx="1340748" cy="9225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98562" y="6937050"/>
            <a:ext cx="1225891" cy="40139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79514" y="7255240"/>
            <a:ext cx="3040691" cy="68850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673846" y="6559115"/>
            <a:ext cx="3262590" cy="864824"/>
            <a:chOff x="3673846" y="6559115"/>
            <a:chExt cx="3262590" cy="8648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3846" y="6559115"/>
              <a:ext cx="3262590" cy="86482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88522" y="5677360"/>
            <a:ext cx="1340749" cy="92257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34819" y="7818945"/>
            <a:ext cx="995510" cy="40139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34838" y="8137135"/>
            <a:ext cx="3040691" cy="68850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0421" y="385781"/>
            <a:ext cx="2559739" cy="4572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61906" y="384190"/>
            <a:ext cx="6792368" cy="44453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0421" y="1414534"/>
            <a:ext cx="1851682" cy="48060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44979" y="6921127"/>
            <a:ext cx="1921916" cy="1921916"/>
            <a:chOff x="1244979" y="6921127"/>
            <a:chExt cx="1921916" cy="192191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44979" y="6921127"/>
              <a:ext cx="1921916" cy="19219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50605" y="1457901"/>
            <a:ext cx="2498799" cy="2498799"/>
            <a:chOff x="15050605" y="1457901"/>
            <a:chExt cx="2498799" cy="249879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050605" y="1457901"/>
              <a:ext cx="2498799" cy="249879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25659" y="9670552"/>
            <a:ext cx="3541779" cy="25939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280" y="1723180"/>
            <a:ext cx="5361133" cy="1105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92787" y="5775033"/>
            <a:ext cx="4879242" cy="3126717"/>
            <a:chOff x="1492787" y="5775033"/>
            <a:chExt cx="4879242" cy="312671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787" y="5775033"/>
              <a:ext cx="4879242" cy="31267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2787" y="8750438"/>
            <a:ext cx="4879242" cy="259086"/>
            <a:chOff x="1492787" y="8750438"/>
            <a:chExt cx="4879242" cy="2590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787" y="8750438"/>
              <a:ext cx="4879242" cy="2590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88950" y="5775033"/>
            <a:ext cx="4879242" cy="3126717"/>
            <a:chOff x="6988950" y="5775033"/>
            <a:chExt cx="4879242" cy="31267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8950" y="5775033"/>
              <a:ext cx="4879242" cy="31267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88950" y="8750438"/>
            <a:ext cx="4879242" cy="259086"/>
            <a:chOff x="6988950" y="8750438"/>
            <a:chExt cx="4879242" cy="2590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8950" y="8750438"/>
              <a:ext cx="4879242" cy="2590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8377" y="5775033"/>
            <a:ext cx="4879242" cy="3126717"/>
            <a:chOff x="12568377" y="5775033"/>
            <a:chExt cx="4879242" cy="31267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8377" y="5775033"/>
              <a:ext cx="4879242" cy="31267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68377" y="8750438"/>
            <a:ext cx="4879242" cy="259086"/>
            <a:chOff x="12568377" y="8750438"/>
            <a:chExt cx="4879242" cy="2590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8377" y="8750438"/>
              <a:ext cx="4879242" cy="2590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2022" y="3875603"/>
            <a:ext cx="4878115" cy="3413729"/>
            <a:chOff x="1502022" y="3875603"/>
            <a:chExt cx="4878115" cy="34137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502022" y="3875603"/>
              <a:ext cx="4878115" cy="34137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07998" y="3875603"/>
            <a:ext cx="4878115" cy="3413729"/>
            <a:chOff x="7007998" y="3875603"/>
            <a:chExt cx="4878115" cy="34137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7007998" y="3875603"/>
              <a:ext cx="4878115" cy="34137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588551" y="3853835"/>
            <a:ext cx="4878115" cy="3435498"/>
            <a:chOff x="12588551" y="3853835"/>
            <a:chExt cx="4878115" cy="343549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588551" y="3853835"/>
              <a:ext cx="4878115" cy="343549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9129" y="2861011"/>
            <a:ext cx="1513099" cy="146731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98066" y="2861013"/>
            <a:ext cx="1589290" cy="146731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99170" y="2865489"/>
            <a:ext cx="1570242" cy="146731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84277" y="6501801"/>
            <a:ext cx="1167910" cy="43741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80449" y="6501801"/>
            <a:ext cx="1426091" cy="44020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159906" y="6501801"/>
            <a:ext cx="1395549" cy="43767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4658" y="7490842"/>
            <a:ext cx="3472882" cy="68849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90820" y="7490842"/>
            <a:ext cx="3469987" cy="68850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70268" y="7490842"/>
            <a:ext cx="3497653" cy="68850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0421" y="385781"/>
            <a:ext cx="2559739" cy="45724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61906" y="384190"/>
            <a:ext cx="6775996" cy="47628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0421" y="1414534"/>
            <a:ext cx="1623177" cy="47628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801061" y="4059063"/>
            <a:ext cx="4257975" cy="2190476"/>
            <a:chOff x="1801061" y="4059063"/>
            <a:chExt cx="4257975" cy="219047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01061" y="4059063"/>
              <a:ext cx="4257975" cy="21904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349841" y="4059063"/>
            <a:ext cx="4257975" cy="2190476"/>
            <a:chOff x="7349841" y="4059063"/>
            <a:chExt cx="4257975" cy="219047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49841" y="4059063"/>
              <a:ext cx="4257975" cy="219047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898621" y="4059063"/>
            <a:ext cx="4257975" cy="2190476"/>
            <a:chOff x="12898621" y="4059063"/>
            <a:chExt cx="4257975" cy="219047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898621" y="4059063"/>
              <a:ext cx="4257975" cy="2190476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5659" y="9670552"/>
            <a:ext cx="3541779" cy="25939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409" y="1759684"/>
            <a:ext cx="7122886" cy="11763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3854" y="3409801"/>
            <a:ext cx="7698977" cy="5815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234803" y="3083910"/>
            <a:ext cx="30841966" cy="47774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234803" y="5643538"/>
            <a:ext cx="30841966" cy="40938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5659" y="9670552"/>
            <a:ext cx="3541779" cy="2593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0421" y="385781"/>
            <a:ext cx="2550130" cy="4399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61906" y="384190"/>
            <a:ext cx="6797377" cy="45724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0421" y="1414534"/>
            <a:ext cx="2392139" cy="5125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47A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6937830"/>
            <a:ext cx="20749128" cy="9385114"/>
            <a:chOff x="-533333" y="6937830"/>
            <a:chExt cx="20749128" cy="93851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533333" y="6937830"/>
              <a:ext cx="20749128" cy="9385114"/>
              <a:chOff x="-533333" y="6937830"/>
              <a:chExt cx="20749128" cy="93851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0825081" y="2126999"/>
                <a:ext cx="41498256" cy="18770227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33333" y="6937830"/>
                <a:ext cx="20749128" cy="93851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41859" y="9849233"/>
              <a:ext cx="972009" cy="492233"/>
              <a:chOff x="7541859" y="9849233"/>
              <a:chExt cx="972009" cy="4922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41859" y="9849233"/>
                <a:ext cx="972009" cy="492233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2914" y="1812070"/>
            <a:ext cx="9225960" cy="14116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17813" y="3317154"/>
            <a:ext cx="9050088" cy="76190"/>
            <a:chOff x="4617813" y="3317154"/>
            <a:chExt cx="9050088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7813" y="3317154"/>
              <a:ext cx="9050088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61715" y="4059119"/>
            <a:ext cx="5814946" cy="444443"/>
            <a:chOff x="5961715" y="4059119"/>
            <a:chExt cx="5814946" cy="4444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9652" y="4011501"/>
              <a:ext cx="1147853" cy="52440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961715" y="4082365"/>
              <a:ext cx="397951" cy="397951"/>
              <a:chOff x="5961715" y="4082365"/>
              <a:chExt cx="397951" cy="39795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1715" y="4082365"/>
                <a:ext cx="397951" cy="397951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52865" y="4015236"/>
              <a:ext cx="2489938" cy="52440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19649" y="4864401"/>
            <a:ext cx="796767" cy="5244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52868" y="4864401"/>
            <a:ext cx="3508576" cy="5910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907737" y="4859812"/>
            <a:ext cx="541387" cy="541387"/>
            <a:chOff x="5907737" y="4859812"/>
            <a:chExt cx="541387" cy="54138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7737" y="4859812"/>
              <a:ext cx="541387" cy="5413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10245" y="5757450"/>
            <a:ext cx="7078895" cy="469146"/>
            <a:chOff x="6010245" y="5757450"/>
            <a:chExt cx="7078895" cy="46914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9649" y="5709832"/>
              <a:ext cx="1426491" cy="63325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52868" y="5709832"/>
              <a:ext cx="3897700" cy="552976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6010245" y="5757450"/>
              <a:ext cx="300891" cy="469146"/>
              <a:chOff x="6010245" y="5757450"/>
              <a:chExt cx="300891" cy="46914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010245" y="5757450"/>
                <a:ext cx="300891" cy="469146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4617813" y="6892370"/>
            <a:ext cx="9050088" cy="76190"/>
            <a:chOff x="4617813" y="6892370"/>
            <a:chExt cx="9050088" cy="7619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7813" y="6892370"/>
              <a:ext cx="9050088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48516" y="800100"/>
            <a:ext cx="16518151" cy="76190"/>
            <a:chOff x="948516" y="915811"/>
            <a:chExt cx="16518151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70043" y="2787513"/>
            <a:ext cx="1854920" cy="45725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659" y="9670552"/>
            <a:ext cx="3554236" cy="3028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17117" y="9796262"/>
            <a:ext cx="12830502" cy="76190"/>
            <a:chOff x="4617117" y="9796262"/>
            <a:chExt cx="12830502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97664" y="3106249"/>
            <a:ext cx="5979971" cy="112500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97811" y="8395895"/>
            <a:ext cx="5578977" cy="9386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84604" y="4186694"/>
            <a:ext cx="7265196" cy="1033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EAF9ED-8747-A38B-8685-CB37304DA88B}"/>
              </a:ext>
            </a:extLst>
          </p:cNvPr>
          <p:cNvSpPr txBox="1"/>
          <p:nvPr/>
        </p:nvSpPr>
        <p:spPr>
          <a:xfrm>
            <a:off x="948516" y="278368"/>
            <a:ext cx="255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/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F5935-21AF-EF5B-C50B-ECFFA4559D97}"/>
              </a:ext>
            </a:extLst>
          </p:cNvPr>
          <p:cNvSpPr txBox="1"/>
          <p:nvPr/>
        </p:nvSpPr>
        <p:spPr>
          <a:xfrm>
            <a:off x="914400" y="11049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선정 배경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7AA74-1EBF-82FB-CC70-300247D32BBF}"/>
              </a:ext>
            </a:extLst>
          </p:cNvPr>
          <p:cNvSpPr txBox="1"/>
          <p:nvPr/>
        </p:nvSpPr>
        <p:spPr>
          <a:xfrm>
            <a:off x="914400" y="4969014"/>
            <a:ext cx="4203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목적</a:t>
            </a:r>
          </a:p>
        </p:txBody>
      </p:sp>
    </p:spTree>
    <p:extLst>
      <p:ext uri="{BB962C8B-B14F-4D97-AF65-F5344CB8AC3E}">
        <p14:creationId xmlns:p14="http://schemas.microsoft.com/office/powerpoint/2010/main" val="101727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48516" y="723910"/>
            <a:ext cx="16518151" cy="76190"/>
            <a:chOff x="948516" y="915811"/>
            <a:chExt cx="16518151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25813" y="9491462"/>
            <a:ext cx="12830502" cy="76190"/>
            <a:chOff x="4617117" y="9796262"/>
            <a:chExt cx="12830502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117" y="9796262"/>
              <a:ext cx="12830502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EAF9ED-8747-A38B-8685-CB37304DA88B}"/>
              </a:ext>
            </a:extLst>
          </p:cNvPr>
          <p:cNvSpPr txBox="1"/>
          <p:nvPr/>
        </p:nvSpPr>
        <p:spPr>
          <a:xfrm>
            <a:off x="948516" y="216813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/ </a:t>
            </a:r>
            <a:r>
              <a:rPr lang="ko-KR" altLang="en-US" sz="22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구성 및 역할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768C7F1-E563-9975-9B0B-357EBB9DCC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537" y="987900"/>
            <a:ext cx="1260000" cy="1260000"/>
          </a:xfrm>
          <a:prstGeom prst="ellipse">
            <a:avLst/>
          </a:prstGeom>
          <a:ln w="63500" cap="rnd">
            <a:solidFill>
              <a:schemeClr val="tx2">
                <a:lumMod val="75000"/>
              </a:schemeClr>
            </a:solidFill>
          </a:ln>
          <a:effectLst/>
        </p:spPr>
      </p:pic>
      <p:pic>
        <p:nvPicPr>
          <p:cNvPr id="1006" name="그림 1005">
            <a:extLst>
              <a:ext uri="{FF2B5EF4-FFF2-40B4-BE49-F238E27FC236}">
                <a16:creationId xmlns:a16="http://schemas.microsoft.com/office/drawing/2014/main" id="{3D0FACE0-F264-21D8-F007-A13A7FA79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68" y="984713"/>
            <a:ext cx="1260000" cy="1260000"/>
          </a:xfrm>
          <a:prstGeom prst="ellipse">
            <a:avLst/>
          </a:prstGeom>
          <a:ln w="63500" cap="rnd">
            <a:solidFill>
              <a:schemeClr val="tx2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08" name="그림 1007">
            <a:extLst>
              <a:ext uri="{FF2B5EF4-FFF2-40B4-BE49-F238E27FC236}">
                <a16:creationId xmlns:a16="http://schemas.microsoft.com/office/drawing/2014/main" id="{C4EB17FB-846F-B321-3A89-5171B5B14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75" y="987900"/>
            <a:ext cx="1260000" cy="1260000"/>
          </a:xfrm>
          <a:prstGeom prst="ellipse">
            <a:avLst/>
          </a:prstGeom>
          <a:ln w="63500" cap="rnd">
            <a:solidFill>
              <a:schemeClr val="tx2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10" name="그림 1009">
            <a:extLst>
              <a:ext uri="{FF2B5EF4-FFF2-40B4-BE49-F238E27FC236}">
                <a16:creationId xmlns:a16="http://schemas.microsoft.com/office/drawing/2014/main" id="{D82E8985-2839-581B-712A-289979166D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400" y="987900"/>
            <a:ext cx="1260000" cy="1260000"/>
          </a:xfrm>
          <a:prstGeom prst="ellipse">
            <a:avLst/>
          </a:prstGeom>
          <a:ln w="63500" cap="rnd">
            <a:solidFill>
              <a:schemeClr val="tx2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12" name="그림 1011">
            <a:extLst>
              <a:ext uri="{FF2B5EF4-FFF2-40B4-BE49-F238E27FC236}">
                <a16:creationId xmlns:a16="http://schemas.microsoft.com/office/drawing/2014/main" id="{A01C5314-E91C-3E3C-9AB0-8D1F755C8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13" y="987900"/>
            <a:ext cx="1260000" cy="1260000"/>
          </a:xfrm>
          <a:prstGeom prst="ellipse">
            <a:avLst/>
          </a:prstGeom>
          <a:ln w="63500" cap="rnd">
            <a:solidFill>
              <a:schemeClr val="tx2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13" name="TextBox 1012">
            <a:extLst>
              <a:ext uri="{FF2B5EF4-FFF2-40B4-BE49-F238E27FC236}">
                <a16:creationId xmlns:a16="http://schemas.microsoft.com/office/drawing/2014/main" id="{47C5055A-BFA8-8240-FD73-6AEFF1E60D38}"/>
              </a:ext>
            </a:extLst>
          </p:cNvPr>
          <p:cNvSpPr txBox="1"/>
          <p:nvPr/>
        </p:nvSpPr>
        <p:spPr>
          <a:xfrm>
            <a:off x="1734035" y="2489002"/>
            <a:ext cx="190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팀장 나석원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0C886488-166D-1DCD-AB33-160E0A654CDC}"/>
              </a:ext>
            </a:extLst>
          </p:cNvPr>
          <p:cNvSpPr txBox="1"/>
          <p:nvPr/>
        </p:nvSpPr>
        <p:spPr>
          <a:xfrm>
            <a:off x="1299198" y="2943048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/>
              <a:t>데이터 수집 및 전처리</a:t>
            </a:r>
            <a:endParaRPr lang="en-US" altLang="ko-KR"/>
          </a:p>
          <a:p>
            <a:pPr marL="342900" indent="-342900">
              <a:buFontTx/>
              <a:buChar char="-"/>
            </a:pPr>
            <a:r>
              <a:rPr lang="ko-KR" altLang="en-US"/>
              <a:t>데이터 분석</a:t>
            </a:r>
            <a:endParaRPr lang="en-US" altLang="ko-KR"/>
          </a:p>
          <a:p>
            <a:pPr marL="342900" indent="-342900">
              <a:buFontTx/>
              <a:buChar char="-"/>
            </a:pPr>
            <a:r>
              <a:rPr lang="ko-KR" altLang="en-US"/>
              <a:t>시각화</a:t>
            </a:r>
            <a:endParaRPr lang="en-US" altLang="ko-KR"/>
          </a:p>
          <a:p>
            <a:pPr marL="342900" indent="-342900">
              <a:buFontTx/>
              <a:buChar char="-"/>
            </a:pPr>
            <a:r>
              <a:rPr lang="en-US" altLang="ko-KR"/>
              <a:t>ppt </a:t>
            </a:r>
            <a:r>
              <a:rPr lang="ko-KR" altLang="en-US"/>
              <a:t>작성</a:t>
            </a:r>
          </a:p>
        </p:txBody>
      </p:sp>
      <p:sp>
        <p:nvSpPr>
          <p:cNvPr id="1016" name="TextBox 1015">
            <a:extLst>
              <a:ext uri="{FF2B5EF4-FFF2-40B4-BE49-F238E27FC236}">
                <a16:creationId xmlns:a16="http://schemas.microsoft.com/office/drawing/2014/main" id="{3893CA39-6A05-ABE5-52A5-27A787D32F38}"/>
              </a:ext>
            </a:extLst>
          </p:cNvPr>
          <p:cNvSpPr txBox="1"/>
          <p:nvPr/>
        </p:nvSpPr>
        <p:spPr>
          <a:xfrm>
            <a:off x="5136888" y="2489002"/>
            <a:ext cx="190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팀원 김현경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000A143D-11F4-C9A7-4743-9EA187136722}"/>
              </a:ext>
            </a:extLst>
          </p:cNvPr>
          <p:cNvSpPr txBox="1"/>
          <p:nvPr/>
        </p:nvSpPr>
        <p:spPr>
          <a:xfrm>
            <a:off x="8366425" y="2478723"/>
            <a:ext cx="190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팀원 김현욱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294FEEB7-3EC7-0849-53E1-FA05DD749F12}"/>
              </a:ext>
            </a:extLst>
          </p:cNvPr>
          <p:cNvSpPr txBox="1"/>
          <p:nvPr/>
        </p:nvSpPr>
        <p:spPr>
          <a:xfrm>
            <a:off x="4486863" y="2938165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/>
              <a:t>데이터 수집 및 전처리</a:t>
            </a:r>
            <a:endParaRPr lang="en-US" altLang="ko-KR"/>
          </a:p>
          <a:p>
            <a:pPr marL="342900" indent="-342900">
              <a:buFontTx/>
              <a:buChar char="-"/>
            </a:pPr>
            <a:r>
              <a:rPr lang="ko-KR" altLang="en-US"/>
              <a:t>데이터 분석</a:t>
            </a:r>
            <a:endParaRPr lang="en-US" altLang="ko-KR"/>
          </a:p>
          <a:p>
            <a:pPr marL="342900" indent="-342900">
              <a:buFontTx/>
              <a:buChar char="-"/>
            </a:pPr>
            <a:r>
              <a:rPr lang="en-US" altLang="ko-KR"/>
              <a:t>ppt </a:t>
            </a:r>
            <a:r>
              <a:rPr lang="ko-KR" altLang="en-US"/>
              <a:t>작성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5200A854-C954-F9C2-DBA4-F538064F2724}"/>
              </a:ext>
            </a:extLst>
          </p:cNvPr>
          <p:cNvSpPr txBox="1"/>
          <p:nvPr/>
        </p:nvSpPr>
        <p:spPr>
          <a:xfrm>
            <a:off x="7794259" y="2950667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/>
              <a:t>데이터 수집 및 전처리</a:t>
            </a:r>
            <a:endParaRPr lang="en-US" altLang="ko-KR"/>
          </a:p>
          <a:p>
            <a:pPr marL="342900" indent="-342900">
              <a:buFontTx/>
              <a:buChar char="-"/>
            </a:pPr>
            <a:r>
              <a:rPr lang="ko-KR" altLang="en-US"/>
              <a:t>데이터 분석</a:t>
            </a:r>
            <a:endParaRPr lang="en-US" altLang="ko-KR"/>
          </a:p>
          <a:p>
            <a:pPr marL="342900" indent="-342900">
              <a:buFontTx/>
              <a:buChar char="-"/>
            </a:pPr>
            <a:r>
              <a:rPr lang="ko-KR" altLang="en-US"/>
              <a:t>발표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2FBADBCF-0B0E-4768-06C2-C1DCC33D631D}"/>
              </a:ext>
            </a:extLst>
          </p:cNvPr>
          <p:cNvSpPr txBox="1"/>
          <p:nvPr/>
        </p:nvSpPr>
        <p:spPr>
          <a:xfrm>
            <a:off x="11125200" y="2950667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/>
              <a:t>데이터 수집 및 전처리</a:t>
            </a:r>
            <a:endParaRPr lang="en-US" altLang="ko-KR"/>
          </a:p>
          <a:p>
            <a:pPr marL="342900" indent="-342900">
              <a:buFontTx/>
              <a:buChar char="-"/>
            </a:pPr>
            <a:r>
              <a:rPr lang="ko-KR" altLang="en-US"/>
              <a:t>데이터 분석</a:t>
            </a:r>
            <a:endParaRPr lang="en-US" altLang="ko-KR"/>
          </a:p>
          <a:p>
            <a:pPr marL="342900" indent="-342900">
              <a:buFontTx/>
              <a:buChar char="-"/>
            </a:pPr>
            <a:r>
              <a:rPr lang="en-US" altLang="ko-KR"/>
              <a:t>DB </a:t>
            </a:r>
            <a:r>
              <a:rPr lang="ko-KR" altLang="en-US"/>
              <a:t>설계</a:t>
            </a:r>
            <a:endParaRPr lang="en-US" altLang="ko-KR"/>
          </a:p>
          <a:p>
            <a:pPr marL="342900" indent="-342900">
              <a:buFontTx/>
              <a:buChar char="-"/>
            </a:pPr>
            <a:r>
              <a:rPr lang="ko-KR" altLang="en-US"/>
              <a:t>시각화</a:t>
            </a:r>
            <a:endParaRPr lang="en-US" altLang="ko-KR"/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AF2E920B-417D-E3F6-7A8E-7E8CCB7F8365}"/>
              </a:ext>
            </a:extLst>
          </p:cNvPr>
          <p:cNvSpPr txBox="1"/>
          <p:nvPr/>
        </p:nvSpPr>
        <p:spPr>
          <a:xfrm>
            <a:off x="11660334" y="2476500"/>
            <a:ext cx="190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팀원 송호준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286257EE-1868-265C-2010-251B606DB011}"/>
              </a:ext>
            </a:extLst>
          </p:cNvPr>
          <p:cNvSpPr txBox="1"/>
          <p:nvPr/>
        </p:nvSpPr>
        <p:spPr>
          <a:xfrm>
            <a:off x="14478000" y="2943047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/>
              <a:t>데이터 수집 및 전처리</a:t>
            </a:r>
            <a:endParaRPr lang="en-US" altLang="ko-KR"/>
          </a:p>
          <a:p>
            <a:pPr marL="342900" indent="-342900">
              <a:buFontTx/>
              <a:buChar char="-"/>
            </a:pPr>
            <a:r>
              <a:rPr lang="ko-KR" altLang="en-US"/>
              <a:t>데이터 분석</a:t>
            </a:r>
            <a:endParaRPr lang="en-US" altLang="ko-KR"/>
          </a:p>
          <a:p>
            <a:pPr marL="342900" indent="-342900">
              <a:buFontTx/>
              <a:buChar char="-"/>
            </a:pPr>
            <a:r>
              <a:rPr lang="ko-KR" altLang="en-US"/>
              <a:t>시각화</a:t>
            </a:r>
            <a:endParaRPr lang="en-US" altLang="ko-KR"/>
          </a:p>
          <a:p>
            <a:pPr marL="342900" indent="-342900">
              <a:buFontTx/>
              <a:buChar char="-"/>
            </a:pPr>
            <a:r>
              <a:rPr lang="ko-KR" altLang="en-US"/>
              <a:t>발표</a:t>
            </a:r>
            <a:endParaRPr lang="en-US" altLang="ko-KR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DF7BBF8-A28F-71BB-CCB9-F6BF848B1548}"/>
              </a:ext>
            </a:extLst>
          </p:cNvPr>
          <p:cNvSpPr txBox="1"/>
          <p:nvPr/>
        </p:nvSpPr>
        <p:spPr>
          <a:xfrm>
            <a:off x="14998815" y="2489001"/>
            <a:ext cx="190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팀원 이준규</a:t>
            </a:r>
          </a:p>
        </p:txBody>
      </p:sp>
      <p:graphicFrame>
        <p:nvGraphicFramePr>
          <p:cNvPr id="1050" name="표 14">
            <a:extLst>
              <a:ext uri="{FF2B5EF4-FFF2-40B4-BE49-F238E27FC236}">
                <a16:creationId xmlns:a16="http://schemas.microsoft.com/office/drawing/2014/main" id="{039A968D-B1F3-C730-92AD-2BD7FF332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07490"/>
              </p:ext>
            </p:extLst>
          </p:nvPr>
        </p:nvGraphicFramePr>
        <p:xfrm>
          <a:off x="1447800" y="4632893"/>
          <a:ext cx="15905896" cy="5235007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976474">
                  <a:extLst>
                    <a:ext uri="{9D8B030D-6E8A-4147-A177-3AD203B41FA5}">
                      <a16:colId xmlns:a16="http://schemas.microsoft.com/office/drawing/2014/main" val="2136938139"/>
                    </a:ext>
                  </a:extLst>
                </a:gridCol>
                <a:gridCol w="3976474">
                  <a:extLst>
                    <a:ext uri="{9D8B030D-6E8A-4147-A177-3AD203B41FA5}">
                      <a16:colId xmlns:a16="http://schemas.microsoft.com/office/drawing/2014/main" val="4004697238"/>
                    </a:ext>
                  </a:extLst>
                </a:gridCol>
                <a:gridCol w="3976474">
                  <a:extLst>
                    <a:ext uri="{9D8B030D-6E8A-4147-A177-3AD203B41FA5}">
                      <a16:colId xmlns:a16="http://schemas.microsoft.com/office/drawing/2014/main" val="2908627617"/>
                    </a:ext>
                  </a:extLst>
                </a:gridCol>
                <a:gridCol w="3976474">
                  <a:extLst>
                    <a:ext uri="{9D8B030D-6E8A-4147-A177-3AD203B41FA5}">
                      <a16:colId xmlns:a16="http://schemas.microsoft.com/office/drawing/2014/main" val="734618807"/>
                    </a:ext>
                  </a:extLst>
                </a:gridCol>
              </a:tblGrid>
              <a:tr h="2820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활동내용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일정 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테두리 흰색으로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5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5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5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26145"/>
                  </a:ext>
                </a:extLst>
              </a:tr>
              <a:tr h="48692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97904"/>
                  </a:ext>
                </a:extLst>
              </a:tr>
            </a:tbl>
          </a:graphicData>
        </a:graphic>
      </p:graphicFrame>
      <p:sp>
        <p:nvSpPr>
          <p:cNvPr id="1051" name="TextBox 1050">
            <a:extLst>
              <a:ext uri="{FF2B5EF4-FFF2-40B4-BE49-F238E27FC236}">
                <a16:creationId xmlns:a16="http://schemas.microsoft.com/office/drawing/2014/main" id="{12EDBCB3-BA1D-6FC7-C91E-7E038F11B2C5}"/>
              </a:ext>
            </a:extLst>
          </p:cNvPr>
          <p:cNvSpPr txBox="1"/>
          <p:nvPr/>
        </p:nvSpPr>
        <p:spPr>
          <a:xfrm>
            <a:off x="1878092" y="5788632"/>
            <a:ext cx="3632322" cy="364933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수집 계획 수립</a:t>
            </a:r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F47B00E7-3414-EE1B-8001-3AACA7C4CE74}"/>
              </a:ext>
            </a:extLst>
          </p:cNvPr>
          <p:cNvSpPr/>
          <p:nvPr/>
        </p:nvSpPr>
        <p:spPr>
          <a:xfrm>
            <a:off x="1782419" y="6608064"/>
            <a:ext cx="3503714" cy="25412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3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Data </a:t>
            </a:r>
            <a:r>
              <a:rPr lang="ko-KR" altLang="en-US" sz="13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E80F4EE-AFE3-FD50-E548-E8DAB6CA78CB}"/>
              </a:ext>
            </a:extLst>
          </p:cNvPr>
          <p:cNvSpPr txBox="1"/>
          <p:nvPr/>
        </p:nvSpPr>
        <p:spPr>
          <a:xfrm>
            <a:off x="1782419" y="7350381"/>
            <a:ext cx="3456384" cy="364933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 변수 기술 통계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C7E0C66-61ED-77F9-0B46-B0F3935CE5B5}"/>
              </a:ext>
            </a:extLst>
          </p:cNvPr>
          <p:cNvSpPr txBox="1"/>
          <p:nvPr/>
        </p:nvSpPr>
        <p:spPr>
          <a:xfrm>
            <a:off x="1816534" y="7962405"/>
            <a:ext cx="3456384" cy="364933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선택과 모델링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46BFB579-9A80-F2F1-7E01-57BA0A158685}"/>
              </a:ext>
            </a:extLst>
          </p:cNvPr>
          <p:cNvSpPr txBox="1"/>
          <p:nvPr/>
        </p:nvSpPr>
        <p:spPr>
          <a:xfrm>
            <a:off x="1854427" y="6981494"/>
            <a:ext cx="3456384" cy="364933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4FFC6C6-2573-2503-B309-1E20ACFEF105}"/>
              </a:ext>
            </a:extLst>
          </p:cNvPr>
          <p:cNvSpPr txBox="1"/>
          <p:nvPr/>
        </p:nvSpPr>
        <p:spPr>
          <a:xfrm>
            <a:off x="1816534" y="7681178"/>
            <a:ext cx="3456384" cy="364933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파생 변수 생성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12D4F805-4A0D-C493-09D5-D69022AA6B94}"/>
              </a:ext>
            </a:extLst>
          </p:cNvPr>
          <p:cNvSpPr/>
          <p:nvPr/>
        </p:nvSpPr>
        <p:spPr>
          <a:xfrm>
            <a:off x="1782419" y="8475355"/>
            <a:ext cx="3503714" cy="26779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300" b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분석</a:t>
            </a:r>
            <a:endParaRPr lang="ko-KR" altLang="en-US" sz="13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FEF9233D-0551-1663-65FC-567C50F818F5}"/>
              </a:ext>
            </a:extLst>
          </p:cNvPr>
          <p:cNvSpPr txBox="1"/>
          <p:nvPr/>
        </p:nvSpPr>
        <p:spPr>
          <a:xfrm>
            <a:off x="1926435" y="8836477"/>
            <a:ext cx="3312368" cy="364933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AF1CA787-0B1C-3B19-65C9-AE393CB29B9D}"/>
              </a:ext>
            </a:extLst>
          </p:cNvPr>
          <p:cNvSpPr/>
          <p:nvPr/>
        </p:nvSpPr>
        <p:spPr>
          <a:xfrm>
            <a:off x="1782419" y="5147882"/>
            <a:ext cx="3503714" cy="26779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3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기획 및 설계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411BFD7F-99F4-A038-52F2-46D5BD8E4428}"/>
              </a:ext>
            </a:extLst>
          </p:cNvPr>
          <p:cNvSpPr txBox="1"/>
          <p:nvPr/>
        </p:nvSpPr>
        <p:spPr>
          <a:xfrm>
            <a:off x="1863864" y="9426767"/>
            <a:ext cx="3456384" cy="364933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결과보고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A97CF386-5A26-F8A1-27C9-82AA8566D2E4}"/>
              </a:ext>
            </a:extLst>
          </p:cNvPr>
          <p:cNvSpPr txBox="1"/>
          <p:nvPr/>
        </p:nvSpPr>
        <p:spPr>
          <a:xfrm>
            <a:off x="1711009" y="5416053"/>
            <a:ext cx="4060950" cy="364933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 사항 분석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7614B1C3-14DF-13BC-1E51-89D26B5CBB1D}"/>
              </a:ext>
            </a:extLst>
          </p:cNvPr>
          <p:cNvSpPr txBox="1"/>
          <p:nvPr/>
        </p:nvSpPr>
        <p:spPr>
          <a:xfrm>
            <a:off x="1895783" y="9125782"/>
            <a:ext cx="3456384" cy="364933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1696B01-96CB-5939-6817-4F971C7CB29F}"/>
              </a:ext>
            </a:extLst>
          </p:cNvPr>
          <p:cNvSpPr txBox="1"/>
          <p:nvPr/>
        </p:nvSpPr>
        <p:spPr>
          <a:xfrm>
            <a:off x="1878092" y="6096176"/>
            <a:ext cx="3456384" cy="364933"/>
          </a:xfrm>
          <a:prstGeom prst="rect">
            <a:avLst/>
          </a:prstGeom>
          <a:noFill/>
        </p:spPr>
        <p:txBody>
          <a:bodyPr wrap="square" lIns="163284" tIns="81642" rIns="163284" bIns="81642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 분할</a:t>
            </a:r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6DE97D07-DBA4-4E21-9A64-2942DB2A2254}"/>
              </a:ext>
            </a:extLst>
          </p:cNvPr>
          <p:cNvSpPr/>
          <p:nvPr/>
        </p:nvSpPr>
        <p:spPr>
          <a:xfrm>
            <a:off x="5720448" y="5510377"/>
            <a:ext cx="2339686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B222819D-6E34-E99C-4C4A-468882D067F6}"/>
              </a:ext>
            </a:extLst>
          </p:cNvPr>
          <p:cNvSpPr/>
          <p:nvPr/>
        </p:nvSpPr>
        <p:spPr>
          <a:xfrm>
            <a:off x="6023502" y="5900358"/>
            <a:ext cx="3632322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A2B49F94-CEA0-78BF-1F2F-8475054B7835}"/>
              </a:ext>
            </a:extLst>
          </p:cNvPr>
          <p:cNvSpPr/>
          <p:nvPr/>
        </p:nvSpPr>
        <p:spPr>
          <a:xfrm>
            <a:off x="8138592" y="6324728"/>
            <a:ext cx="1292636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088ADED7-5E91-7619-0675-2804DA61EA86}"/>
              </a:ext>
            </a:extLst>
          </p:cNvPr>
          <p:cNvSpPr/>
          <p:nvPr/>
        </p:nvSpPr>
        <p:spPr>
          <a:xfrm>
            <a:off x="8474733" y="7114874"/>
            <a:ext cx="2857520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10FC0909-89C4-77E6-48AD-3B740F802A91}"/>
              </a:ext>
            </a:extLst>
          </p:cNvPr>
          <p:cNvSpPr/>
          <p:nvPr/>
        </p:nvSpPr>
        <p:spPr>
          <a:xfrm>
            <a:off x="10636670" y="7420006"/>
            <a:ext cx="2857520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A934A80A-7286-C6E7-6A09-B0A38E67BF4F}"/>
              </a:ext>
            </a:extLst>
          </p:cNvPr>
          <p:cNvSpPr/>
          <p:nvPr/>
        </p:nvSpPr>
        <p:spPr>
          <a:xfrm>
            <a:off x="10651910" y="7707662"/>
            <a:ext cx="2857520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1D31D981-AFF8-E4AD-EF77-F607A44AFFDB}"/>
              </a:ext>
            </a:extLst>
          </p:cNvPr>
          <p:cNvSpPr/>
          <p:nvPr/>
        </p:nvSpPr>
        <p:spPr>
          <a:xfrm>
            <a:off x="11372010" y="8072871"/>
            <a:ext cx="3286148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BF96813-E32D-739F-D20E-1009ABD9D40D}"/>
              </a:ext>
            </a:extLst>
          </p:cNvPr>
          <p:cNvSpPr/>
          <p:nvPr/>
        </p:nvSpPr>
        <p:spPr>
          <a:xfrm>
            <a:off x="13660927" y="8831767"/>
            <a:ext cx="3429024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75D3DD1F-4861-2020-743D-B2C91FECB54C}"/>
              </a:ext>
            </a:extLst>
          </p:cNvPr>
          <p:cNvSpPr/>
          <p:nvPr/>
        </p:nvSpPr>
        <p:spPr>
          <a:xfrm>
            <a:off x="15297144" y="9165857"/>
            <a:ext cx="1714512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C356F71C-DB4C-6565-4E3D-D712DDA9827B}"/>
              </a:ext>
            </a:extLst>
          </p:cNvPr>
          <p:cNvSpPr/>
          <p:nvPr/>
        </p:nvSpPr>
        <p:spPr>
          <a:xfrm>
            <a:off x="13689686" y="9516428"/>
            <a:ext cx="3429024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284" tIns="81642" rIns="163284" bIns="81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00" b="1" dirty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1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48516" y="723910"/>
            <a:ext cx="16518151" cy="76190"/>
            <a:chOff x="948516" y="915811"/>
            <a:chExt cx="16518151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EAF9ED-8747-A38B-8685-CB37304DA88B}"/>
              </a:ext>
            </a:extLst>
          </p:cNvPr>
          <p:cNvSpPr txBox="1"/>
          <p:nvPr/>
        </p:nvSpPr>
        <p:spPr>
          <a:xfrm>
            <a:off x="948516" y="293023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/ </a:t>
            </a:r>
            <a:r>
              <a:rPr lang="ko-KR" altLang="en-US" sz="22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개발도구</a:t>
            </a:r>
            <a:endParaRPr lang="en-US" altLang="ko-KR" sz="2200" b="1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8730EE-BADC-DD70-9B1F-E2AEE190CC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95" y="4679830"/>
            <a:ext cx="1133048" cy="1266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49367E-A5D4-714A-426F-3CE81240A8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95" y="3148960"/>
            <a:ext cx="2628662" cy="10610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B237F1-3C07-B64C-D024-EC45FF7641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159" y="5565725"/>
            <a:ext cx="4530238" cy="9207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EB6F1E2-63EC-4891-720E-79EDD3CE17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9" y="3106773"/>
            <a:ext cx="2758089" cy="110323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36BDB37-ECE3-C248-F1AF-820E6B3167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92" y="8750084"/>
            <a:ext cx="1609363" cy="10416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1785D35-3DAF-2AD4-5387-C6021FD89A2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326" y="8530242"/>
            <a:ext cx="2692434" cy="151449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1884AE-52AD-4A25-13BA-7777F1583C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284" y="800100"/>
            <a:ext cx="2895620" cy="144781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D20B554-1DE5-7540-1291-1911981183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41984" y="863168"/>
            <a:ext cx="1015992" cy="121173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1E1DE77-0E1E-3528-87FC-D16EE73F51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98695" y="2586105"/>
            <a:ext cx="1575002" cy="1726354"/>
          </a:xfrm>
          <a:prstGeom prst="rect">
            <a:avLst/>
          </a:prstGeom>
        </p:spPr>
      </p:pic>
      <p:pic>
        <p:nvPicPr>
          <p:cNvPr id="993" name="그림 992">
            <a:extLst>
              <a:ext uri="{FF2B5EF4-FFF2-40B4-BE49-F238E27FC236}">
                <a16:creationId xmlns:a16="http://schemas.microsoft.com/office/drawing/2014/main" id="{7953B983-BA86-986F-8A7A-BDA4BC8CB0D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386" y="1154096"/>
            <a:ext cx="2394614" cy="840893"/>
          </a:xfrm>
          <a:prstGeom prst="rect">
            <a:avLst/>
          </a:prstGeom>
        </p:spPr>
      </p:pic>
      <p:pic>
        <p:nvPicPr>
          <p:cNvPr id="995" name="그림 994">
            <a:extLst>
              <a:ext uri="{FF2B5EF4-FFF2-40B4-BE49-F238E27FC236}">
                <a16:creationId xmlns:a16="http://schemas.microsoft.com/office/drawing/2014/main" id="{3D5329E6-14B6-92D8-4391-32ACCEFFAC2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63" y="1043969"/>
            <a:ext cx="1908139" cy="1001773"/>
          </a:xfrm>
          <a:prstGeom prst="rect">
            <a:avLst/>
          </a:prstGeom>
        </p:spPr>
      </p:pic>
      <p:pic>
        <p:nvPicPr>
          <p:cNvPr id="997" name="그림 996">
            <a:extLst>
              <a:ext uri="{FF2B5EF4-FFF2-40B4-BE49-F238E27FC236}">
                <a16:creationId xmlns:a16="http://schemas.microsoft.com/office/drawing/2014/main" id="{D5A301B3-D01F-7C3A-4A0D-202AEBDA512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10" y="3160803"/>
            <a:ext cx="2610889" cy="1037362"/>
          </a:xfrm>
          <a:prstGeom prst="rect">
            <a:avLst/>
          </a:prstGeom>
        </p:spPr>
      </p:pic>
      <p:pic>
        <p:nvPicPr>
          <p:cNvPr id="999" name="그림 998">
            <a:extLst>
              <a:ext uri="{FF2B5EF4-FFF2-40B4-BE49-F238E27FC236}">
                <a16:creationId xmlns:a16="http://schemas.microsoft.com/office/drawing/2014/main" id="{9779BB0E-E70B-1AB1-2C72-0D784F84CC5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009" y="5810322"/>
            <a:ext cx="2781464" cy="680879"/>
          </a:xfrm>
          <a:prstGeom prst="rect">
            <a:avLst/>
          </a:prstGeom>
        </p:spPr>
      </p:pic>
      <p:pic>
        <p:nvPicPr>
          <p:cNvPr id="1001" name="그래픽 1000">
            <a:extLst>
              <a:ext uri="{FF2B5EF4-FFF2-40B4-BE49-F238E27FC236}">
                <a16:creationId xmlns:a16="http://schemas.microsoft.com/office/drawing/2014/main" id="{98C69CD6-005F-E306-2974-3E9F794A9DE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51780" y="7029205"/>
            <a:ext cx="2955866" cy="847720"/>
          </a:xfrm>
          <a:prstGeom prst="rect">
            <a:avLst/>
          </a:prstGeom>
        </p:spPr>
      </p:pic>
      <p:pic>
        <p:nvPicPr>
          <p:cNvPr id="1009" name="그림 1008">
            <a:extLst>
              <a:ext uri="{FF2B5EF4-FFF2-40B4-BE49-F238E27FC236}">
                <a16:creationId xmlns:a16="http://schemas.microsoft.com/office/drawing/2014/main" id="{986B0566-E9B9-7822-28B4-6A1CA9743D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88" y="6888664"/>
            <a:ext cx="3106845" cy="1035615"/>
          </a:xfrm>
          <a:prstGeom prst="rect">
            <a:avLst/>
          </a:prstGeom>
        </p:spPr>
      </p:pic>
      <p:pic>
        <p:nvPicPr>
          <p:cNvPr id="1014" name="그림 1013">
            <a:extLst>
              <a:ext uri="{FF2B5EF4-FFF2-40B4-BE49-F238E27FC236}">
                <a16:creationId xmlns:a16="http://schemas.microsoft.com/office/drawing/2014/main" id="{85DFA100-F19C-B60B-5044-E1F90F52699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82878" y="7033032"/>
            <a:ext cx="2228851" cy="747713"/>
          </a:xfrm>
          <a:prstGeom prst="rect">
            <a:avLst/>
          </a:prstGeom>
        </p:spPr>
      </p:pic>
      <p:pic>
        <p:nvPicPr>
          <p:cNvPr id="1019" name="그림 1018">
            <a:extLst>
              <a:ext uri="{FF2B5EF4-FFF2-40B4-BE49-F238E27FC236}">
                <a16:creationId xmlns:a16="http://schemas.microsoft.com/office/drawing/2014/main" id="{8BC33E0A-AB5F-E33A-926D-D59E04675E5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99" y="2877610"/>
            <a:ext cx="2386096" cy="1287046"/>
          </a:xfrm>
          <a:prstGeom prst="rect">
            <a:avLst/>
          </a:prstGeom>
        </p:spPr>
      </p:pic>
      <p:pic>
        <p:nvPicPr>
          <p:cNvPr id="1027" name="그림 1026">
            <a:extLst>
              <a:ext uri="{FF2B5EF4-FFF2-40B4-BE49-F238E27FC236}">
                <a16:creationId xmlns:a16="http://schemas.microsoft.com/office/drawing/2014/main" id="{E94B9A0B-694B-296F-3767-E3A7E0374A9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593" y="6881044"/>
            <a:ext cx="1015992" cy="1176858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B0EFEE64-2952-947D-6EF7-AC86803D111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21" y="7075930"/>
            <a:ext cx="2758089" cy="814891"/>
          </a:xfrm>
          <a:prstGeom prst="rect">
            <a:avLst/>
          </a:prstGeom>
        </p:spPr>
      </p:pic>
      <p:pic>
        <p:nvPicPr>
          <p:cNvPr id="1031" name="그림 1030">
            <a:extLst>
              <a:ext uri="{FF2B5EF4-FFF2-40B4-BE49-F238E27FC236}">
                <a16:creationId xmlns:a16="http://schemas.microsoft.com/office/drawing/2014/main" id="{8413E048-C118-FD56-FB2A-CD0424FC5F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02" y="805790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6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48516" y="723910"/>
            <a:ext cx="16518151" cy="76190"/>
            <a:chOff x="948516" y="915811"/>
            <a:chExt cx="16518151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EAF9ED-8747-A38B-8685-CB37304DA88B}"/>
              </a:ext>
            </a:extLst>
          </p:cNvPr>
          <p:cNvSpPr txBox="1"/>
          <p:nvPr/>
        </p:nvSpPr>
        <p:spPr>
          <a:xfrm>
            <a:off x="948516" y="293023"/>
            <a:ext cx="540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/ </a:t>
            </a:r>
            <a:r>
              <a:rPr lang="ko-KR" altLang="en-US" sz="22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데이터수집 및 전처리 </a:t>
            </a:r>
            <a:r>
              <a:rPr lang="en-US" altLang="ko-KR" sz="22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2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버스정류장 수</a:t>
            </a:r>
            <a:endParaRPr lang="en-US" altLang="ko-KR" sz="2200" b="1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A39C3F-03D3-00A8-494B-44DCBAFC6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717" y="5866306"/>
            <a:ext cx="3013884" cy="6125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90F2C8-3E52-6C85-BEC3-A4B412899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018" y="3695700"/>
            <a:ext cx="8686860" cy="14478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F5DE06-251C-5BD4-A361-F1BBBAABA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018" y="1333500"/>
            <a:ext cx="8667750" cy="1809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67B91CD-D002-1294-6363-B0E69C7316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1536" y="1296100"/>
            <a:ext cx="2767616" cy="70202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BCF1F4-84B1-0933-DE70-252AADD7A249}"/>
              </a:ext>
            </a:extLst>
          </p:cNvPr>
          <p:cNvSpPr txBox="1"/>
          <p:nvPr/>
        </p:nvSpPr>
        <p:spPr>
          <a:xfrm>
            <a:off x="946018" y="930414"/>
            <a:ext cx="4997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2018~2019</a:t>
            </a:r>
            <a:r>
              <a:rPr lang="ko-KR" altLang="en-US" sz="2000"/>
              <a:t>년 </a:t>
            </a:r>
            <a:r>
              <a:rPr lang="en-US" altLang="ko-KR" sz="2000"/>
              <a:t>: </a:t>
            </a:r>
            <a:r>
              <a:rPr lang="ko-KR" altLang="en-US" sz="2000"/>
              <a:t>서울 열린데이터 광장</a:t>
            </a:r>
            <a:endParaRPr lang="en-US" altLang="ko-KR" sz="20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970285-277A-ECEB-5ED0-D983254E8385}"/>
              </a:ext>
            </a:extLst>
          </p:cNvPr>
          <p:cNvSpPr/>
          <p:nvPr/>
        </p:nvSpPr>
        <p:spPr>
          <a:xfrm>
            <a:off x="6477000" y="1333500"/>
            <a:ext cx="3136768" cy="1809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CF3E73-8360-B7C3-88DF-560BF2CEB3B1}"/>
              </a:ext>
            </a:extLst>
          </p:cNvPr>
          <p:cNvSpPr/>
          <p:nvPr/>
        </p:nvSpPr>
        <p:spPr>
          <a:xfrm>
            <a:off x="5879500" y="3695700"/>
            <a:ext cx="10547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E555BC-A01F-D60E-B494-91F44F53AD7E}"/>
              </a:ext>
            </a:extLst>
          </p:cNvPr>
          <p:cNvSpPr txBox="1"/>
          <p:nvPr/>
        </p:nvSpPr>
        <p:spPr>
          <a:xfrm>
            <a:off x="946018" y="3243895"/>
            <a:ext cx="4138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2020~2021</a:t>
            </a:r>
            <a:r>
              <a:rPr lang="ko-KR" altLang="en-US" sz="2000"/>
              <a:t>년 </a:t>
            </a:r>
            <a:r>
              <a:rPr lang="en-US" altLang="ko-KR" sz="2000"/>
              <a:t>: </a:t>
            </a:r>
            <a:r>
              <a:rPr lang="ko-KR" altLang="en-US" sz="2000"/>
              <a:t>공공데이터포털</a:t>
            </a:r>
          </a:p>
          <a:p>
            <a:endParaRPr lang="ko-KR" altLang="en-US" sz="2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3574D0-08C9-F46D-9FC0-A83EF361FD1E}"/>
              </a:ext>
            </a:extLst>
          </p:cNvPr>
          <p:cNvSpPr txBox="1"/>
          <p:nvPr/>
        </p:nvSpPr>
        <p:spPr>
          <a:xfrm>
            <a:off x="9982200" y="8730329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위도</a:t>
            </a:r>
            <a:r>
              <a:rPr lang="en-US" altLang="ko-KR"/>
              <a:t>, </a:t>
            </a:r>
            <a:r>
              <a:rPr lang="ko-KR" altLang="en-US"/>
              <a:t>경도 </a:t>
            </a:r>
            <a:r>
              <a:rPr lang="en-US" altLang="ko-KR"/>
              <a:t>-&gt; </a:t>
            </a:r>
            <a:r>
              <a:rPr lang="ko-KR" altLang="en-US"/>
              <a:t>주소 </a:t>
            </a:r>
            <a:r>
              <a:rPr lang="en-US" altLang="ko-KR"/>
              <a:t>-&gt; </a:t>
            </a:r>
            <a:r>
              <a:rPr lang="ko-KR" altLang="en-US"/>
              <a:t>구 추출</a:t>
            </a:r>
            <a:endParaRPr lang="en-US" altLang="ko-KR"/>
          </a:p>
          <a:p>
            <a:r>
              <a:rPr lang="ko-KR" altLang="en-US"/>
              <a:t>서울특별시 구만 골라냄</a:t>
            </a:r>
            <a:endParaRPr lang="en-US" altLang="ko-KR"/>
          </a:p>
          <a:p>
            <a:r>
              <a:rPr lang="en-US" altLang="ko-KR"/>
              <a:t>groupby(‘</a:t>
            </a:r>
            <a:r>
              <a:rPr lang="ko-KR" altLang="en-US"/>
              <a:t>구</a:t>
            </a:r>
            <a:r>
              <a:rPr lang="en-US" altLang="ko-KR"/>
              <a:t>‘).count() </a:t>
            </a:r>
            <a:r>
              <a:rPr lang="ko-KR" altLang="en-US"/>
              <a:t>로 구별 개수 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4958249-7024-190A-EF24-D357308E31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6659" y="7058035"/>
            <a:ext cx="5038725" cy="1962150"/>
          </a:xfrm>
          <a:prstGeom prst="rect">
            <a:avLst/>
          </a:prstGeom>
        </p:spPr>
      </p:pic>
      <p:sp>
        <p:nvSpPr>
          <p:cNvPr id="992" name="화살표: 아래쪽 991">
            <a:extLst>
              <a:ext uri="{FF2B5EF4-FFF2-40B4-BE49-F238E27FC236}">
                <a16:creationId xmlns:a16="http://schemas.microsoft.com/office/drawing/2014/main" id="{C244D9DF-348E-56DE-B432-A5D570579126}"/>
              </a:ext>
            </a:extLst>
          </p:cNvPr>
          <p:cNvSpPr/>
          <p:nvPr/>
        </p:nvSpPr>
        <p:spPr>
          <a:xfrm>
            <a:off x="4876800" y="5448300"/>
            <a:ext cx="1135429" cy="1399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6" name="그림 995">
            <a:extLst>
              <a:ext uri="{FF2B5EF4-FFF2-40B4-BE49-F238E27FC236}">
                <a16:creationId xmlns:a16="http://schemas.microsoft.com/office/drawing/2014/main" id="{BCE9BA1B-11C7-6949-3128-8EDA42F96D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7730" y="5654256"/>
            <a:ext cx="5172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3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48516" y="723910"/>
            <a:ext cx="16518151" cy="76190"/>
            <a:chOff x="948516" y="915811"/>
            <a:chExt cx="16518151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EAF9ED-8747-A38B-8685-CB37304DA88B}"/>
              </a:ext>
            </a:extLst>
          </p:cNvPr>
          <p:cNvSpPr txBox="1"/>
          <p:nvPr/>
        </p:nvSpPr>
        <p:spPr>
          <a:xfrm>
            <a:off x="948516" y="293023"/>
            <a:ext cx="540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/ </a:t>
            </a:r>
            <a:r>
              <a:rPr lang="ko-KR" altLang="en-US" sz="22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데이터수집 및 전처리 </a:t>
            </a:r>
            <a:r>
              <a:rPr lang="en-US" altLang="ko-KR" sz="22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2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범죄건수</a:t>
            </a:r>
            <a:endParaRPr lang="en-US" altLang="ko-KR" sz="2200" b="1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BBC2C-DEF6-B404-C680-D1EAE02BA4F8}"/>
              </a:ext>
            </a:extLst>
          </p:cNvPr>
          <p:cNvSpPr txBox="1"/>
          <p:nvPr/>
        </p:nvSpPr>
        <p:spPr>
          <a:xfrm>
            <a:off x="990600" y="1104900"/>
            <a:ext cx="1651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KOSIS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국가통계포털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주제별통계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범죄 안전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범죄분석통계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범행특성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범죄발생시간 및 장소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범죄발생지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1994~2021)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A993FD-42F8-AE1E-A72F-3803B56E2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516" y="1520723"/>
            <a:ext cx="14320377" cy="41561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56621F-3DBC-1946-A2AC-DEFA6A06B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68600" y="800100"/>
            <a:ext cx="2324100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3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48516" y="723910"/>
            <a:ext cx="16518151" cy="76190"/>
            <a:chOff x="948516" y="915811"/>
            <a:chExt cx="16518151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EAF9ED-8747-A38B-8685-CB37304DA88B}"/>
              </a:ext>
            </a:extLst>
          </p:cNvPr>
          <p:cNvSpPr txBox="1"/>
          <p:nvPr/>
        </p:nvSpPr>
        <p:spPr>
          <a:xfrm>
            <a:off x="948516" y="293023"/>
            <a:ext cx="540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/ </a:t>
            </a:r>
            <a:r>
              <a:rPr lang="ko-KR" altLang="en-US" sz="22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상관분석</a:t>
            </a:r>
            <a:endParaRPr lang="en-US" altLang="ko-KR" sz="2200" b="1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46723E-7995-E960-A699-D936781B2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516" y="988218"/>
            <a:ext cx="8791575" cy="42291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69536C0-6F9C-6179-2EE6-5FB75658A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2628900"/>
            <a:ext cx="12068175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ljk9707\Rwork\MidtermProject\R_cor_coffee_convenience_schoo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894" y="214278"/>
            <a:ext cx="12578301" cy="3855600"/>
          </a:xfrm>
          <a:prstGeom prst="rect">
            <a:avLst/>
          </a:prstGeom>
          <a:noFill/>
        </p:spPr>
      </p:pic>
      <p:pic>
        <p:nvPicPr>
          <p:cNvPr id="1027" name="Picture 3" descr="C:\ljk9707\Rwork\MidtermProject\R_cor_coffee_convenience_school_plot.png"/>
          <p:cNvPicPr>
            <a:picLocks noChangeAspect="1" noChangeArrowheads="1"/>
          </p:cNvPicPr>
          <p:nvPr/>
        </p:nvPicPr>
        <p:blipFill>
          <a:blip r:embed="rId3"/>
          <a:srcRect t="5659"/>
          <a:stretch>
            <a:fillRect/>
          </a:stretch>
        </p:blipFill>
        <p:spPr bwMode="auto">
          <a:xfrm>
            <a:off x="4964877" y="4393402"/>
            <a:ext cx="8418600" cy="570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CB06-1462-4C05-914E-B62B18B2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ABAA2-B4B5-254D-3671-E124F84E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5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194</Words>
  <Application>Microsoft Office PowerPoint</Application>
  <PresentationFormat>사용자 지정</PresentationFormat>
  <Paragraphs>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</vt:lpstr>
      <vt:lpstr>나눔고딕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김형규</cp:lastModifiedBy>
  <cp:revision>31</cp:revision>
  <dcterms:created xsi:type="dcterms:W3CDTF">2023-04-25T18:45:32Z</dcterms:created>
  <dcterms:modified xsi:type="dcterms:W3CDTF">2023-04-27T14:51:29Z</dcterms:modified>
</cp:coreProperties>
</file>