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3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C25E0-BD8C-4BB2-B23B-4B64BD0CAAA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35C3F-9D58-4C4B-99E7-F9F493B14E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35C3F-9D58-4C4B-99E7-F9F493B14EDE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326A5-4F52-493C-A3A0-FC3BFF533122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1119-8F79-417C-ABAC-ACE4D241E4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43901"/>
            <a:ext cx="4071966" cy="165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b="8273"/>
          <a:stretch>
            <a:fillRect/>
          </a:stretch>
        </p:blipFill>
        <p:spPr bwMode="auto">
          <a:xfrm>
            <a:off x="571472" y="4286256"/>
            <a:ext cx="128587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916" y="2928934"/>
            <a:ext cx="449371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아래쪽 화살표 14"/>
          <p:cNvSpPr/>
          <p:nvPr/>
        </p:nvSpPr>
        <p:spPr>
          <a:xfrm>
            <a:off x="1106374" y="2571744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002"/>
          <p:cNvGrpSpPr/>
          <p:nvPr/>
        </p:nvGrpSpPr>
        <p:grpSpPr>
          <a:xfrm>
            <a:off x="474258" y="482607"/>
            <a:ext cx="8259076" cy="50793"/>
            <a:chOff x="948516" y="915811"/>
            <a:chExt cx="16518151" cy="76190"/>
          </a:xfrm>
        </p:grpSpPr>
        <p:pic>
          <p:nvPicPr>
            <p:cNvPr id="16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9EAF9ED-8747-A38B-8685-CB37304DA88B}"/>
              </a:ext>
            </a:extLst>
          </p:cNvPr>
          <p:cNvSpPr txBox="1"/>
          <p:nvPr/>
        </p:nvSpPr>
        <p:spPr>
          <a:xfrm>
            <a:off x="474258" y="195349"/>
            <a:ext cx="4169180" cy="236372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/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데이터수집 및 전처리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GDP,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물가지수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기준금리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58" y="571480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</a:t>
            </a:r>
            <a:r>
              <a:rPr lang="en-US" altLang="ko-KR" sz="1200" dirty="0" smtClean="0"/>
              <a:t>: </a:t>
            </a:r>
            <a:r>
              <a:rPr lang="en-US" sz="1200" dirty="0" err="1" smtClean="0"/>
              <a:t>ecos</a:t>
            </a:r>
            <a:endParaRPr lang="en-US" altLang="ko-KR" sz="1200" dirty="0" smtClean="0"/>
          </a:p>
        </p:txBody>
      </p:sp>
      <p:sp>
        <p:nvSpPr>
          <p:cNvPr id="19" name="아래쪽 화살표 18"/>
          <p:cNvSpPr/>
          <p:nvPr/>
        </p:nvSpPr>
        <p:spPr>
          <a:xfrm>
            <a:off x="1142976" y="3929066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43504" y="1038509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계정항목 </a:t>
            </a:r>
            <a:r>
              <a:rPr lang="ko-KR" altLang="en-US" sz="1200" dirty="0" err="1" smtClean="0"/>
              <a:t>컬럼</a:t>
            </a:r>
            <a:r>
              <a:rPr lang="ko-KR" altLang="en-US" sz="1200" dirty="0" smtClean="0"/>
              <a:t> 값 변경 및 인덱스 설정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필요한 </a:t>
            </a:r>
            <a:r>
              <a:rPr lang="ko-KR" altLang="en-US" sz="1200" dirty="0" err="1" smtClean="0"/>
              <a:t>컬럼</a:t>
            </a:r>
            <a:r>
              <a:rPr lang="ko-KR" altLang="en-US" sz="1200" dirty="0" smtClean="0"/>
              <a:t> 추출</a:t>
            </a:r>
            <a:endParaRPr lang="en-US" altLang="ko-KR" sz="1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143504" y="300037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결과값 다른 데이터와 통일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95430"/>
            <a:ext cx="413634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4500562" y="1995496"/>
            <a:ext cx="441617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995364"/>
            <a:ext cx="1357322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 b="9893"/>
          <a:stretch>
            <a:fillRect/>
          </a:stretch>
        </p:blipFill>
        <p:spPr bwMode="auto">
          <a:xfrm>
            <a:off x="5357818" y="4214818"/>
            <a:ext cx="187642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8001024" y="995364"/>
            <a:ext cx="571504" cy="2643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29454" y="709612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총전입</a:t>
            </a:r>
            <a:r>
              <a:rPr lang="en-US" altLang="ko-KR" sz="1200" dirty="0" smtClean="0"/>
              <a:t>+</a:t>
            </a:r>
            <a:r>
              <a:rPr lang="ko-KR" altLang="en-US" sz="1200" dirty="0" err="1" smtClean="0"/>
              <a:t>총전출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이동총인구</a:t>
            </a:r>
            <a:endParaRPr lang="en-US" altLang="ko-KR" sz="12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4500570"/>
            <a:ext cx="4071966" cy="104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85720" y="400050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</a:t>
            </a:r>
            <a:r>
              <a:rPr lang="en-US" altLang="ko-KR" sz="1200" dirty="0" smtClean="0"/>
              <a:t>: KOSIS</a:t>
            </a:r>
          </a:p>
          <a:p>
            <a:r>
              <a:rPr lang="ko-KR" altLang="en-US" sz="1200" dirty="0" smtClean="0"/>
              <a:t>서울시 총인구 데이터</a:t>
            </a:r>
            <a:endParaRPr lang="en-US" altLang="ko-KR" sz="1200" dirty="0" smtClean="0"/>
          </a:p>
        </p:txBody>
      </p:sp>
      <p:grpSp>
        <p:nvGrpSpPr>
          <p:cNvPr id="36" name="그룹 35"/>
          <p:cNvGrpSpPr/>
          <p:nvPr/>
        </p:nvGrpSpPr>
        <p:grpSpPr>
          <a:xfrm>
            <a:off x="4357686" y="781050"/>
            <a:ext cx="2270344" cy="2667000"/>
            <a:chOff x="4711487" y="285728"/>
            <a:chExt cx="2270344" cy="26670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429256" y="285728"/>
              <a:ext cx="1552575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" name="TextBox 20"/>
            <p:cNvSpPr txBox="1"/>
            <p:nvPr/>
          </p:nvSpPr>
          <p:spPr>
            <a:xfrm>
              <a:off x="4711487" y="50004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총전입</a:t>
              </a:r>
              <a:endParaRPr lang="en-US" altLang="ko-KR" sz="1200" dirty="0" smtClean="0"/>
            </a:p>
            <a:p>
              <a:r>
                <a:rPr lang="ko-KR" altLang="en-US" sz="1200" dirty="0" err="1" smtClean="0"/>
                <a:t>총전</a:t>
              </a:r>
              <a:r>
                <a:rPr lang="ko-KR" altLang="en-US" sz="1200" dirty="0" err="1" smtClean="0"/>
                <a:t>출</a:t>
              </a:r>
              <a:endParaRPr lang="en-US" altLang="ko-KR" sz="1200" dirty="0" smtClean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5286380" y="642918"/>
              <a:ext cx="331473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286380" y="857232"/>
              <a:ext cx="331473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215206" y="4286256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인구이동률</a:t>
            </a:r>
            <a:r>
              <a:rPr lang="en-US" altLang="ko-KR" sz="1200" dirty="0" smtClean="0"/>
              <a:t>=</a:t>
            </a:r>
          </a:p>
          <a:p>
            <a:r>
              <a:rPr lang="ko-KR" altLang="en-US" sz="1200" dirty="0" smtClean="0"/>
              <a:t>이동총인구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서울시총인구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14282" y="99536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</a:t>
            </a:r>
            <a:r>
              <a:rPr lang="en-US" altLang="ko-KR" sz="1200" dirty="0" smtClean="0"/>
              <a:t>: KOSIS</a:t>
            </a:r>
          </a:p>
          <a:p>
            <a:r>
              <a:rPr lang="ko-KR" altLang="en-US" sz="1200" dirty="0" err="1" smtClean="0"/>
              <a:t>총전입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총전출</a:t>
            </a:r>
            <a:r>
              <a:rPr lang="ko-KR" altLang="en-US" sz="1200" dirty="0" smtClean="0"/>
              <a:t> 데이터</a:t>
            </a:r>
            <a:endParaRPr lang="en-US" altLang="ko-KR" sz="1200" dirty="0" smtClean="0"/>
          </a:p>
        </p:txBody>
      </p:sp>
      <p:sp>
        <p:nvSpPr>
          <p:cNvPr id="37" name="오른쪽 화살표 36"/>
          <p:cNvSpPr/>
          <p:nvPr/>
        </p:nvSpPr>
        <p:spPr>
          <a:xfrm>
            <a:off x="6715140" y="1995496"/>
            <a:ext cx="441617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5400000">
            <a:off x="7164779" y="3765179"/>
            <a:ext cx="428629" cy="327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4786314" y="4929198"/>
            <a:ext cx="441617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273680" y="1028702"/>
            <a:ext cx="135732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273680" y="1238252"/>
            <a:ext cx="135732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1002"/>
          <p:cNvGrpSpPr/>
          <p:nvPr/>
        </p:nvGrpSpPr>
        <p:grpSpPr>
          <a:xfrm>
            <a:off x="474258" y="482607"/>
            <a:ext cx="8259076" cy="50793"/>
            <a:chOff x="948516" y="915811"/>
            <a:chExt cx="16518151" cy="76190"/>
          </a:xfrm>
        </p:grpSpPr>
        <p:pic>
          <p:nvPicPr>
            <p:cNvPr id="47" name="Object 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9EAF9ED-8747-A38B-8685-CB37304DA88B}"/>
              </a:ext>
            </a:extLst>
          </p:cNvPr>
          <p:cNvSpPr txBox="1"/>
          <p:nvPr/>
        </p:nvSpPr>
        <p:spPr>
          <a:xfrm>
            <a:off x="474258" y="195349"/>
            <a:ext cx="4169180" cy="236372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/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데이터수집 및 전처리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인구이동율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유동성비율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00108"/>
            <a:ext cx="347662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오른쪽 화살표 3"/>
          <p:cNvSpPr/>
          <p:nvPr/>
        </p:nvSpPr>
        <p:spPr>
          <a:xfrm>
            <a:off x="4357686" y="1785926"/>
            <a:ext cx="45924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>
            <a:off x="7143768" y="3143248"/>
            <a:ext cx="385765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3714752"/>
            <a:ext cx="458223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그룹 19"/>
          <p:cNvGrpSpPr/>
          <p:nvPr/>
        </p:nvGrpSpPr>
        <p:grpSpPr>
          <a:xfrm>
            <a:off x="5429256" y="785794"/>
            <a:ext cx="3172354" cy="2214578"/>
            <a:chOff x="4857752" y="785794"/>
            <a:chExt cx="3172354" cy="221457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57752" y="785794"/>
              <a:ext cx="3172354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직사각형 6"/>
            <p:cNvSpPr/>
            <p:nvPr/>
          </p:nvSpPr>
          <p:spPr>
            <a:xfrm>
              <a:off x="6286512" y="785794"/>
              <a:ext cx="1714512" cy="22145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214810" y="3714752"/>
            <a:ext cx="500066" cy="2857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80502" y="3751354"/>
            <a:ext cx="571504" cy="278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 b="7692"/>
          <a:stretch>
            <a:fillRect/>
          </a:stretch>
        </p:blipFill>
        <p:spPr bwMode="auto">
          <a:xfrm>
            <a:off x="1571604" y="3286124"/>
            <a:ext cx="1523973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왼쪽 화살표 10"/>
          <p:cNvSpPr/>
          <p:nvPr/>
        </p:nvSpPr>
        <p:spPr>
          <a:xfrm>
            <a:off x="3428992" y="5000636"/>
            <a:ext cx="500066" cy="357190"/>
          </a:xfrm>
          <a:prstGeom prst="leftArrow">
            <a:avLst>
              <a:gd name="adj1" fmla="val 50000"/>
              <a:gd name="adj2" fmla="val 57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14810" y="3366315"/>
            <a:ext cx="2861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유동성비율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현금통화</a:t>
            </a:r>
            <a:r>
              <a:rPr lang="en-US" altLang="ko-KR" sz="1200" dirty="0" smtClean="0"/>
              <a:t>/(</a:t>
            </a:r>
            <a:r>
              <a:rPr lang="ko-KR" altLang="en-US" sz="1200" dirty="0" smtClean="0"/>
              <a:t>현금통화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부채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17" name="그룹 1002"/>
          <p:cNvGrpSpPr/>
          <p:nvPr/>
        </p:nvGrpSpPr>
        <p:grpSpPr>
          <a:xfrm>
            <a:off x="474258" y="482607"/>
            <a:ext cx="8259076" cy="50793"/>
            <a:chOff x="948516" y="915811"/>
            <a:chExt cx="16518151" cy="76190"/>
          </a:xfrm>
        </p:grpSpPr>
        <p:pic>
          <p:nvPicPr>
            <p:cNvPr id="18" name="Object 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9EAF9ED-8747-A38B-8685-CB37304DA88B}"/>
              </a:ext>
            </a:extLst>
          </p:cNvPr>
          <p:cNvSpPr txBox="1"/>
          <p:nvPr/>
        </p:nvSpPr>
        <p:spPr>
          <a:xfrm>
            <a:off x="474258" y="195349"/>
            <a:ext cx="4169180" cy="236372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/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데이터수집 및 전처리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인구이동율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유동성비율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158" y="571480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</a:t>
            </a:r>
            <a:r>
              <a:rPr lang="en-US" altLang="ko-KR" sz="1200" dirty="0" smtClean="0"/>
              <a:t>: </a:t>
            </a:r>
            <a:r>
              <a:rPr lang="en-US" sz="1200" dirty="0" err="1" smtClean="0"/>
              <a:t>ecos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현급통화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부채 데이터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09066"/>
            <a:ext cx="1505454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571612"/>
            <a:ext cx="12192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2500298" y="2214554"/>
            <a:ext cx="535785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642918"/>
            <a:ext cx="9525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4071942"/>
            <a:ext cx="1319564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214818"/>
            <a:ext cx="12192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68" y="3714752"/>
            <a:ext cx="1066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1" name="그룹 1002"/>
          <p:cNvGrpSpPr/>
          <p:nvPr/>
        </p:nvGrpSpPr>
        <p:grpSpPr>
          <a:xfrm>
            <a:off x="474258" y="482607"/>
            <a:ext cx="8259076" cy="50793"/>
            <a:chOff x="948516" y="915811"/>
            <a:chExt cx="16518151" cy="76190"/>
          </a:xfrm>
        </p:grpSpPr>
        <p:pic>
          <p:nvPicPr>
            <p:cNvPr id="24" name="Object 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9EAF9ED-8747-A38B-8685-CB37304DA88B}"/>
              </a:ext>
            </a:extLst>
          </p:cNvPr>
          <p:cNvSpPr txBox="1"/>
          <p:nvPr/>
        </p:nvSpPr>
        <p:spPr>
          <a:xfrm>
            <a:off x="474258" y="195349"/>
            <a:ext cx="4169180" cy="421038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/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데이터수집 및 전처리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실업률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고용률</a:t>
            </a:r>
          </a:p>
          <a:p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596" y="78579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</a:t>
            </a:r>
            <a:r>
              <a:rPr lang="en-US" altLang="ko-KR" sz="1200" dirty="0" smtClean="0"/>
              <a:t>: KOSIS</a:t>
            </a:r>
          </a:p>
          <a:p>
            <a:r>
              <a:rPr lang="ko-KR" altLang="en-US" sz="1200" dirty="0" smtClean="0"/>
              <a:t>실업률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고용률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sp>
        <p:nvSpPr>
          <p:cNvPr id="27" name="오른쪽 화살표 26"/>
          <p:cNvSpPr/>
          <p:nvPr/>
        </p:nvSpPr>
        <p:spPr>
          <a:xfrm>
            <a:off x="2500298" y="4929198"/>
            <a:ext cx="535785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6143636" y="2214554"/>
            <a:ext cx="535785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6143636" y="4929198"/>
            <a:ext cx="535785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86182" y="857232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컬럼명</a:t>
            </a:r>
            <a:r>
              <a:rPr lang="ko-KR" altLang="en-US" sz="1200" dirty="0" smtClean="0"/>
              <a:t> 변경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109</Words>
  <Application>Microsoft Office PowerPoint</Application>
  <PresentationFormat>화면 슬라이드 쇼(4:3)</PresentationFormat>
  <Paragraphs>25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15</cp:revision>
  <dcterms:created xsi:type="dcterms:W3CDTF">2023-04-27T07:21:56Z</dcterms:created>
  <dcterms:modified xsi:type="dcterms:W3CDTF">2023-04-27T09:45:08Z</dcterms:modified>
</cp:coreProperties>
</file>