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58" r:id="rId5"/>
    <p:sldId id="265" r:id="rId6"/>
    <p:sldId id="269" r:id="rId7"/>
    <p:sldId id="266" r:id="rId8"/>
    <p:sldId id="267" r:id="rId9"/>
    <p:sldId id="259" r:id="rId10"/>
    <p:sldId id="260" r:id="rId11"/>
    <p:sldId id="270" r:id="rId12"/>
    <p:sldId id="261" r:id="rId13"/>
    <p:sldId id="262" r:id="rId14"/>
    <p:sldId id="263" r:id="rId15"/>
    <p:sldId id="264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2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E145-9F8F-4960-87F2-60A47022D8A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10E3F-CE9F-415E-9368-5C386CA91A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=""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7695070" y="9694070"/>
            <a:ext cx="502443" cy="683418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5889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12.png"/><Relationship Id="rId12" Type="http://schemas.openxmlformats.org/officeDocument/2006/relationships/image" Target="../media/image45.png"/><Relationship Id="rId2" Type="http://schemas.openxmlformats.org/officeDocument/2006/relationships/image" Target="../media/image11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22.pn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21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34.png"/><Relationship Id="rId4" Type="http://schemas.openxmlformats.org/officeDocument/2006/relationships/image" Target="../media/image11.png"/><Relationship Id="rId9" Type="http://schemas.openxmlformats.org/officeDocument/2006/relationships/image" Target="../media/image55.png"/><Relationship Id="rId1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34.png"/><Relationship Id="rId12" Type="http://schemas.openxmlformats.org/officeDocument/2006/relationships/image" Target="../media/image69.png"/><Relationship Id="rId2" Type="http://schemas.openxmlformats.org/officeDocument/2006/relationships/image" Target="../media/image21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59.png"/><Relationship Id="rId5" Type="http://schemas.openxmlformats.org/officeDocument/2006/relationships/image" Target="../media/image64.png"/><Relationship Id="rId15" Type="http://schemas.openxmlformats.org/officeDocument/2006/relationships/image" Target="../media/image72.png"/><Relationship Id="rId10" Type="http://schemas.openxmlformats.org/officeDocument/2006/relationships/image" Target="../media/image68.png"/><Relationship Id="rId4" Type="http://schemas.openxmlformats.org/officeDocument/2006/relationships/image" Target="../media/image11.png"/><Relationship Id="rId9" Type="http://schemas.openxmlformats.org/officeDocument/2006/relationships/image" Target="../media/image67.png"/><Relationship Id="rId1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2.png"/><Relationship Id="rId7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79.png"/><Relationship Id="rId5" Type="http://schemas.openxmlformats.org/officeDocument/2006/relationships/image" Target="../media/image74.png"/><Relationship Id="rId10" Type="http://schemas.openxmlformats.org/officeDocument/2006/relationships/image" Target="../media/image78.png"/><Relationship Id="rId4" Type="http://schemas.openxmlformats.org/officeDocument/2006/relationships/image" Target="../media/image11.png"/><Relationship Id="rId9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22.png"/><Relationship Id="rId7" Type="http://schemas.openxmlformats.org/officeDocument/2006/relationships/image" Target="../media/image34.png"/><Relationship Id="rId12" Type="http://schemas.openxmlformats.org/officeDocument/2006/relationships/image" Target="../media/image8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84.png"/><Relationship Id="rId5" Type="http://schemas.openxmlformats.org/officeDocument/2006/relationships/image" Target="../media/image80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11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58314" y="7780125"/>
            <a:ext cx="1361311" cy="21429"/>
            <a:chOff x="14458314" y="7780125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58314" y="7780125"/>
              <a:ext cx="136131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04609" y="4991667"/>
            <a:ext cx="702291" cy="35714"/>
            <a:chOff x="6104609" y="4991667"/>
            <a:chExt cx="702291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104609" y="4991667"/>
              <a:ext cx="702291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05906" y="9048420"/>
            <a:ext cx="1237711" cy="39238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16308" y="3375479"/>
            <a:ext cx="7653836" cy="228262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305906" y="6993106"/>
            <a:ext cx="1593435" cy="95384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94477" y="8041031"/>
            <a:ext cx="1012462" cy="5431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57185" y="2803516"/>
            <a:ext cx="4987482" cy="4987482"/>
            <a:chOff x="2057185" y="2803516"/>
            <a:chExt cx="4987482" cy="49874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185" y="2803516"/>
              <a:ext cx="4987482" cy="49874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22900" y="2262878"/>
            <a:ext cx="2056052" cy="1144342"/>
            <a:chOff x="3522900" y="2262878"/>
            <a:chExt cx="2056052" cy="11443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2900" y="2262878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5985" y="6970521"/>
            <a:ext cx="2056052" cy="1144342"/>
            <a:chOff x="5145985" y="6970521"/>
            <a:chExt cx="2056052" cy="11443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5985" y="697052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99816" y="6970521"/>
            <a:ext cx="2056052" cy="1144342"/>
            <a:chOff x="1899816" y="6970521"/>
            <a:chExt cx="2056052" cy="11443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9816" y="697052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1790" y="4348436"/>
            <a:ext cx="2056052" cy="1144342"/>
            <a:chOff x="871790" y="4348436"/>
            <a:chExt cx="2056052" cy="11443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790" y="4348436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174011" y="4348436"/>
            <a:ext cx="2056052" cy="1144342"/>
            <a:chOff x="6174011" y="4348436"/>
            <a:chExt cx="2056052" cy="114434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4011" y="4348436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68783" y="9265950"/>
            <a:ext cx="3051016" cy="31638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16721" y="5404166"/>
            <a:ext cx="2720282" cy="75444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81149" y="4431649"/>
            <a:ext cx="2298736" cy="86434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5173" y="575954"/>
            <a:ext cx="4216745" cy="86280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49666" y="2576359"/>
            <a:ext cx="1168530" cy="45605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00772" y="4526698"/>
            <a:ext cx="1208606" cy="75824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98560" y="4661910"/>
            <a:ext cx="1171834" cy="45630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61721" y="7274985"/>
            <a:ext cx="1885587" cy="45605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72712" y="7139773"/>
            <a:ext cx="1210130" cy="75825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040001" y="2757801"/>
            <a:ext cx="7389376" cy="37429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19100"/>
            <a:ext cx="12779887" cy="710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1905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latin typeface="HY견고딕" pitchFamily="18" charset="-127"/>
                <a:ea typeface="HY견고딕" pitchFamily="18" charset="-127"/>
              </a:rPr>
              <a:t>예</a:t>
            </a:r>
            <a:r>
              <a:rPr lang="ko-KR" altLang="en-US" sz="4000" smtClean="0">
                <a:latin typeface="HY견고딕" pitchFamily="18" charset="-127"/>
                <a:ea typeface="HY견고딕" pitchFamily="18" charset="-127"/>
              </a:rPr>
              <a:t>시</a:t>
            </a:r>
            <a:endParaRPr lang="ko-KR" altLang="en-US" sz="4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8039100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Python, </a:t>
            </a:r>
            <a:r>
              <a:rPr lang="en-US" altLang="ko-KR" sz="3000" dirty="0" err="1" smtClean="0"/>
              <a:t>jupyternotebook</a:t>
            </a:r>
            <a:r>
              <a:rPr lang="en-US" altLang="ko-KR" sz="3000" dirty="0" smtClean="0"/>
              <a:t>, pandas, </a:t>
            </a:r>
            <a:r>
              <a:rPr lang="en-US" altLang="ko-KR" sz="3000" dirty="0" err="1" smtClean="0"/>
              <a:t>numpy</a:t>
            </a:r>
            <a:r>
              <a:rPr lang="en-US" altLang="ko-KR" sz="3000" dirty="0" smtClean="0"/>
              <a:t>, </a:t>
            </a:r>
            <a:r>
              <a:rPr lang="en-US" altLang="ko-KR" sz="3000" dirty="0" err="1" smtClean="0"/>
              <a:t>plotly</a:t>
            </a:r>
            <a:r>
              <a:rPr lang="en-US" altLang="ko-KR" sz="3000" dirty="0" smtClean="0"/>
              <a:t>, </a:t>
            </a:r>
            <a:r>
              <a:rPr lang="en-US" altLang="ko-KR" sz="3000" dirty="0" err="1" smtClean="0"/>
              <a:t>matplotlib</a:t>
            </a:r>
            <a:r>
              <a:rPr lang="en-US" altLang="ko-KR" sz="3000" dirty="0" smtClean="0"/>
              <a:t>, selenium</a:t>
            </a:r>
            <a:endParaRPr lang="ko-KR" alt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9258300"/>
            <a:ext cx="6172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HTML, CSS, </a:t>
            </a:r>
            <a:r>
              <a:rPr lang="en-US" altLang="ko-KR" sz="3000" dirty="0" err="1" smtClean="0"/>
              <a:t>MariaDB</a:t>
            </a:r>
            <a:r>
              <a:rPr lang="en-US" altLang="ko-KR" sz="3000" dirty="0" smtClean="0"/>
              <a:t>, R, R studio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9524" y="2200000"/>
            <a:ext cx="8295238" cy="758430"/>
            <a:chOff x="409524" y="2200000"/>
            <a:chExt cx="8295238" cy="7584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24" y="2200000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524" y="3508988"/>
            <a:ext cx="8295238" cy="758430"/>
            <a:chOff x="409524" y="3508988"/>
            <a:chExt cx="8295238" cy="7584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24" y="3508988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9524" y="6126965"/>
            <a:ext cx="8295238" cy="758430"/>
            <a:chOff x="409524" y="6126965"/>
            <a:chExt cx="8295238" cy="7584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24" y="6126965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9524" y="4817977"/>
            <a:ext cx="8295238" cy="758430"/>
            <a:chOff x="409524" y="4817977"/>
            <a:chExt cx="8295238" cy="7584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524" y="4817977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9524" y="7435954"/>
            <a:ext cx="8295238" cy="758430"/>
            <a:chOff x="409524" y="7435954"/>
            <a:chExt cx="8295238" cy="75843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24" y="7435954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30155" y="5187679"/>
            <a:ext cx="7025413" cy="21429"/>
            <a:chOff x="5630155" y="5187679"/>
            <a:chExt cx="7025413" cy="2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630155" y="5187679"/>
              <a:ext cx="7025413" cy="2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09524" y="2200000"/>
            <a:ext cx="8295238" cy="758430"/>
            <a:chOff x="9609524" y="2200000"/>
            <a:chExt cx="8295238" cy="75843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09524" y="2200000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9524" y="3508988"/>
            <a:ext cx="8295238" cy="758430"/>
            <a:chOff x="9609524" y="3508988"/>
            <a:chExt cx="8295238" cy="75843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09524" y="3508988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09524" y="6126965"/>
            <a:ext cx="8295238" cy="758430"/>
            <a:chOff x="9609524" y="6126965"/>
            <a:chExt cx="8295238" cy="75843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09524" y="6126965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609524" y="4817977"/>
            <a:ext cx="8295238" cy="758430"/>
            <a:chOff x="9609524" y="4817977"/>
            <a:chExt cx="8295238" cy="75843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09524" y="4817977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609524" y="7435954"/>
            <a:ext cx="8295238" cy="758430"/>
            <a:chOff x="9609524" y="7435954"/>
            <a:chExt cx="8295238" cy="75843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09524" y="7435954"/>
              <a:ext cx="8295238" cy="758430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3811" y="2341287"/>
            <a:ext cx="1383329" cy="54870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5173" y="575954"/>
            <a:ext cx="4240869" cy="86376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89010" y="9265950"/>
            <a:ext cx="3030797" cy="31638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3811" y="3634706"/>
            <a:ext cx="2988957" cy="54382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3811" y="4925715"/>
            <a:ext cx="2988957" cy="54382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3811" y="6246382"/>
            <a:ext cx="3977024" cy="54382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963811" y="2341287"/>
            <a:ext cx="1363214" cy="54839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63811" y="3634706"/>
            <a:ext cx="4082929" cy="54321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63811" y="4925715"/>
            <a:ext cx="2713224" cy="543824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63811" y="6246382"/>
            <a:ext cx="2713224" cy="543824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982858" y="7555363"/>
            <a:ext cx="2713224" cy="5438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85727" y="1685714"/>
            <a:ext cx="5223776" cy="7025359"/>
            <a:chOff x="8985727" y="1685714"/>
            <a:chExt cx="5223776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5727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73861" y="1685714"/>
            <a:ext cx="5223776" cy="7025359"/>
            <a:chOff x="4373861" y="1685714"/>
            <a:chExt cx="5223776" cy="70253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3861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685714"/>
            <a:ext cx="5223776" cy="7025359"/>
            <a:chOff x="0" y="1685714"/>
            <a:chExt cx="5223776" cy="70253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5714"/>
              <a:ext cx="5223776" cy="70253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89010" y="9265950"/>
            <a:ext cx="3030797" cy="31638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75954"/>
            <a:ext cx="3803859" cy="86280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2382" y="2322239"/>
            <a:ext cx="1360900" cy="54839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2382" y="3548992"/>
            <a:ext cx="3367481" cy="22134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77306" y="2322239"/>
            <a:ext cx="1363214" cy="54839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77306" y="3548992"/>
            <a:ext cx="3367481" cy="22134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57430" y="2322239"/>
            <a:ext cx="1363529" cy="54839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57430" y="3548992"/>
            <a:ext cx="3367481" cy="221342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37620" y="2322239"/>
            <a:ext cx="2378405" cy="54991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237620" y="3548992"/>
            <a:ext cx="3376253" cy="26308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11130"/>
            <a:ext cx="18285714" cy="7025359"/>
            <a:chOff x="0" y="1611130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901549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11130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64286" y="3826965"/>
            <a:ext cx="7171429" cy="46285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523810" y="2493935"/>
            <a:ext cx="12342857" cy="67826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89010" y="9265950"/>
            <a:ext cx="3030797" cy="31638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0001" y="2115373"/>
            <a:ext cx="7880472" cy="9076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5173" y="575954"/>
            <a:ext cx="4263059" cy="86328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16192" y="3233441"/>
            <a:ext cx="4114129" cy="5457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78096" y="3233445"/>
            <a:ext cx="4411319" cy="5457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85714" y="1685714"/>
            <a:ext cx="4802185" cy="7025359"/>
            <a:chOff x="13485714" y="1685714"/>
            <a:chExt cx="4802185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85714" y="1685714"/>
              <a:ext cx="4802185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35630" y="5208326"/>
            <a:ext cx="6971597" cy="21429"/>
            <a:chOff x="5635630" y="5208326"/>
            <a:chExt cx="6971597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35630" y="5208326"/>
              <a:ext cx="6971597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9083" y="5208326"/>
            <a:ext cx="6971597" cy="21429"/>
            <a:chOff x="1329083" y="5208326"/>
            <a:chExt cx="6971597" cy="2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329083" y="5208326"/>
              <a:ext cx="6971597" cy="21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89012" y="9265950"/>
            <a:ext cx="3030797" cy="31638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20382" y="3534239"/>
            <a:ext cx="727729" cy="5470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43620" y="3515192"/>
            <a:ext cx="1182043" cy="5491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07268" y="3534239"/>
            <a:ext cx="1189662" cy="5491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1906" y="3534239"/>
            <a:ext cx="1214034" cy="5491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75173" y="575954"/>
            <a:ext cx="4489564" cy="86569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1906" y="4445732"/>
            <a:ext cx="3835529" cy="14570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07268" y="4445732"/>
            <a:ext cx="3477519" cy="54245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43620" y="4445732"/>
            <a:ext cx="3477519" cy="54245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920382" y="4445732"/>
            <a:ext cx="4014291" cy="19141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10062103" y="6223606"/>
            <a:ext cx="7737851" cy="1523494"/>
          </a:xfrm>
          <a:prstGeom prst="rect">
            <a:avLst/>
          </a:prstGeom>
          <a:noFill/>
        </p:spPr>
        <p:txBody>
          <a:bodyPr lIns="137160" tIns="0" rIns="137160" bIns="0">
            <a:spAutoFit/>
          </a:bodyPr>
          <a:lstStyle/>
          <a:p>
            <a:pPr algn="r" latinLnBrk="1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</a:t>
            </a:r>
            <a:r>
              <a:rPr lang="ko-KR" alt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r" latinLnBrk="1">
              <a:lnSpc>
                <a:spcPct val="150000"/>
              </a:lnSpc>
              <a:defRPr/>
            </a:pPr>
            <a:r>
              <a:rPr lang="ko-KR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○○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3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4071" y="8107211"/>
            <a:ext cx="16799859" cy="566534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" y="2369505"/>
            <a:ext cx="18287999" cy="3286356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290" y="2705265"/>
            <a:ext cx="3944049" cy="507831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 latinLnBrk="1">
              <a:defRPr/>
            </a:pP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에이콘아카데미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강남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27706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7160" tIns="68580" rIns="137160" bIns="6858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6288627" y="-61421"/>
            <a:ext cx="13277678" cy="42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7739844" y="3551018"/>
            <a:ext cx="10153128" cy="923330"/>
          </a:xfrm>
          <a:prstGeom prst="rect">
            <a:avLst/>
          </a:prstGeom>
          <a:noFill/>
        </p:spPr>
        <p:txBody>
          <a:bodyPr wrap="square" lIns="137160" tIns="0" rIns="137160" bIns="0">
            <a:spAutoFit/>
          </a:bodyPr>
          <a:lstStyle/>
          <a:p>
            <a:pPr algn="ctr" latinLnBrk="1">
              <a:defRPr/>
            </a:pPr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</a:t>
            </a:r>
            <a:r>
              <a:rPr lang="ko-KR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명 </a:t>
            </a: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</a:t>
            </a: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2860"/>
            <a:ext cx="18288000" cy="507831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lIns="137160" tIns="68580" rIns="137160" bIns="68580" rtlCol="0">
            <a:noAutofit/>
          </a:bodyPr>
          <a:lstStyle/>
          <a:p>
            <a:pPr algn="ctr"/>
            <a:endParaRPr lang="ko-KR" altLang="en-US" sz="2400" spc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5101" y="2551212"/>
            <a:ext cx="17957801" cy="2916324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3" y="9265950"/>
            <a:ext cx="3051016" cy="3163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70954" y="4372315"/>
            <a:ext cx="3795891" cy="9113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01839" y="4330763"/>
            <a:ext cx="3766643" cy="9110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752" y="4330763"/>
            <a:ext cx="4258882" cy="90693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5173" y="1814049"/>
            <a:ext cx="3803859" cy="86328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894" y="5423525"/>
            <a:ext cx="4571853" cy="9069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01839" y="5423525"/>
            <a:ext cx="3781872" cy="9116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01839" y="6521184"/>
            <a:ext cx="3470529" cy="9110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70954" y="5423525"/>
            <a:ext cx="3938967" cy="9128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73334" y="4418027"/>
            <a:ext cx="6921195" cy="24928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5715" y="4418027"/>
            <a:ext cx="6941805" cy="249289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75954"/>
            <a:ext cx="4996955" cy="8632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68783" y="9265950"/>
            <a:ext cx="3051016" cy="3163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5715" y="3534239"/>
            <a:ext cx="749967" cy="5451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32858" y="3534239"/>
            <a:ext cx="732300" cy="5457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11152" y="1255068"/>
            <a:ext cx="5434312" cy="718876"/>
          </a:xfrm>
          <a:prstGeom prst="rect">
            <a:avLst/>
          </a:prstGeom>
          <a:noFill/>
        </p:spPr>
        <p:txBody>
          <a:bodyPr wrap="square" lIns="163284" tIns="81642" rIns="163284" bIns="81642">
            <a:spAutoFit/>
          </a:bodyPr>
          <a:lstStyle/>
          <a:p>
            <a:pPr>
              <a:defRPr/>
            </a:pPr>
            <a:r>
              <a:rPr lang="ko-KR" altLang="en-US" sz="3600" b="1" u="sng" dirty="0">
                <a:solidFill>
                  <a:srgbClr val="2D1152"/>
                </a:solidFill>
                <a:latin typeface="+mn-ea"/>
              </a:rPr>
              <a:t>주제 </a:t>
            </a:r>
            <a:r>
              <a:rPr lang="en-US" altLang="ko-KR" sz="3600" b="1" u="sng" dirty="0">
                <a:solidFill>
                  <a:srgbClr val="2D1152"/>
                </a:solidFill>
                <a:latin typeface="+mn-ea"/>
              </a:rPr>
              <a:t>: </a:t>
            </a:r>
            <a:r>
              <a:rPr lang="ko-KR" altLang="en-US" sz="3600" b="1" u="sng" dirty="0">
                <a:solidFill>
                  <a:srgbClr val="2D1152"/>
                </a:solidFill>
                <a:latin typeface="+mn-ea"/>
              </a:rPr>
              <a:t>프로젝트 주제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511152" y="2119164"/>
            <a:ext cx="15265696" cy="194421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63284" tIns="81642" rIns="163284" bIns="81642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56">
              <a:lnSpc>
                <a:spcPct val="150000"/>
              </a:lnSpc>
              <a:defRPr/>
            </a:pPr>
            <a:endParaRPr lang="en-US" altLang="ko-KR" sz="21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511152" y="6223620"/>
            <a:ext cx="15265696" cy="334837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63284" tIns="81642" rIns="163284" bIns="81642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56">
              <a:lnSpc>
                <a:spcPct val="150000"/>
              </a:lnSpc>
              <a:defRPr/>
            </a:pPr>
            <a:endParaRPr lang="en-US" altLang="ko-KR" sz="21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608" y="282960"/>
            <a:ext cx="3239344" cy="2728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11152" y="4603441"/>
            <a:ext cx="15265696" cy="1688373"/>
          </a:xfrm>
          <a:prstGeom prst="rect">
            <a:avLst/>
          </a:prstGeom>
          <a:noFill/>
        </p:spPr>
        <p:txBody>
          <a:bodyPr wrap="square" lIns="163284" tIns="81642" rIns="163284" bIns="81642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600" b="1" u="sng" dirty="0">
                <a:solidFill>
                  <a:srgbClr val="2D1152"/>
                </a:solidFill>
                <a:latin typeface="+mn-ea"/>
              </a:rPr>
              <a:t>목적</a:t>
            </a:r>
            <a:r>
              <a:rPr lang="en-US" altLang="ko-KR" sz="3600" b="1" u="sng" dirty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3600" b="1" u="sng" dirty="0">
                <a:solidFill>
                  <a:srgbClr val="2D1152"/>
                </a:solidFill>
                <a:latin typeface="+mn-ea"/>
              </a:rPr>
              <a:t>비즈니스 관점에서의 기획의도</a:t>
            </a:r>
            <a:r>
              <a:rPr lang="en-US" altLang="ko-KR" sz="3600" b="1" u="sng" dirty="0">
                <a:solidFill>
                  <a:srgbClr val="2D1152"/>
                </a:solidFill>
                <a:latin typeface="+mn-ea"/>
              </a:rPr>
              <a:t>)</a:t>
            </a:r>
            <a:r>
              <a:rPr lang="ko-KR" altLang="en-US" sz="3600" b="1" u="sng" dirty="0">
                <a:solidFill>
                  <a:srgbClr val="2D1152"/>
                </a:solidFill>
                <a:latin typeface="+mn-ea"/>
              </a:rPr>
              <a:t> </a:t>
            </a:r>
            <a:r>
              <a:rPr lang="en-US" altLang="ko-KR" sz="3600" b="1" u="sng" dirty="0">
                <a:solidFill>
                  <a:srgbClr val="2D1152"/>
                </a:solidFill>
                <a:latin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2D1152"/>
                </a:solidFill>
                <a:latin typeface="+mn-ea"/>
              </a:rPr>
              <a:t>                                             </a:t>
            </a:r>
            <a:r>
              <a:rPr lang="ko-KR" altLang="en-US" sz="3000" b="1" u="sng" dirty="0">
                <a:solidFill>
                  <a:srgbClr val="2D1152"/>
                </a:solidFill>
                <a:latin typeface="+mn-ea"/>
              </a:rPr>
              <a:t>무엇을 목적으로 프로젝트를 진행하는가</a:t>
            </a:r>
            <a:r>
              <a:rPr lang="en-US" altLang="ko-KR" sz="3000" b="1" u="sng" dirty="0">
                <a:solidFill>
                  <a:srgbClr val="2D1152"/>
                </a:solidFill>
                <a:latin typeface="+mn-ea"/>
              </a:rPr>
              <a:t>?</a:t>
            </a:r>
            <a:endParaRPr lang="ko-KR" altLang="en-US" sz="3000" b="1" u="sng" dirty="0">
              <a:solidFill>
                <a:srgbClr val="2D1152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77AAB8-6F88-2BE8-6991-2B6192D306F4}"/>
              </a:ext>
            </a:extLst>
          </p:cNvPr>
          <p:cNvSpPr txBox="1"/>
          <p:nvPr/>
        </p:nvSpPr>
        <p:spPr>
          <a:xfrm>
            <a:off x="2519264" y="2443200"/>
            <a:ext cx="13482784" cy="441877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dirty="0" smtClean="0"/>
              <a:t>서울시 아파트 가격에 영향을 미치는 </a:t>
            </a:r>
            <a:r>
              <a:rPr lang="ko-KR" altLang="en-US" dirty="0" smtClean="0"/>
              <a:t>요인분석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077AAB8-6F88-2BE8-6991-2B6192D306F4}"/>
              </a:ext>
            </a:extLst>
          </p:cNvPr>
          <p:cNvSpPr txBox="1"/>
          <p:nvPr/>
        </p:nvSpPr>
        <p:spPr>
          <a:xfrm>
            <a:off x="2428828" y="6965169"/>
            <a:ext cx="13482784" cy="441877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dirty="0" smtClean="0"/>
              <a:t>급격하게 변하는 아파트의 가격예측의 데이터수집 및 요인파악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8521" y="300087"/>
            <a:ext cx="17605956" cy="9613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83937" y="296814"/>
            <a:ext cx="174069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68580" rIns="137160" bIns="6858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6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6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6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8063880" y="1185461"/>
            <a:ext cx="976810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746589" y="470042"/>
            <a:ext cx="5816978" cy="692498"/>
          </a:xfrm>
          <a:prstGeom prst="rect">
            <a:avLst/>
          </a:prstGeom>
          <a:noFill/>
          <a:effectLst/>
        </p:spPr>
        <p:txBody>
          <a:bodyPr wrap="none" lIns="137160" tIns="68580" rIns="137160" bIns="68580">
            <a:spAutoFit/>
          </a:bodyPr>
          <a:lstStyle/>
          <a:p>
            <a:pPr>
              <a:defRPr/>
            </a:pP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8901" y="1741122"/>
            <a:ext cx="756084" cy="784830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ko-KR" altLang="en-US" sz="42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42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716887" y="1789234"/>
            <a:ext cx="15311990" cy="553998"/>
          </a:xfrm>
          <a:prstGeom prst="rect">
            <a:avLst/>
          </a:prstGeom>
          <a:noFill/>
        </p:spPr>
        <p:txBody>
          <a:bodyPr wrap="square" lIns="137160" tIns="68580" rIns="137160" bIns="6858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225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225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팀 구성 및 역할</a:t>
            </a:r>
            <a:r>
              <a:rPr lang="en-US" altLang="ko-KR" b="1" spc="-225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225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은 프로젝트를 기본 단위로 작성하며 팀원의 수에 따라 칸을 </a:t>
            </a:r>
            <a:r>
              <a:rPr lang="ko-KR" altLang="en-US" b="1" spc="-225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추가</a:t>
            </a:r>
            <a:r>
              <a:rPr lang="en-US" altLang="ko-KR" b="1" spc="-225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/</a:t>
            </a:r>
            <a:r>
              <a:rPr lang="ko-KR" altLang="en-US" b="1" spc="-225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삭제할 </a:t>
            </a:r>
            <a:r>
              <a:rPr lang="ko-KR" altLang="en-US" b="1" spc="-225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 있다</a:t>
            </a:r>
            <a:r>
              <a:rPr lang="en-US" altLang="ko-KR" b="1" spc="-225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716887" y="2908820"/>
            <a:ext cx="13501688" cy="507831"/>
          </a:xfrm>
          <a:prstGeom prst="rect">
            <a:avLst/>
          </a:prstGeom>
          <a:noFill/>
        </p:spPr>
        <p:txBody>
          <a:bodyPr wrap="square" lIns="137160" tIns="68580" rIns="137160" bIns="68580">
            <a:spAutoFit/>
          </a:bodyPr>
          <a:lstStyle/>
          <a:p>
            <a:pPr marL="428625" indent="-428625">
              <a:buFontTx/>
              <a:buChar char="-"/>
              <a:defRPr/>
            </a:pPr>
            <a:r>
              <a:rPr lang="ko-KR" altLang="en-US" sz="2400" spc="-225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담당 업무 </a:t>
            </a:r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훈련생 별로 해당 프로젝트를 진행하면서 주도적으로 참여한 부분을 중심으로 </a:t>
            </a:r>
            <a:r>
              <a:rPr lang="ko-KR" altLang="en-US" sz="2400" spc="-225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작성</a:t>
            </a:r>
            <a:endParaRPr lang="en-US" altLang="ko-KR" sz="2400" spc="-225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9119229"/>
              </p:ext>
            </p:extLst>
          </p:nvPr>
        </p:nvGraphicFramePr>
        <p:xfrm>
          <a:off x="1907196" y="4015098"/>
          <a:ext cx="14473608" cy="5126082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3024336">
                  <a:extLst>
                    <a:ext uri="{9D8B030D-6E8A-4147-A177-3AD203B41FA5}">
                      <a16:colId xmlns="" xmlns:a16="http://schemas.microsoft.com/office/drawing/2014/main" val="4097100218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2200023631"/>
                    </a:ext>
                  </a:extLst>
                </a:gridCol>
                <a:gridCol w="9073008">
                  <a:extLst>
                    <a:ext uri="{9D8B030D-6E8A-4147-A177-3AD203B41FA5}">
                      <a16:colId xmlns="" xmlns:a16="http://schemas.microsoft.com/office/drawing/2014/main" val="1042151021"/>
                    </a:ext>
                  </a:extLst>
                </a:gridCol>
              </a:tblGrid>
              <a:tr h="548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27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27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27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907696"/>
                  </a:ext>
                </a:extLst>
              </a:tr>
              <a:tr h="123450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2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27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4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24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24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2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2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24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2400" i="1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24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8731959"/>
                  </a:ext>
                </a:extLst>
              </a:tr>
              <a:tr h="1234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27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24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2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24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2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18740807"/>
                  </a:ext>
                </a:extLst>
              </a:tr>
              <a:tr h="1234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2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24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2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24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24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273046"/>
                  </a:ext>
                </a:extLst>
              </a:tr>
              <a:tr h="873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0996" y="654903"/>
            <a:ext cx="4047121" cy="718876"/>
          </a:xfrm>
          <a:prstGeom prst="rect">
            <a:avLst/>
          </a:prstGeom>
          <a:noFill/>
        </p:spPr>
        <p:txBody>
          <a:bodyPr wrap="none" lIns="163284" tIns="81642" rIns="163284" bIns="81642">
            <a:spAutoFit/>
          </a:bodyPr>
          <a:lstStyle/>
          <a:p>
            <a:pPr>
              <a:defRPr/>
            </a:pPr>
            <a:r>
              <a:rPr lang="ko-KR" altLang="en-US" sz="3600" b="1" u="sng" dirty="0">
                <a:solidFill>
                  <a:srgbClr val="2D1152"/>
                </a:solidFill>
                <a:latin typeface="+mn-ea"/>
              </a:rPr>
              <a:t>팀원 별 역할 분담</a:t>
            </a:r>
          </a:p>
        </p:txBody>
      </p:sp>
      <p:grpSp>
        <p:nvGrpSpPr>
          <p:cNvPr id="5" name="그룹 4"/>
          <p:cNvGrpSpPr>
            <a:grpSpLocks/>
          </p:cNvGrpSpPr>
          <p:nvPr/>
        </p:nvGrpSpPr>
        <p:grpSpPr bwMode="auto">
          <a:xfrm>
            <a:off x="1799233" y="1632012"/>
            <a:ext cx="6838950" cy="36195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500" b="1" dirty="0"/>
                <a:t>팀장 </a:t>
              </a:r>
              <a:r>
                <a:rPr lang="en-US" altLang="ko-KR" sz="2500" b="1" dirty="0"/>
                <a:t>:  </a:t>
              </a:r>
              <a:r>
                <a:rPr lang="ko-KR" altLang="en-US" sz="2500" b="1" dirty="0"/>
                <a:t>나 석 원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8"/>
          <p:cNvGrpSpPr>
            <a:grpSpLocks/>
          </p:cNvGrpSpPr>
          <p:nvPr/>
        </p:nvGrpSpPr>
        <p:grpSpPr bwMode="auto">
          <a:xfrm>
            <a:off x="9717682" y="1632012"/>
            <a:ext cx="6842124" cy="36195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500" b="1" dirty="0"/>
                <a:t>팀원 </a:t>
              </a:r>
              <a:r>
                <a:rPr lang="en-US" altLang="ko-KR" sz="2500" b="1" dirty="0"/>
                <a:t>1</a:t>
              </a:r>
              <a:r>
                <a:rPr lang="ko-KR" altLang="en-US" sz="2500" b="1" dirty="0"/>
                <a:t> </a:t>
              </a:r>
              <a:r>
                <a:rPr lang="en-US" altLang="ko-KR" sz="2500" b="1" dirty="0"/>
                <a:t>:  </a:t>
              </a:r>
              <a:r>
                <a:rPr lang="ko-KR" altLang="en-US" sz="2500" b="1" dirty="0"/>
                <a:t>김 현 경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43200" y="2388431"/>
            <a:ext cx="6552000" cy="2273148"/>
          </a:xfrm>
          <a:prstGeom prst="rect">
            <a:avLst/>
          </a:prstGeom>
          <a:noFill/>
        </p:spPr>
        <p:txBody>
          <a:bodyPr wrap="square" lIns="163284" tIns="81642" rIns="163284" bIns="81642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2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2000" dirty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2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20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시각화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DB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설계</a:t>
            </a:r>
            <a:endParaRPr lang="en-US" altLang="ko-KR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7" name="그룹 4"/>
          <p:cNvGrpSpPr>
            <a:grpSpLocks/>
          </p:cNvGrpSpPr>
          <p:nvPr/>
        </p:nvGrpSpPr>
        <p:grpSpPr bwMode="auto">
          <a:xfrm>
            <a:off x="1799185" y="6007596"/>
            <a:ext cx="6838950" cy="36195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500" b="1" dirty="0"/>
                <a:t>팀원 </a:t>
              </a:r>
              <a:r>
                <a:rPr lang="en-US" altLang="ko-KR" sz="2500" b="1" dirty="0"/>
                <a:t>2</a:t>
              </a:r>
              <a:r>
                <a:rPr lang="ko-KR" altLang="en-US" sz="2500" b="1" dirty="0"/>
                <a:t> </a:t>
              </a:r>
              <a:r>
                <a:rPr lang="en-US" altLang="ko-KR" sz="2500" b="1" dirty="0"/>
                <a:t>:  </a:t>
              </a:r>
              <a:r>
                <a:rPr lang="ko-KR" altLang="en-US" sz="2500" b="1" dirty="0"/>
                <a:t>김 현 욱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43200" y="6763681"/>
            <a:ext cx="6552000" cy="2273148"/>
          </a:xfrm>
          <a:prstGeom prst="rect">
            <a:avLst/>
          </a:prstGeom>
          <a:noFill/>
        </p:spPr>
        <p:txBody>
          <a:bodyPr wrap="square" lIns="163284" tIns="81642" rIns="163284" bIns="81642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2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20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2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20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DB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설계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PPT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4080" y="2398121"/>
            <a:ext cx="6552000" cy="2273148"/>
          </a:xfrm>
          <a:prstGeom prst="rect">
            <a:avLst/>
          </a:prstGeom>
          <a:noFill/>
        </p:spPr>
        <p:txBody>
          <a:bodyPr wrap="square" lIns="163284" tIns="81642" rIns="163284" bIns="81642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2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2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2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20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PPT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작성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DB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설계</a:t>
            </a:r>
            <a:endParaRPr lang="en-US" altLang="ko-KR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8" name="그룹 4"/>
          <p:cNvGrpSpPr>
            <a:grpSpLocks/>
          </p:cNvGrpSpPr>
          <p:nvPr/>
        </p:nvGrpSpPr>
        <p:grpSpPr bwMode="auto">
          <a:xfrm>
            <a:off x="9720065" y="6007596"/>
            <a:ext cx="6838950" cy="36195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500" b="1" dirty="0"/>
                <a:t>팀원 </a:t>
              </a:r>
              <a:r>
                <a:rPr lang="en-US" altLang="ko-KR" sz="2500" b="1" dirty="0"/>
                <a:t>3</a:t>
              </a:r>
              <a:r>
                <a:rPr lang="ko-KR" altLang="en-US" sz="2500" b="1" dirty="0"/>
                <a:t> </a:t>
              </a:r>
              <a:r>
                <a:rPr lang="en-US" altLang="ko-KR" sz="2500" b="1" dirty="0"/>
                <a:t>:  </a:t>
              </a:r>
              <a:r>
                <a:rPr lang="ko-KR" altLang="en-US" sz="2500" b="1" dirty="0"/>
                <a:t>송 호 준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864080" y="6763681"/>
            <a:ext cx="6552000" cy="2273148"/>
          </a:xfrm>
          <a:prstGeom prst="rect">
            <a:avLst/>
          </a:prstGeom>
          <a:noFill/>
        </p:spPr>
        <p:txBody>
          <a:bodyPr wrap="square" lIns="163284" tIns="81642" rIns="163284" bIns="81642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2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20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2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20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PPT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작성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endParaRPr lang="en-US" altLang="ko-KR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608" y="282960"/>
            <a:ext cx="3239344" cy="2728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214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0996" y="654903"/>
            <a:ext cx="4047121" cy="718876"/>
          </a:xfrm>
          <a:prstGeom prst="rect">
            <a:avLst/>
          </a:prstGeom>
          <a:noFill/>
        </p:spPr>
        <p:txBody>
          <a:bodyPr wrap="none" lIns="163284" tIns="81642" rIns="163284" bIns="81642">
            <a:spAutoFit/>
          </a:bodyPr>
          <a:lstStyle/>
          <a:p>
            <a:pPr>
              <a:defRPr/>
            </a:pPr>
            <a:r>
              <a:rPr lang="ko-KR" altLang="en-US" sz="3600" b="1" u="sng" dirty="0">
                <a:solidFill>
                  <a:srgbClr val="2D1152"/>
                </a:solidFill>
                <a:latin typeface="+mn-ea"/>
              </a:rPr>
              <a:t>팀원 별 역할 분담</a:t>
            </a:r>
          </a:p>
        </p:txBody>
      </p:sp>
      <p:grpSp>
        <p:nvGrpSpPr>
          <p:cNvPr id="5" name="그룹 4"/>
          <p:cNvGrpSpPr>
            <a:grpSpLocks/>
          </p:cNvGrpSpPr>
          <p:nvPr/>
        </p:nvGrpSpPr>
        <p:grpSpPr bwMode="auto">
          <a:xfrm>
            <a:off x="1799233" y="1632012"/>
            <a:ext cx="6838950" cy="36195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500" b="1" dirty="0"/>
                <a:t>팀장 </a:t>
              </a:r>
              <a:r>
                <a:rPr lang="en-US" altLang="ko-KR" sz="2500" b="1" dirty="0"/>
                <a:t>:  </a:t>
              </a:r>
              <a:r>
                <a:rPr lang="ko-KR" altLang="en-US" sz="2500" b="1" dirty="0"/>
                <a:t>이 준 규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43200" y="2388431"/>
            <a:ext cx="6552000" cy="2273148"/>
          </a:xfrm>
          <a:prstGeom prst="rect">
            <a:avLst/>
          </a:prstGeom>
          <a:noFill/>
        </p:spPr>
        <p:txBody>
          <a:bodyPr wrap="square" lIns="163284" tIns="81642" rIns="163284" bIns="81642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2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2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2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20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시각화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PPT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608" y="282960"/>
            <a:ext cx="3239344" cy="2728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866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4763" y="3534239"/>
            <a:ext cx="4393586" cy="54481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97144" y="3534239"/>
            <a:ext cx="5353757" cy="5454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75954"/>
            <a:ext cx="5492278" cy="8632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010" y="9265950"/>
            <a:ext cx="3030797" cy="3163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4763" y="4400880"/>
            <a:ext cx="7162186" cy="103027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98325" y="4391358"/>
            <a:ext cx="8373253" cy="16394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316</Words>
  <Application>Microsoft Office PowerPoint</Application>
  <PresentationFormat>사용자 지정</PresentationFormat>
  <Paragraphs>66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officegen</dc:creator>
  <cp:lastModifiedBy>acorn</cp:lastModifiedBy>
  <cp:revision>11</cp:revision>
  <dcterms:created xsi:type="dcterms:W3CDTF">2023-04-21T16:16:15Z</dcterms:created>
  <dcterms:modified xsi:type="dcterms:W3CDTF">2023-04-21T08:49:41Z</dcterms:modified>
</cp:coreProperties>
</file>