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302" r:id="rId2"/>
    <p:sldId id="311" r:id="rId3"/>
    <p:sldId id="305" r:id="rId4"/>
    <p:sldId id="363" r:id="rId5"/>
    <p:sldId id="364" r:id="rId6"/>
    <p:sldId id="360" r:id="rId7"/>
  </p:sldIdLst>
  <p:sldSz cx="9144000" cy="6858000" type="screen4x3"/>
  <p:notesSz cx="6858000" cy="9144000"/>
  <p:embeddedFontLst>
    <p:embeddedFont>
      <p:font typeface="맑은 고딕" pitchFamily="50" charset="-127"/>
      <p:regular r:id="rId9"/>
      <p:bold r:id="rId10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D1152"/>
    <a:srgbClr val="4B2F70"/>
    <a:srgbClr val="A47160"/>
    <a:srgbClr val="D4A190"/>
    <a:srgbClr val="FF3478"/>
    <a:srgbClr val="FFC8C8"/>
    <a:srgbClr val="735798"/>
    <a:srgbClr val="FF3300"/>
    <a:srgbClr val="FFB3B3"/>
    <a:srgbClr val="79716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316" autoAdjust="0"/>
    <p:restoredTop sz="34961" autoAdjust="0"/>
  </p:normalViewPr>
  <p:slideViewPr>
    <p:cSldViewPr>
      <p:cViewPr varScale="1">
        <p:scale>
          <a:sx n="103" d="100"/>
          <a:sy n="103" d="100"/>
        </p:scale>
        <p:origin x="-1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2A2CB9D-B257-41F8-A295-8D458B2A424C}" type="datetimeFigureOut">
              <a:rPr lang="ko-KR" altLang="en-US"/>
              <a:pPr>
                <a:defRPr/>
              </a:pPr>
              <a:t>2023-04-10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EBDD758-0125-439D-8CBA-E2C2FBDCD06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983000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3CD2E-FB82-4887-88CF-A876D63CD3C0}" type="datetimeFigureOut">
              <a:rPr lang="ko-KR" altLang="en-US"/>
              <a:pPr>
                <a:defRPr/>
              </a:pPr>
              <a:t>2023-04-10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5F09B1-E06C-4D31-96D8-6CBB2E1329F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36223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BAE08-A5D8-44CB-82A3-CD152B6D749E}" type="datetimeFigureOut">
              <a:rPr lang="ko-KR" altLang="en-US"/>
              <a:pPr>
                <a:defRPr/>
              </a:pPr>
              <a:t>2023-04-10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2B9F78-22D5-4BC2-8B6F-0702398534B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23301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CE972-0508-4657-89F3-804AC327D369}" type="datetimeFigureOut">
              <a:rPr lang="ko-KR" altLang="en-US"/>
              <a:pPr>
                <a:defRPr/>
              </a:pPr>
              <a:t>2023-04-10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9E018-8A0B-4CCA-BDB5-C99B90EB37C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08806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83423D-2402-4564-B07F-91F97D2ACADB}" type="datetimeFigureOut">
              <a:rPr lang="ko-KR" altLang="en-US"/>
              <a:pPr>
                <a:defRPr/>
              </a:pPr>
              <a:t>2023-04-10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7501F-24A0-48E1-A497-3A6D39012AF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49668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A606F7-5643-4EC9-B0C0-CFA33916C9F7}" type="datetimeFigureOut">
              <a:rPr lang="ko-KR" altLang="en-US"/>
              <a:pPr>
                <a:defRPr/>
              </a:pPr>
              <a:t>2023-04-10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091B8F-4768-4902-A1D3-1AD557E8D47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83808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D1DC3-228D-4D16-9D10-AEF451132A60}" type="datetimeFigureOut">
              <a:rPr lang="ko-KR" altLang="en-US"/>
              <a:pPr>
                <a:defRPr/>
              </a:pPr>
              <a:t>2023-04-10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1317A2-263F-4423-9771-8F22B884BBF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10854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7E6A08-50D4-4807-A1CD-9AF47B084F31}" type="datetimeFigureOut">
              <a:rPr lang="ko-KR" altLang="en-US"/>
              <a:pPr>
                <a:defRPr/>
              </a:pPr>
              <a:t>2023-04-10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C9BCA-F73D-4125-977F-8ABA1275ABC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23930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2C06AB-5337-4579-8B04-5D631293C970}" type="datetimeFigureOut">
              <a:rPr lang="ko-KR" altLang="en-US"/>
              <a:pPr>
                <a:defRPr/>
              </a:pPr>
              <a:t>2023-04-10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12760E-4B4E-4A87-BE09-BE28A72E15D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8365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6678613"/>
            <a:ext cx="9144000" cy="179387"/>
          </a:xfrm>
          <a:prstGeom prst="rect">
            <a:avLst/>
          </a:prstGeom>
          <a:solidFill>
            <a:srgbClr val="2D1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0" y="115888"/>
            <a:ext cx="5004048" cy="360362"/>
          </a:xfrm>
          <a:prstGeom prst="rect">
            <a:avLst/>
          </a:prstGeom>
          <a:solidFill>
            <a:srgbClr val="2D1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16416" y="6604507"/>
            <a:ext cx="827584" cy="28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68593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7F9D5-2AAC-4F97-AC44-E6C5995F2528}" type="datetimeFigureOut">
              <a:rPr lang="ko-KR" altLang="en-US"/>
              <a:pPr>
                <a:defRPr/>
              </a:pPr>
              <a:t>2023-04-10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5ED233-BF88-40CD-9CB3-852795E044B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38917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CA831C-3540-4BBF-B825-5C40D86D717E}" type="datetimeFigureOut">
              <a:rPr lang="ko-KR" altLang="en-US"/>
              <a:pPr>
                <a:defRPr/>
              </a:pPr>
              <a:t>2023-04-10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788F24-9860-41E6-A6D3-D3AE07415F3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475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AB26DA7-61A3-4EC3-B4A9-CAFABC678C22}" type="datetimeFigureOut">
              <a:rPr lang="ko-KR" altLang="en-US"/>
              <a:pPr>
                <a:defRPr/>
              </a:pPr>
              <a:t>2023-04-10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66B298B-8681-46C8-9BEF-5B8CA9852B6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6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"/>
            <a:ext cx="9144000" cy="1772815"/>
          </a:xfrm>
          <a:prstGeom prst="rect">
            <a:avLst/>
          </a:prstGeom>
          <a:solidFill>
            <a:srgbClr val="7357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rgbClr val="6F9C8F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5112568"/>
            <a:ext cx="9144000" cy="1772816"/>
          </a:xfrm>
          <a:prstGeom prst="rect">
            <a:avLst/>
          </a:prstGeom>
          <a:solidFill>
            <a:srgbClr val="7357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rgbClr val="6F9C8F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43608" y="1981289"/>
            <a:ext cx="7056784" cy="1015663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dist"/>
            <a:r>
              <a:rPr lang="ko-KR" altLang="en-US" sz="6000" b="1" dirty="0" err="1">
                <a:ln w="18000">
                  <a:solidFill>
                    <a:srgbClr val="2D1152"/>
                  </a:solidFill>
                  <a:prstDash val="solid"/>
                  <a:miter lim="800000"/>
                </a:ln>
                <a:solidFill>
                  <a:srgbClr val="2D115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맑은 고딕" panose="020B0503020000020004" pitchFamily="50" charset="-127"/>
              </a:rPr>
              <a:t>프로젝트명</a:t>
            </a:r>
            <a:r>
              <a:rPr lang="en-US" altLang="ko-KR" sz="6000" b="1" dirty="0">
                <a:ln w="18000">
                  <a:solidFill>
                    <a:srgbClr val="2D1152"/>
                  </a:solidFill>
                  <a:prstDash val="solid"/>
                  <a:miter lim="800000"/>
                </a:ln>
                <a:solidFill>
                  <a:srgbClr val="2D115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맑은 고딕" panose="020B0503020000020004" pitchFamily="50" charset="-127"/>
              </a:rPr>
              <a:t> </a:t>
            </a:r>
            <a:r>
              <a:rPr lang="ko-KR" altLang="en-US" sz="6000" b="1" dirty="0">
                <a:ln w="18000">
                  <a:solidFill>
                    <a:srgbClr val="2D1152"/>
                  </a:solidFill>
                  <a:prstDash val="solid"/>
                  <a:miter lim="800000"/>
                </a:ln>
                <a:solidFill>
                  <a:srgbClr val="2D115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맑은 고딕" panose="020B0503020000020004" pitchFamily="50" charset="-127"/>
              </a:rPr>
              <a:t>작성</a:t>
            </a:r>
            <a:r>
              <a:rPr lang="en-US" altLang="ko-KR" sz="6000" b="1" dirty="0">
                <a:ln w="18000">
                  <a:solidFill>
                    <a:srgbClr val="2D1152"/>
                  </a:solidFill>
                  <a:prstDash val="solid"/>
                  <a:miter lim="800000"/>
                </a:ln>
                <a:solidFill>
                  <a:srgbClr val="2D115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맑은 고딕" panose="020B0503020000020004" pitchFamily="50" charset="-127"/>
              </a:rPr>
              <a:t>!</a:t>
            </a:r>
            <a:endParaRPr lang="en-US" altLang="ko-KR" sz="6000" b="1" cap="none" spc="0" dirty="0">
              <a:ln w="18000">
                <a:solidFill>
                  <a:srgbClr val="2D1152"/>
                </a:solidFill>
                <a:prstDash val="solid"/>
                <a:miter lim="800000"/>
              </a:ln>
              <a:solidFill>
                <a:srgbClr val="2D1152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맑은 고딕" panose="020B0503020000020004" pitchFamily="50" charset="-127"/>
            </a:endParaRP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99274" y="116632"/>
            <a:ext cx="267252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ko-KR" altLang="en-US" sz="20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중간 프로젝트 </a:t>
            </a:r>
            <a:r>
              <a:rPr kumimoji="0" lang="ko-KR" altLang="en-US" sz="2000" b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기획안</a:t>
            </a:r>
            <a:endParaRPr kumimoji="0" lang="ko-KR" altLang="en-US" sz="20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08304" y="222746"/>
            <a:ext cx="1619672" cy="181918"/>
          </a:xfrm>
          <a:prstGeom prst="rect">
            <a:avLst/>
          </a:prstGeom>
        </p:spPr>
      </p:pic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827584" y="3205425"/>
            <a:ext cx="7488832" cy="16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kumimoji="0" lang="ko-KR" altLang="en-US" sz="1300" b="1" dirty="0">
                <a:ea typeface="맑은 고딕" pitchFamily="50" charset="-127"/>
              </a:rPr>
              <a:t>○ 훈 </a:t>
            </a:r>
            <a:r>
              <a:rPr kumimoji="0" lang="ko-KR" altLang="en-US" sz="1300" b="1" dirty="0" err="1">
                <a:ea typeface="맑은 고딕" pitchFamily="50" charset="-127"/>
              </a:rPr>
              <a:t>련</a:t>
            </a:r>
            <a:r>
              <a:rPr kumimoji="0" lang="ko-KR" altLang="en-US" sz="1300" b="1" dirty="0">
                <a:ea typeface="맑은 고딕" pitchFamily="50" charset="-127"/>
              </a:rPr>
              <a:t> 과 정 명 </a:t>
            </a:r>
            <a:r>
              <a:rPr kumimoji="0" lang="en-US" altLang="ko-KR" sz="1300" b="1" dirty="0">
                <a:ea typeface="맑은 고딕" pitchFamily="50" charset="-127"/>
              </a:rPr>
              <a:t>:  (</a:t>
            </a:r>
            <a:r>
              <a:rPr kumimoji="0" lang="ko-KR" altLang="en-US" sz="1300" b="1" dirty="0" err="1">
                <a:ea typeface="맑은 고딕" pitchFamily="50" charset="-127"/>
              </a:rPr>
              <a:t>빅데이터분석</a:t>
            </a:r>
            <a:r>
              <a:rPr kumimoji="0" lang="en-US" altLang="ko-KR" sz="1300" b="1" dirty="0">
                <a:ea typeface="맑은 고딕" pitchFamily="50" charset="-127"/>
              </a:rPr>
              <a:t>)AI(</a:t>
            </a:r>
            <a:r>
              <a:rPr kumimoji="0" lang="ko-KR" altLang="en-US" sz="1300" b="1" dirty="0" err="1">
                <a:ea typeface="맑은 고딕" pitchFamily="50" charset="-127"/>
              </a:rPr>
              <a:t>머신러닝</a:t>
            </a:r>
            <a:r>
              <a:rPr kumimoji="0" lang="en-US" altLang="ko-KR" sz="1300" b="1" dirty="0">
                <a:ea typeface="맑은 고딕" pitchFamily="50" charset="-127"/>
              </a:rPr>
              <a:t>,</a:t>
            </a:r>
            <a:r>
              <a:rPr kumimoji="0" lang="ko-KR" altLang="en-US" sz="1300" b="1" dirty="0" err="1">
                <a:ea typeface="맑은 고딕" pitchFamily="50" charset="-127"/>
              </a:rPr>
              <a:t>딥러닝</a:t>
            </a:r>
            <a:r>
              <a:rPr kumimoji="0" lang="en-US" altLang="ko-KR" sz="1300" b="1" dirty="0">
                <a:ea typeface="맑은 고딕" pitchFamily="50" charset="-127"/>
              </a:rPr>
              <a:t>)</a:t>
            </a:r>
            <a:r>
              <a:rPr kumimoji="0" lang="ko-KR" altLang="en-US" sz="1300" b="1" dirty="0">
                <a:ea typeface="맑은 고딕" pitchFamily="50" charset="-127"/>
              </a:rPr>
              <a:t>프로젝트 기반 </a:t>
            </a:r>
            <a:r>
              <a:rPr kumimoji="0" lang="ko-KR" altLang="en-US" sz="1300" b="1" dirty="0" err="1">
                <a:ea typeface="맑은 고딕" pitchFamily="50" charset="-127"/>
              </a:rPr>
              <a:t>빅데이터분석과정</a:t>
            </a:r>
            <a:r>
              <a:rPr kumimoji="0" lang="ko-KR" altLang="en-US" sz="1300" b="1" dirty="0">
                <a:ea typeface="맑은 고딕" pitchFamily="50" charset="-127"/>
              </a:rPr>
              <a:t> </a:t>
            </a:r>
            <a:r>
              <a:rPr kumimoji="0" lang="en-US" altLang="ko-KR" sz="1300" b="1" dirty="0">
                <a:ea typeface="맑은 고딕" pitchFamily="50" charset="-127"/>
              </a:rPr>
              <a:t>A</a:t>
            </a:r>
          </a:p>
          <a:p>
            <a:pPr>
              <a:lnSpc>
                <a:spcPct val="200000"/>
              </a:lnSpc>
            </a:pPr>
            <a:r>
              <a:rPr kumimoji="0" lang="ko-KR" altLang="en-US" sz="1300" b="1" dirty="0">
                <a:ea typeface="맑은 고딕" pitchFamily="50" charset="-127"/>
              </a:rPr>
              <a:t>○ 훈  </a:t>
            </a:r>
            <a:r>
              <a:rPr kumimoji="0" lang="ko-KR" altLang="en-US" sz="1300" b="1" dirty="0" err="1">
                <a:ea typeface="맑은 고딕" pitchFamily="50" charset="-127"/>
              </a:rPr>
              <a:t>련</a:t>
            </a:r>
            <a:r>
              <a:rPr kumimoji="0" lang="ko-KR" altLang="en-US" sz="1300" b="1" dirty="0">
                <a:ea typeface="맑은 고딕" pitchFamily="50" charset="-127"/>
              </a:rPr>
              <a:t>   기  간 </a:t>
            </a:r>
            <a:r>
              <a:rPr kumimoji="0" lang="en-US" altLang="ko-KR" sz="1300" b="1" dirty="0">
                <a:ea typeface="맑은 고딕" pitchFamily="50" charset="-127"/>
              </a:rPr>
              <a:t>:  2023-02-07 ~ 2023-07-12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300" b="1" dirty="0">
                <a:ea typeface="맑은 고딕" pitchFamily="50" charset="-127"/>
              </a:rPr>
              <a:t>○ 팀 명 </a:t>
            </a:r>
            <a:r>
              <a:rPr kumimoji="0" lang="en-US" altLang="ko-KR" sz="1300" b="1" dirty="0">
                <a:ea typeface="맑은 고딕" pitchFamily="50" charset="-127"/>
              </a:rPr>
              <a:t>: 2</a:t>
            </a:r>
            <a:r>
              <a:rPr kumimoji="0" lang="ko-KR" altLang="en-US" sz="1300" b="1" dirty="0">
                <a:ea typeface="맑은 고딕" pitchFamily="50" charset="-127"/>
              </a:rPr>
              <a:t>팀</a:t>
            </a:r>
            <a:endParaRPr kumimoji="0" lang="en-US" altLang="ko-KR" sz="1300" b="1" dirty="0">
              <a:ea typeface="맑은 고딕" pitchFamily="50" charset="-127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300" b="1" dirty="0">
                <a:ea typeface="맑은 고딕" pitchFamily="50" charset="-127"/>
              </a:rPr>
              <a:t>○ 팀 장 </a:t>
            </a:r>
            <a:r>
              <a:rPr kumimoji="0" lang="en-US" altLang="ko-KR" sz="1300" b="1" dirty="0">
                <a:ea typeface="맑은 고딕" pitchFamily="50" charset="-127"/>
              </a:rPr>
              <a:t>:  </a:t>
            </a:r>
            <a:r>
              <a:rPr kumimoji="0" lang="ko-KR" altLang="en-US" sz="1300" b="1" dirty="0" err="1">
                <a:ea typeface="맑은 고딕" pitchFamily="50" charset="-127"/>
              </a:rPr>
              <a:t>나석원</a:t>
            </a:r>
            <a:r>
              <a:rPr kumimoji="0" lang="en-US" altLang="ko-KR" sz="1300" b="1" dirty="0">
                <a:ea typeface="맑은 고딕" pitchFamily="50" charset="-127"/>
              </a:rPr>
              <a:t>           |   </a:t>
            </a:r>
            <a:r>
              <a:rPr kumimoji="0" lang="ko-KR" altLang="en-US" sz="1300" b="1" dirty="0">
                <a:ea typeface="맑은 고딕" pitchFamily="50" charset="-127"/>
              </a:rPr>
              <a:t>팀 원 </a:t>
            </a:r>
            <a:r>
              <a:rPr kumimoji="0" lang="en-US" altLang="ko-KR" sz="1300" b="1" dirty="0">
                <a:ea typeface="맑은 고딕" pitchFamily="50" charset="-127"/>
              </a:rPr>
              <a:t>: </a:t>
            </a:r>
            <a:r>
              <a:rPr kumimoji="0" lang="ko-KR" altLang="en-US" sz="1300" b="1" dirty="0">
                <a:ea typeface="맑은 고딕" pitchFamily="50" charset="-127"/>
              </a:rPr>
              <a:t>김현경</a:t>
            </a:r>
            <a:r>
              <a:rPr kumimoji="0" lang="en-US" altLang="ko-KR" sz="1300" b="1" dirty="0">
                <a:ea typeface="맑은 고딕" pitchFamily="50" charset="-127"/>
              </a:rPr>
              <a:t>, </a:t>
            </a:r>
            <a:r>
              <a:rPr kumimoji="0" lang="ko-KR" altLang="en-US" sz="1300" b="1" dirty="0">
                <a:ea typeface="맑은 고딕" pitchFamily="50" charset="-127"/>
              </a:rPr>
              <a:t>김현욱</a:t>
            </a:r>
            <a:r>
              <a:rPr kumimoji="0" lang="en-US" altLang="ko-KR" sz="1300" b="1" dirty="0">
                <a:ea typeface="맑은 고딕" pitchFamily="50" charset="-127"/>
              </a:rPr>
              <a:t>, </a:t>
            </a:r>
            <a:r>
              <a:rPr kumimoji="0" lang="ko-KR" altLang="en-US" sz="1300" b="1" dirty="0">
                <a:ea typeface="맑은 고딕" pitchFamily="50" charset="-127"/>
              </a:rPr>
              <a:t>송호준</a:t>
            </a:r>
            <a:r>
              <a:rPr kumimoji="0" lang="en-US" altLang="ko-KR" sz="1300" b="1" dirty="0">
                <a:ea typeface="맑은 고딕" pitchFamily="50" charset="-127"/>
              </a:rPr>
              <a:t>, </a:t>
            </a:r>
            <a:r>
              <a:rPr kumimoji="0" lang="ko-KR" altLang="en-US" sz="1300" b="1" dirty="0">
                <a:ea typeface="맑은 고딕" pitchFamily="50" charset="-127"/>
              </a:rPr>
              <a:t>이준규</a:t>
            </a:r>
            <a:endParaRPr kumimoji="0" lang="en-US" altLang="ko-KR" sz="1300" b="1" dirty="0"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제목 1"/>
          <p:cNvSpPr>
            <a:spLocks noGrp="1"/>
          </p:cNvSpPr>
          <p:nvPr>
            <p:ph type="title"/>
          </p:nvPr>
        </p:nvSpPr>
        <p:spPr>
          <a:xfrm>
            <a:off x="683568" y="620688"/>
            <a:ext cx="2530475" cy="777875"/>
          </a:xfrm>
          <a:noFill/>
        </p:spPr>
        <p:txBody>
          <a:bodyPr/>
          <a:lstStyle/>
          <a:p>
            <a:pPr algn="l" eaLnBrk="1" hangingPunct="1"/>
            <a:r>
              <a:rPr lang="en-US" altLang="ko-KR" sz="3200" b="1" dirty="0">
                <a:solidFill>
                  <a:srgbClr val="2D1152"/>
                </a:solidFill>
              </a:rPr>
              <a:t>INDEX</a:t>
            </a:r>
            <a:endParaRPr lang="ko-KR" altLang="en-US" sz="3200" b="1" dirty="0">
              <a:solidFill>
                <a:srgbClr val="2D1152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11560" y="1628800"/>
            <a:ext cx="7920880" cy="4320000"/>
          </a:xfrm>
          <a:prstGeom prst="rect">
            <a:avLst/>
          </a:prstGeom>
          <a:solidFill>
            <a:srgbClr val="FFC8C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51539" y="1988840"/>
            <a:ext cx="4528573" cy="3384376"/>
          </a:xfrm>
        </p:spPr>
        <p:txBody>
          <a:bodyPr rtlCol="0" anchor="ctr">
            <a:noAutofit/>
          </a:bodyPr>
          <a:lstStyle/>
          <a:p>
            <a:pPr eaLnBrk="1" fontAlgn="auto" hangingPunct="1">
              <a:lnSpc>
                <a:spcPct val="26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sz="2400" b="1" dirty="0">
                <a:solidFill>
                  <a:srgbClr val="2D1152"/>
                </a:solidFill>
                <a:latin typeface="+mn-ea"/>
              </a:rPr>
              <a:t>주제 및 목적</a:t>
            </a:r>
            <a:r>
              <a:rPr lang="en-US" altLang="ko-KR" sz="2400" b="1" dirty="0">
                <a:solidFill>
                  <a:srgbClr val="2D1152"/>
                </a:solidFill>
                <a:latin typeface="+mn-ea"/>
              </a:rPr>
              <a:t>(</a:t>
            </a:r>
            <a:r>
              <a:rPr lang="ko-KR" altLang="en-US" sz="2400" b="1" dirty="0">
                <a:solidFill>
                  <a:srgbClr val="2D1152"/>
                </a:solidFill>
                <a:latin typeface="+mn-ea"/>
              </a:rPr>
              <a:t>기획의도</a:t>
            </a:r>
            <a:r>
              <a:rPr lang="en-US" altLang="ko-KR" sz="2400" b="1" dirty="0">
                <a:solidFill>
                  <a:srgbClr val="2D1152"/>
                </a:solidFill>
                <a:latin typeface="+mn-ea"/>
              </a:rPr>
              <a:t>)</a:t>
            </a:r>
          </a:p>
          <a:p>
            <a:pPr eaLnBrk="1" fontAlgn="auto" hangingPunct="1">
              <a:lnSpc>
                <a:spcPct val="26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sz="2400" b="1" dirty="0">
                <a:solidFill>
                  <a:srgbClr val="2D1152"/>
                </a:solidFill>
                <a:latin typeface="+mn-ea"/>
              </a:rPr>
              <a:t>팀원 별 업무 분담</a:t>
            </a:r>
            <a:endParaRPr lang="en-US" altLang="ko-KR" sz="2400" b="1" dirty="0">
              <a:solidFill>
                <a:srgbClr val="2D1152"/>
              </a:solidFill>
              <a:latin typeface="+mn-ea"/>
            </a:endParaRPr>
          </a:p>
          <a:p>
            <a:pPr eaLnBrk="1" fontAlgn="auto" hangingPunct="1">
              <a:lnSpc>
                <a:spcPct val="26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sz="2400" b="1" dirty="0">
                <a:solidFill>
                  <a:srgbClr val="2D1152"/>
                </a:solidFill>
                <a:latin typeface="+mn-ea"/>
              </a:rPr>
              <a:t>프로젝트 일정 계획</a:t>
            </a:r>
            <a:endParaRPr lang="en-US" altLang="ko-KR" sz="2400" b="1" dirty="0">
              <a:solidFill>
                <a:srgbClr val="2D1152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08304" y="188640"/>
            <a:ext cx="1619672" cy="18191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55576" y="836712"/>
            <a:ext cx="27171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 u="sng" dirty="0">
                <a:solidFill>
                  <a:srgbClr val="2D1152"/>
                </a:solidFill>
                <a:latin typeface="+mn-ea"/>
                <a:ea typeface="+mn-ea"/>
              </a:rPr>
              <a:t>주제 </a:t>
            </a:r>
            <a:r>
              <a:rPr lang="en-US" altLang="ko-KR" sz="2000" b="1" u="sng" dirty="0">
                <a:solidFill>
                  <a:srgbClr val="2D1152"/>
                </a:solidFill>
                <a:latin typeface="+mn-ea"/>
                <a:ea typeface="+mn-ea"/>
              </a:rPr>
              <a:t>: </a:t>
            </a:r>
            <a:r>
              <a:rPr lang="ko-KR" altLang="en-US" sz="2000" b="1" u="sng" dirty="0">
                <a:solidFill>
                  <a:srgbClr val="2D1152"/>
                </a:solidFill>
                <a:latin typeface="+mn-ea"/>
                <a:ea typeface="+mn-ea"/>
              </a:rPr>
              <a:t>프로젝트 주제</a:t>
            </a:r>
          </a:p>
        </p:txBody>
      </p:sp>
      <p:sp>
        <p:nvSpPr>
          <p:cNvPr id="10" name="직사각형 9"/>
          <p:cNvSpPr/>
          <p:nvPr/>
        </p:nvSpPr>
        <p:spPr bwMode="auto">
          <a:xfrm>
            <a:off x="755576" y="1412776"/>
            <a:ext cx="7632848" cy="1296144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dirty="0">
              <a:solidFill>
                <a:srgbClr val="3F3F48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755576" y="4149080"/>
            <a:ext cx="7632848" cy="2232248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dirty="0">
              <a:solidFill>
                <a:srgbClr val="3F3F48"/>
              </a:solidFill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08304" y="188640"/>
            <a:ext cx="1619672" cy="18191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55576" y="3068960"/>
            <a:ext cx="7632848" cy="946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1" u="sng" dirty="0">
                <a:solidFill>
                  <a:srgbClr val="2D1152"/>
                </a:solidFill>
                <a:latin typeface="+mn-ea"/>
                <a:ea typeface="+mn-ea"/>
              </a:rPr>
              <a:t>목적</a:t>
            </a:r>
            <a:r>
              <a:rPr lang="en-US" altLang="ko-KR" sz="2000" b="1" u="sng" dirty="0">
                <a:solidFill>
                  <a:srgbClr val="2D1152"/>
                </a:solidFill>
                <a:latin typeface="+mn-ea"/>
                <a:ea typeface="+mn-ea"/>
              </a:rPr>
              <a:t>(</a:t>
            </a:r>
            <a:r>
              <a:rPr lang="ko-KR" altLang="en-US" sz="2000" b="1" u="sng" dirty="0">
                <a:solidFill>
                  <a:srgbClr val="2D1152"/>
                </a:solidFill>
                <a:latin typeface="+mn-ea"/>
                <a:ea typeface="+mn-ea"/>
              </a:rPr>
              <a:t>비즈니스 관점에서의 기획의도</a:t>
            </a:r>
            <a:r>
              <a:rPr lang="en-US" altLang="ko-KR" sz="2000" b="1" u="sng" dirty="0">
                <a:solidFill>
                  <a:srgbClr val="2D1152"/>
                </a:solidFill>
                <a:latin typeface="+mn-ea"/>
                <a:ea typeface="+mn-ea"/>
              </a:rPr>
              <a:t>)</a:t>
            </a:r>
            <a:r>
              <a:rPr lang="ko-KR" altLang="en-US" sz="2000" b="1" u="sng" dirty="0">
                <a:solidFill>
                  <a:srgbClr val="2D1152"/>
                </a:solidFill>
                <a:latin typeface="+mn-ea"/>
                <a:ea typeface="+mn-ea"/>
              </a:rPr>
              <a:t> </a:t>
            </a:r>
            <a:r>
              <a:rPr lang="en-US" altLang="ko-KR" sz="2000" b="1" u="sng" dirty="0">
                <a:solidFill>
                  <a:srgbClr val="2D1152"/>
                </a:solidFill>
                <a:latin typeface="+mn-ea"/>
                <a:ea typeface="+mn-ea"/>
              </a:rPr>
              <a:t>: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700" b="1" dirty="0">
                <a:solidFill>
                  <a:srgbClr val="2D1152"/>
                </a:solidFill>
                <a:latin typeface="+mn-ea"/>
                <a:ea typeface="+mn-ea"/>
              </a:rPr>
              <a:t>                                             </a:t>
            </a:r>
            <a:r>
              <a:rPr lang="ko-KR" altLang="en-US" sz="1700" b="1" u="sng" dirty="0">
                <a:solidFill>
                  <a:srgbClr val="2D1152"/>
                </a:solidFill>
                <a:latin typeface="+mn-ea"/>
                <a:ea typeface="+mn-ea"/>
              </a:rPr>
              <a:t>무엇을 목적으로 프로젝트를 진행하는가</a:t>
            </a:r>
            <a:r>
              <a:rPr lang="en-US" altLang="ko-KR" sz="1700" b="1" u="sng" dirty="0">
                <a:solidFill>
                  <a:srgbClr val="2D1152"/>
                </a:solidFill>
                <a:latin typeface="+mn-ea"/>
                <a:ea typeface="+mn-ea"/>
              </a:rPr>
              <a:t>?</a:t>
            </a:r>
            <a:endParaRPr lang="ko-KR" altLang="en-US" sz="1700" b="1" u="sng" dirty="0">
              <a:solidFill>
                <a:srgbClr val="2D1152"/>
              </a:solidFill>
              <a:latin typeface="+mn-ea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077AAB8-6F88-2BE8-6991-2B6192D306F4}"/>
              </a:ext>
            </a:extLst>
          </p:cNvPr>
          <p:cNvSpPr txBox="1"/>
          <p:nvPr/>
        </p:nvSpPr>
        <p:spPr>
          <a:xfrm>
            <a:off x="1259632" y="1628800"/>
            <a:ext cx="674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서울시 아파트 가격에 영향을 미치는 요인분석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077AAB8-6F88-2BE8-6991-2B6192D306F4}"/>
              </a:ext>
            </a:extLst>
          </p:cNvPr>
          <p:cNvSpPr txBox="1"/>
          <p:nvPr/>
        </p:nvSpPr>
        <p:spPr>
          <a:xfrm>
            <a:off x="1214414" y="4643446"/>
            <a:ext cx="674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급격하게 변하는 아파트의 가격예측의 데이터수집 및 요인파악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0498" y="436602"/>
            <a:ext cx="224933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u="sng" dirty="0">
                <a:solidFill>
                  <a:srgbClr val="2D1152"/>
                </a:solidFill>
                <a:latin typeface="+mn-ea"/>
                <a:ea typeface="+mn-ea"/>
              </a:rPr>
              <a:t>팀원 별 역할 분담</a:t>
            </a:r>
          </a:p>
        </p:txBody>
      </p:sp>
      <p:grpSp>
        <p:nvGrpSpPr>
          <p:cNvPr id="19459" name="그룹 4"/>
          <p:cNvGrpSpPr>
            <a:grpSpLocks/>
          </p:cNvGrpSpPr>
          <p:nvPr/>
        </p:nvGrpSpPr>
        <p:grpSpPr bwMode="auto">
          <a:xfrm>
            <a:off x="899616" y="1088008"/>
            <a:ext cx="3419475" cy="2413000"/>
            <a:chOff x="683568" y="908720"/>
            <a:chExt cx="3420000" cy="2412048"/>
          </a:xfrm>
        </p:grpSpPr>
        <p:sp>
          <p:nvSpPr>
            <p:cNvPr id="2" name="직사각형 1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735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/>
                <a:t>팀장 </a:t>
              </a:r>
              <a:r>
                <a:rPr lang="en-US" altLang="ko-KR" sz="1400" b="1" dirty="0"/>
                <a:t>:  </a:t>
              </a:r>
              <a:r>
                <a:rPr lang="ko-KR" altLang="en-US" sz="1400" b="1" dirty="0"/>
                <a:t>나 석 원</a:t>
              </a: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683568" y="1340350"/>
              <a:ext cx="3420000" cy="1980418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19460" name="그룹 8"/>
          <p:cNvGrpSpPr>
            <a:grpSpLocks/>
          </p:cNvGrpSpPr>
          <p:nvPr/>
        </p:nvGrpSpPr>
        <p:grpSpPr bwMode="auto">
          <a:xfrm>
            <a:off x="4858841" y="1088008"/>
            <a:ext cx="3421062" cy="2413000"/>
            <a:chOff x="683568" y="908720"/>
            <a:chExt cx="3420000" cy="2412048"/>
          </a:xfrm>
        </p:grpSpPr>
        <p:sp>
          <p:nvSpPr>
            <p:cNvPr id="10" name="직사각형 9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735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/>
                <a:t>팀원 </a:t>
              </a:r>
              <a:r>
                <a:rPr lang="en-US" altLang="ko-KR" sz="1400" b="1" dirty="0"/>
                <a:t>1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:  </a:t>
              </a:r>
              <a:r>
                <a:rPr lang="ko-KR" altLang="en-US" sz="1400" b="1" dirty="0"/>
                <a:t>김 현 경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83568" y="1340350"/>
              <a:ext cx="3420000" cy="1980418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971600" y="1592287"/>
            <a:ext cx="3276000" cy="12541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담당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  <a:r>
              <a:rPr lang="ko-KR" altLang="en-US" sz="1100" dirty="0">
                <a:solidFill>
                  <a:srgbClr val="4B2F70"/>
                </a:solidFill>
                <a:ea typeface="맑은 고딕" panose="020B0503020000020004" pitchFamily="50" charset="-127"/>
              </a:rPr>
              <a:t>팀장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수행 역할</a:t>
            </a:r>
            <a:endParaRPr lang="en-US" altLang="ko-KR" sz="11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  </a:t>
            </a: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- 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데이터 수집 및 전처리</a:t>
            </a: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시각화</a:t>
            </a: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, DB 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설계</a:t>
            </a:r>
            <a:endParaRPr lang="en-US" altLang="ko-KR" sz="1000" dirty="0">
              <a:solidFill>
                <a:srgbClr val="4B2F70"/>
              </a:solidFill>
              <a:ea typeface="맑은 고딕" panose="020B0503020000020004" pitchFamily="50" charset="-127"/>
            </a:endParaRPr>
          </a:p>
        </p:txBody>
      </p:sp>
      <p:grpSp>
        <p:nvGrpSpPr>
          <p:cNvPr id="15" name="그룹 4"/>
          <p:cNvGrpSpPr>
            <a:grpSpLocks/>
          </p:cNvGrpSpPr>
          <p:nvPr/>
        </p:nvGrpSpPr>
        <p:grpSpPr bwMode="auto">
          <a:xfrm>
            <a:off x="899592" y="4005064"/>
            <a:ext cx="3419475" cy="2413000"/>
            <a:chOff x="683568" y="908720"/>
            <a:chExt cx="3420000" cy="2412048"/>
          </a:xfrm>
        </p:grpSpPr>
        <p:sp>
          <p:nvSpPr>
            <p:cNvPr id="16" name="직사각형 15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735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/>
                <a:t>팀원 </a:t>
              </a:r>
              <a:r>
                <a:rPr lang="en-US" altLang="ko-KR" sz="1400" b="1" dirty="0"/>
                <a:t>2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:  </a:t>
              </a:r>
              <a:r>
                <a:rPr lang="ko-KR" altLang="en-US" sz="1400" b="1" dirty="0"/>
                <a:t>김 현 욱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83568" y="1340350"/>
              <a:ext cx="3420000" cy="1980418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971600" y="4509120"/>
            <a:ext cx="3276000" cy="12541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담당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  <a:r>
              <a:rPr lang="ko-KR" altLang="en-US" sz="1100" dirty="0">
                <a:solidFill>
                  <a:srgbClr val="4B2F70"/>
                </a:solidFill>
                <a:ea typeface="맑은 고딕" panose="020B0503020000020004" pitchFamily="50" charset="-127"/>
              </a:rPr>
              <a:t>팀원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수행 역할</a:t>
            </a:r>
            <a:endParaRPr lang="en-US" altLang="ko-KR" sz="11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  </a:t>
            </a: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- 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데이터 수집 및 전처리</a:t>
            </a: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, DB 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설계</a:t>
            </a: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, </a:t>
            </a: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PPT 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발표</a:t>
            </a:r>
            <a:endParaRPr lang="en-US" altLang="ko-KR" sz="1000" dirty="0">
              <a:solidFill>
                <a:srgbClr val="4B2F70"/>
              </a:solidFill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932040" y="1598747"/>
            <a:ext cx="3276000" cy="12541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담당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  <a:r>
              <a:rPr lang="ko-KR" altLang="en-US" sz="11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팀원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수행 역할</a:t>
            </a:r>
            <a:endParaRPr lang="en-US" altLang="ko-KR" sz="11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  </a:t>
            </a: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- 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데이터 수집 및 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전처리</a:t>
            </a: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, PPT 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작성</a:t>
            </a: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, DB 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설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계</a:t>
            </a:r>
            <a:endParaRPr lang="en-US" altLang="ko-KR" sz="1000" dirty="0">
              <a:solidFill>
                <a:srgbClr val="4B2F70"/>
              </a:solidFill>
              <a:ea typeface="맑은 고딕" panose="020B0503020000020004" pitchFamily="50" charset="-127"/>
            </a:endParaRPr>
          </a:p>
        </p:txBody>
      </p:sp>
      <p:grpSp>
        <p:nvGrpSpPr>
          <p:cNvPr id="25" name="그룹 4"/>
          <p:cNvGrpSpPr>
            <a:grpSpLocks/>
          </p:cNvGrpSpPr>
          <p:nvPr/>
        </p:nvGrpSpPr>
        <p:grpSpPr bwMode="auto">
          <a:xfrm>
            <a:off x="4860032" y="4005064"/>
            <a:ext cx="3419475" cy="2413000"/>
            <a:chOff x="683568" y="908720"/>
            <a:chExt cx="3420000" cy="2412048"/>
          </a:xfrm>
        </p:grpSpPr>
        <p:sp>
          <p:nvSpPr>
            <p:cNvPr id="26" name="직사각형 25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735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/>
                <a:t>팀원 </a:t>
              </a:r>
              <a:r>
                <a:rPr lang="en-US" altLang="ko-KR" sz="1400" b="1" dirty="0"/>
                <a:t>3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:  </a:t>
              </a:r>
              <a:r>
                <a:rPr lang="ko-KR" altLang="en-US" sz="1400" b="1" dirty="0"/>
                <a:t>송 호 준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83568" y="1340350"/>
              <a:ext cx="3420000" cy="1980418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932040" y="4509120"/>
            <a:ext cx="3276000" cy="12541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담당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  <a:r>
              <a:rPr lang="ko-KR" altLang="en-US" sz="1100" dirty="0">
                <a:solidFill>
                  <a:srgbClr val="4B2F70"/>
                </a:solidFill>
                <a:ea typeface="맑은 고딕" panose="020B0503020000020004" pitchFamily="50" charset="-127"/>
              </a:rPr>
              <a:t>팀원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수행 역할</a:t>
            </a:r>
            <a:endParaRPr lang="en-US" altLang="ko-KR" sz="11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  </a:t>
            </a: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- 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데이터 수집 및 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전처리</a:t>
            </a: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, PPT 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작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성</a:t>
            </a: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</a:t>
            </a:r>
            <a:endParaRPr lang="en-US" altLang="ko-KR" sz="1000" dirty="0">
              <a:solidFill>
                <a:srgbClr val="4B2F70"/>
              </a:solidFill>
              <a:ea typeface="맑은 고딕" panose="020B0503020000020004" pitchFamily="50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08304" y="188640"/>
            <a:ext cx="1619672" cy="18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22148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0498" y="436602"/>
            <a:ext cx="224933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u="sng" dirty="0">
                <a:solidFill>
                  <a:srgbClr val="2D1152"/>
                </a:solidFill>
                <a:latin typeface="+mn-ea"/>
                <a:ea typeface="+mn-ea"/>
              </a:rPr>
              <a:t>팀원 별 역할 분담</a:t>
            </a:r>
          </a:p>
        </p:txBody>
      </p:sp>
      <p:grpSp>
        <p:nvGrpSpPr>
          <p:cNvPr id="19459" name="그룹 4"/>
          <p:cNvGrpSpPr>
            <a:grpSpLocks/>
          </p:cNvGrpSpPr>
          <p:nvPr/>
        </p:nvGrpSpPr>
        <p:grpSpPr bwMode="auto">
          <a:xfrm>
            <a:off x="899616" y="1088008"/>
            <a:ext cx="3419475" cy="2413000"/>
            <a:chOff x="683568" y="908720"/>
            <a:chExt cx="3420000" cy="2412048"/>
          </a:xfrm>
        </p:grpSpPr>
        <p:sp>
          <p:nvSpPr>
            <p:cNvPr id="2" name="직사각형 1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735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/>
                <a:t>팀장 </a:t>
              </a:r>
              <a:r>
                <a:rPr lang="en-US" altLang="ko-KR" sz="1400" b="1" dirty="0"/>
                <a:t>:  </a:t>
              </a:r>
              <a:r>
                <a:rPr lang="ko-KR" altLang="en-US" sz="1400" b="1" dirty="0"/>
                <a:t>이 준 규</a:t>
              </a: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683568" y="1340350"/>
              <a:ext cx="3420000" cy="1980418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971600" y="1592287"/>
            <a:ext cx="3276000" cy="12541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담당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  <a:r>
              <a:rPr lang="ko-KR" altLang="en-US" sz="11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팀</a:t>
            </a:r>
            <a:r>
              <a:rPr lang="ko-KR" altLang="en-US" sz="11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원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수행 역할</a:t>
            </a:r>
            <a:endParaRPr lang="en-US" altLang="ko-KR" sz="11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  </a:t>
            </a: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- 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데이터 수집 및 전처리</a:t>
            </a: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데이터 시각화</a:t>
            </a: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, PPT 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발표</a:t>
            </a:r>
            <a:endParaRPr lang="en-US" altLang="ko-KR" sz="1000" dirty="0">
              <a:solidFill>
                <a:srgbClr val="4B2F70"/>
              </a:solidFill>
              <a:ea typeface="맑은 고딕" panose="020B0503020000020004" pitchFamily="50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08304" y="188640"/>
            <a:ext cx="1619672" cy="18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48660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23694008"/>
              </p:ext>
            </p:extLst>
          </p:nvPr>
        </p:nvGraphicFramePr>
        <p:xfrm>
          <a:off x="587896" y="980728"/>
          <a:ext cx="7934386" cy="5173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83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27273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활동 내용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 정</a:t>
                      </a:r>
                    </a:p>
                  </a:txBody>
                  <a:tcPr>
                    <a:lnL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pc="-150" dirty="0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b="1" spc="-150" baseline="0" dirty="0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  주</a:t>
                      </a:r>
                      <a:endParaRPr lang="ko-KR" altLang="en-US" sz="1000" b="1" spc="-150" dirty="0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1000" b="1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  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1000" b="1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  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55525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9552" y="404664"/>
            <a:ext cx="241604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u="sng" dirty="0">
                <a:solidFill>
                  <a:srgbClr val="2D1152"/>
                </a:solidFill>
                <a:latin typeface="+mn-ea"/>
                <a:ea typeface="+mn-ea"/>
              </a:rPr>
              <a:t>프로젝트 일정 계획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4" y="2228481"/>
            <a:ext cx="1816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  <a:ea typeface="+mn-ea"/>
              </a:rPr>
              <a:t>Dataset </a:t>
            </a:r>
            <a:r>
              <a:rPr lang="ko-KR" altLang="en-US" sz="1200" dirty="0">
                <a:latin typeface="+mn-ea"/>
                <a:ea typeface="+mn-ea"/>
              </a:rPr>
              <a:t>수집 계획 수립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55576" y="3020569"/>
            <a:ext cx="1751857" cy="204991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schemeClr val="tx1"/>
                </a:solidFill>
              </a:rPr>
              <a:t> Data </a:t>
            </a:r>
            <a:r>
              <a:rPr kumimoji="0" lang="ko-KR" altLang="en-US" sz="1200" b="1" dirty="0">
                <a:solidFill>
                  <a:schemeClr val="tx1"/>
                </a:solidFill>
              </a:rPr>
              <a:t>전처리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3919" y="3668641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주요 변수 기술 통계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3919" y="4388721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변수 선택과 모델링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3919" y="3319634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데이터 전처리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3919" y="4028681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파생 변수 생성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31911" y="4881744"/>
            <a:ext cx="1751857" cy="216024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b="1" dirty="0">
                <a:solidFill>
                  <a:schemeClr val="tx1"/>
                </a:solidFill>
              </a:rPr>
              <a:t> 모델링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27584" y="5169776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모델 생성</a:t>
            </a:r>
            <a:r>
              <a:rPr lang="en-US" altLang="ko-KR" sz="1200" dirty="0">
                <a:latin typeface="+mn-ea"/>
                <a:ea typeface="+mn-ea"/>
              </a:rPr>
              <a:t>/</a:t>
            </a:r>
            <a:r>
              <a:rPr lang="ko-KR" altLang="en-US" sz="1200" dirty="0">
                <a:latin typeface="+mn-ea"/>
                <a:ea typeface="+mn-ea"/>
              </a:rPr>
              <a:t>평가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755576" y="1641384"/>
            <a:ext cx="1751857" cy="216024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b="1" dirty="0">
                <a:solidFill>
                  <a:schemeClr val="tx1"/>
                </a:solidFill>
              </a:rPr>
              <a:t> 기획 및 설계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27584" y="5733256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결과물 구현</a:t>
            </a:r>
            <a:r>
              <a:rPr lang="en-US" altLang="ko-KR" sz="1200" dirty="0">
                <a:latin typeface="+mn-ea"/>
                <a:ea typeface="+mn-ea"/>
              </a:rPr>
              <a:t>(</a:t>
            </a:r>
            <a:r>
              <a:rPr lang="ko-KR" altLang="en-US" sz="1200" dirty="0">
                <a:latin typeface="+mn-ea"/>
                <a:ea typeface="+mn-ea"/>
              </a:rPr>
              <a:t>작성</a:t>
            </a:r>
            <a:r>
              <a:rPr lang="en-US" altLang="ko-KR" sz="1200" dirty="0">
                <a:latin typeface="+mn-ea"/>
                <a:ea typeface="+mn-ea"/>
              </a:rPr>
              <a:t>)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5574" y="1929416"/>
            <a:ext cx="2030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주제 선정</a:t>
            </a:r>
            <a:r>
              <a:rPr lang="en-US" altLang="ko-KR" sz="1200" dirty="0">
                <a:latin typeface="+mn-ea"/>
                <a:ea typeface="+mn-ea"/>
              </a:rPr>
              <a:t>/</a:t>
            </a:r>
            <a:r>
              <a:rPr lang="ko-KR" altLang="en-US" sz="1200" dirty="0">
                <a:latin typeface="+mn-ea"/>
                <a:ea typeface="+mn-ea"/>
              </a:rPr>
              <a:t>요구 사항 분석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4067944" y="6465920"/>
            <a:ext cx="900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19872" y="6393912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+mn-ea"/>
                <a:ea typeface="+mn-ea"/>
              </a:rPr>
              <a:t>계획기간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904248" y="6465920"/>
            <a:ext cx="900000" cy="108000"/>
          </a:xfrm>
          <a:prstGeom prst="rect">
            <a:avLst/>
          </a:prstGeom>
          <a:solidFill>
            <a:srgbClr val="A4716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56176" y="6393912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+mn-ea"/>
                <a:ea typeface="+mn-ea"/>
              </a:rPr>
              <a:t>완료기간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7632440" y="6465920"/>
            <a:ext cx="900000" cy="108000"/>
          </a:xfrm>
          <a:prstGeom prst="rect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984368" y="6393912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+mn-ea"/>
                <a:ea typeface="+mn-ea"/>
              </a:rPr>
              <a:t>중요기간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27584" y="5445224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latin typeface="+mn-ea"/>
                <a:ea typeface="+mn-ea"/>
              </a:rPr>
              <a:t>인사이트</a:t>
            </a:r>
            <a:r>
              <a:rPr lang="ko-KR" altLang="en-US" sz="1200" dirty="0">
                <a:latin typeface="+mn-ea"/>
                <a:ea typeface="+mn-ea"/>
              </a:rPr>
              <a:t> 도출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55576" y="2577488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업무 분할</a:t>
            </a: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08304" y="188640"/>
            <a:ext cx="1619672" cy="18191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BECE05B4-F2F8-E933-52D0-A00C5E48AD93}"/>
              </a:ext>
            </a:extLst>
          </p:cNvPr>
          <p:cNvSpPr/>
          <p:nvPr/>
        </p:nvSpPr>
        <p:spPr>
          <a:xfrm>
            <a:off x="2954119" y="1964057"/>
            <a:ext cx="1169843" cy="2106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ED9EE3C2-D821-8C10-CCCA-BCBCA5789CA0}"/>
              </a:ext>
            </a:extLst>
          </p:cNvPr>
          <p:cNvSpPr/>
          <p:nvPr/>
        </p:nvSpPr>
        <p:spPr>
          <a:xfrm>
            <a:off x="2954119" y="2280308"/>
            <a:ext cx="1816161" cy="2106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BF02E885-ACB3-1084-57AC-EA21A59F8EA6}"/>
              </a:ext>
            </a:extLst>
          </p:cNvPr>
          <p:cNvSpPr/>
          <p:nvPr/>
        </p:nvSpPr>
        <p:spPr>
          <a:xfrm>
            <a:off x="4123962" y="2582410"/>
            <a:ext cx="646318" cy="2106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60177F45-2C2E-F507-2271-3DF08384C044}"/>
              </a:ext>
            </a:extLst>
          </p:cNvPr>
          <p:cNvSpPr/>
          <p:nvPr/>
        </p:nvSpPr>
        <p:spPr>
          <a:xfrm>
            <a:off x="4143372" y="3286125"/>
            <a:ext cx="1428760" cy="2143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0C8AD6E3-C41B-5A09-3AD6-83CBE395AC6D}"/>
              </a:ext>
            </a:extLst>
          </p:cNvPr>
          <p:cNvSpPr/>
          <p:nvPr/>
        </p:nvSpPr>
        <p:spPr>
          <a:xfrm>
            <a:off x="5214942" y="3714752"/>
            <a:ext cx="1428760" cy="22723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2E9D7D50-E1BF-39DA-3574-A41273EC79DD}"/>
              </a:ext>
            </a:extLst>
          </p:cNvPr>
          <p:cNvSpPr/>
          <p:nvPr/>
        </p:nvSpPr>
        <p:spPr>
          <a:xfrm>
            <a:off x="5214942" y="4071942"/>
            <a:ext cx="1428760" cy="25757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2E9D7D50-E1BF-39DA-3574-A41273EC79DD}"/>
              </a:ext>
            </a:extLst>
          </p:cNvPr>
          <p:cNvSpPr/>
          <p:nvPr/>
        </p:nvSpPr>
        <p:spPr>
          <a:xfrm>
            <a:off x="5643570" y="4429132"/>
            <a:ext cx="1643074" cy="25757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2E9D7D50-E1BF-39DA-3574-A41273EC79DD}"/>
              </a:ext>
            </a:extLst>
          </p:cNvPr>
          <p:cNvSpPr/>
          <p:nvPr/>
        </p:nvSpPr>
        <p:spPr>
          <a:xfrm>
            <a:off x="6715140" y="5072074"/>
            <a:ext cx="1714512" cy="25757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2E9D7D50-E1BF-39DA-3574-A41273EC79DD}"/>
              </a:ext>
            </a:extLst>
          </p:cNvPr>
          <p:cNvSpPr/>
          <p:nvPr/>
        </p:nvSpPr>
        <p:spPr>
          <a:xfrm>
            <a:off x="7572396" y="5429264"/>
            <a:ext cx="857256" cy="25757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2E9D7D50-E1BF-39DA-3574-A41273EC79DD}"/>
              </a:ext>
            </a:extLst>
          </p:cNvPr>
          <p:cNvSpPr/>
          <p:nvPr/>
        </p:nvSpPr>
        <p:spPr>
          <a:xfrm>
            <a:off x="6715140" y="5786454"/>
            <a:ext cx="1714512" cy="25757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2921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3478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fontAlgn="auto">
          <a:spcBef>
            <a:spcPts val="0"/>
          </a:spcBef>
          <a:spcAft>
            <a:spcPts val="0"/>
          </a:spcAft>
          <a:defRPr kumimoji="0" sz="1200" b="1" dirty="0" smtClean="0">
            <a:solidFill>
              <a:srgbClr val="EBEBF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>
              <a:lumMod val="75000"/>
            </a:schemeClr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2929</TotalTime>
  <Words>295</Words>
  <Application>Microsoft Office PowerPoint</Application>
  <PresentationFormat>화면 슬라이드 쇼(4:3)</PresentationFormat>
  <Paragraphs>69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굴림</vt:lpstr>
      <vt:lpstr>Arial</vt:lpstr>
      <vt:lpstr>맑은 고딕</vt:lpstr>
      <vt:lpstr>Wingdings</vt:lpstr>
      <vt:lpstr>Office 테마</vt:lpstr>
      <vt:lpstr>슬라이드 1</vt:lpstr>
      <vt:lpstr>INDEX</vt:lpstr>
      <vt:lpstr>슬라이드 3</vt:lpstr>
      <vt:lpstr>슬라이드 4</vt:lpstr>
      <vt:lpstr>슬라이드 5</vt:lpstr>
      <vt:lpstr>슬라이드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303-22</dc:creator>
  <cp:lastModifiedBy>acorn</cp:lastModifiedBy>
  <cp:revision>310</cp:revision>
  <dcterms:created xsi:type="dcterms:W3CDTF">2016-06-03T02:04:30Z</dcterms:created>
  <dcterms:modified xsi:type="dcterms:W3CDTF">2023-04-10T00:17:05Z</dcterms:modified>
</cp:coreProperties>
</file>