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6" r:id="rId4"/>
    <p:sldId id="277" r:id="rId5"/>
    <p:sldId id="268" r:id="rId6"/>
    <p:sldId id="271" r:id="rId7"/>
    <p:sldId id="278" r:id="rId8"/>
    <p:sldId id="257" r:id="rId9"/>
    <p:sldId id="275" r:id="rId10"/>
    <p:sldId id="274" r:id="rId11"/>
    <p:sldId id="258" r:id="rId12"/>
    <p:sldId id="265" r:id="rId13"/>
    <p:sldId id="269" r:id="rId14"/>
    <p:sldId id="266" r:id="rId15"/>
    <p:sldId id="267" r:id="rId16"/>
    <p:sldId id="259" r:id="rId17"/>
    <p:sldId id="260" r:id="rId18"/>
    <p:sldId id="270" r:id="rId19"/>
    <p:sldId id="261" r:id="rId20"/>
    <p:sldId id="263" r:id="rId21"/>
    <p:sldId id="264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1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E145-9F8F-4960-87F2-60A47022D8A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0E3F-CE9F-415E-9368-5C386CA91A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0E3F-CE9F-415E-9368-5C386CA91A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7695070" y="9694070"/>
            <a:ext cx="502443" cy="683418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889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18.png"/><Relationship Id="rId12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18" Type="http://schemas.openxmlformats.org/officeDocument/2006/relationships/image" Target="../media/image78.png"/><Relationship Id="rId3" Type="http://schemas.openxmlformats.org/officeDocument/2006/relationships/image" Target="../media/image28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7.png"/><Relationship Id="rId2" Type="http://schemas.openxmlformats.org/officeDocument/2006/relationships/image" Target="../media/image27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71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17.png"/><Relationship Id="rId9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17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4000" y="-4762500"/>
            <a:ext cx="36571429" cy="23221239"/>
            <a:chOff x="-9144000" y="-4762500"/>
            <a:chExt cx="36571429" cy="23221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4000" y="-476250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20" name="Picture 1" descr="C:\Users\acorn\Downloads\seoul-korea-city-skyline-on-a-white-background-flat-vector-illustration-business-travel-and-tourism-concept-with-modern-buildings-image-for-banner-or-website\seoul.jpg"/>
          <p:cNvPicPr>
            <a:picLocks noChangeAspect="1" noChangeArrowheads="1"/>
          </p:cNvPicPr>
          <p:nvPr/>
        </p:nvPicPr>
        <p:blipFill>
          <a:blip r:embed="rId5" cstate="print">
            <a:lum bright="60000" contrast="-65000"/>
          </a:blip>
          <a:stretch>
            <a:fillRect/>
          </a:stretch>
        </p:blipFill>
        <p:spPr bwMode="auto">
          <a:xfrm>
            <a:off x="373256" y="2410796"/>
            <a:ext cx="17541489" cy="92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838200" y="1485900"/>
            <a:ext cx="9829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smtClean="0">
                <a:ea typeface="맑은 고딕" pitchFamily="50" charset="-127"/>
              </a:rPr>
              <a:t>AI </a:t>
            </a:r>
            <a:r>
              <a:rPr lang="ko-KR" altLang="en-US" sz="8000" b="1" dirty="0" smtClean="0">
                <a:ea typeface="맑은 고딕" pitchFamily="50" charset="-127"/>
              </a:rPr>
              <a:t>프로젝트 </a:t>
            </a:r>
            <a:r>
              <a:rPr lang="ko-KR" altLang="en-US" sz="8000" b="1" dirty="0" smtClean="0">
                <a:ea typeface="맑은 고딕" pitchFamily="50" charset="-127"/>
              </a:rPr>
              <a:t>기반 </a:t>
            </a:r>
            <a:r>
              <a:rPr lang="ko-KR" altLang="en-US" sz="8000" b="1" dirty="0" err="1" smtClean="0">
                <a:ea typeface="맑은 고딕" pitchFamily="50" charset="-127"/>
              </a:rPr>
              <a:t>빅데이터분석과정</a:t>
            </a:r>
            <a:r>
              <a:rPr lang="ko-KR" altLang="en-US" sz="8000" b="1" dirty="0" smtClean="0">
                <a:ea typeface="맑은 고딕" pitchFamily="50" charset="-127"/>
              </a:rPr>
              <a:t> </a:t>
            </a:r>
            <a:r>
              <a:rPr lang="en-US" altLang="ko-KR" sz="8000" b="1" dirty="0" smtClean="0">
                <a:ea typeface="맑은 고딕" pitchFamily="50" charset="-127"/>
              </a:rPr>
              <a:t>A</a:t>
            </a:r>
            <a:endParaRPr lang="ko-KR" altLang="en-US" sz="8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7962900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 </a:t>
            </a:r>
            <a:r>
              <a:rPr lang="ko-KR" altLang="en-US" sz="4000" dirty="0" smtClean="0"/>
              <a:t>팀</a:t>
            </a:r>
            <a:endParaRPr lang="en-US" altLang="ko-KR" sz="4000" dirty="0" smtClean="0"/>
          </a:p>
          <a:p>
            <a:r>
              <a:rPr lang="ko-KR" altLang="en-US" sz="4000" dirty="0" smtClean="0"/>
              <a:t>김현경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김현욱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나석원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송호준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이준규</a:t>
            </a:r>
            <a:r>
              <a:rPr lang="en-US" altLang="ko-KR" sz="4000" dirty="0" smtClean="0"/>
              <a:t>  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66700"/>
            <a:ext cx="3944049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 latinLnBrk="1">
              <a:defRPr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에이콘아카데미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강남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3694008"/>
              </p:ext>
            </p:extLst>
          </p:nvPr>
        </p:nvGraphicFramePr>
        <p:xfrm>
          <a:off x="1175792" y="1471093"/>
          <a:ext cx="15868772" cy="776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2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 marL="182880" marR="182880" marT="68580" marB="68580"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5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5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82880" marR="182880" marT="68580" marB="6858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5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marL="182880" marR="182880" marT="68580" marB="685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5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marL="182880" marR="182880" marT="68580" marB="685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328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68580" marB="68580"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68580" marB="6858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9104" y="606996"/>
            <a:ext cx="4346882" cy="718876"/>
          </a:xfrm>
          <a:prstGeom prst="rect">
            <a:avLst/>
          </a:prstGeom>
          <a:noFill/>
        </p:spPr>
        <p:txBody>
          <a:bodyPr wrap="none" lIns="163284" tIns="81642" rIns="163284" bIns="81642">
            <a:spAutoFit/>
          </a:bodyPr>
          <a:lstStyle/>
          <a:p>
            <a:pPr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149" y="3342722"/>
            <a:ext cx="3632322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en-US" altLang="ko-KR" sz="2100" dirty="0">
                <a:latin typeface="+mn-ea"/>
              </a:rPr>
              <a:t>Dataset </a:t>
            </a:r>
            <a:r>
              <a:rPr lang="ko-KR" altLang="en-US" sz="2100" dirty="0">
                <a:latin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11153" y="4530854"/>
            <a:ext cx="3503714" cy="30748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100" b="1" dirty="0">
                <a:solidFill>
                  <a:schemeClr val="tx1"/>
                </a:solidFill>
              </a:rPr>
              <a:t> Data </a:t>
            </a:r>
            <a:r>
              <a:rPr lang="ko-KR" altLang="en-US" sz="21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838" y="5502962"/>
            <a:ext cx="3456384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7838" y="6583082"/>
            <a:ext cx="3456384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7838" y="4979452"/>
            <a:ext cx="3456384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7838" y="6043022"/>
            <a:ext cx="3456384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63823" y="7322616"/>
            <a:ext cx="3503714" cy="32403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1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5168" y="7754665"/>
            <a:ext cx="3312368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모델 생성</a:t>
            </a:r>
            <a:r>
              <a:rPr lang="en-US" altLang="ko-KR" sz="2100" dirty="0">
                <a:latin typeface="+mn-ea"/>
              </a:rPr>
              <a:t>/</a:t>
            </a:r>
            <a:r>
              <a:rPr lang="ko-KR" altLang="en-US" sz="2100" dirty="0">
                <a:latin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11153" y="2462076"/>
            <a:ext cx="3503714" cy="32403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1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5168" y="8599885"/>
            <a:ext cx="3456384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결과물 구현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작성</a:t>
            </a:r>
            <a:r>
              <a:rPr lang="en-US" altLang="ko-KR" sz="2100" dirty="0">
                <a:latin typeface="+mn-ea"/>
              </a:rPr>
              <a:t>)</a:t>
            </a:r>
            <a:endParaRPr lang="ko-KR" altLang="en-US" sz="21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1149" y="2894125"/>
            <a:ext cx="4060950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주제 선정</a:t>
            </a:r>
            <a:r>
              <a:rPr lang="en-US" altLang="ko-KR" sz="2100" dirty="0">
                <a:latin typeface="+mn-ea"/>
              </a:rPr>
              <a:t>/</a:t>
            </a:r>
            <a:r>
              <a:rPr lang="ko-KR" altLang="en-US" sz="2100" dirty="0">
                <a:latin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35888" y="9698880"/>
            <a:ext cx="1800000" cy="1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9744" y="9590869"/>
            <a:ext cx="1584176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b="1" dirty="0">
                <a:latin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808496" y="9698880"/>
            <a:ext cx="1800000" cy="162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12352" y="9590869"/>
            <a:ext cx="1584176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b="1" dirty="0">
                <a:latin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5264880" y="9698880"/>
            <a:ext cx="1800000" cy="162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68736" y="9590869"/>
            <a:ext cx="1584176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b="1" dirty="0">
                <a:latin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55168" y="8167837"/>
            <a:ext cx="3456384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 err="1">
                <a:latin typeface="+mn-ea"/>
              </a:rPr>
              <a:t>인사이트</a:t>
            </a:r>
            <a:r>
              <a:rPr lang="ko-KR" altLang="en-US" sz="2100" dirty="0">
                <a:latin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11152" y="3866233"/>
            <a:ext cx="3456384" cy="488044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2100" dirty="0">
                <a:latin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16608" y="282960"/>
            <a:ext cx="3239344" cy="2728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ECE05B4-F2F8-E933-52D0-A00C5E48AD93}"/>
              </a:ext>
            </a:extLst>
          </p:cNvPr>
          <p:cNvSpPr/>
          <p:nvPr/>
        </p:nvSpPr>
        <p:spPr>
          <a:xfrm>
            <a:off x="5908239" y="2946086"/>
            <a:ext cx="2339686" cy="315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D9EE3C2-D821-8C10-CCCA-BCBCA5789CA0}"/>
              </a:ext>
            </a:extLst>
          </p:cNvPr>
          <p:cNvSpPr/>
          <p:nvPr/>
        </p:nvSpPr>
        <p:spPr>
          <a:xfrm>
            <a:off x="5908239" y="3420463"/>
            <a:ext cx="3632322" cy="315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F02E885-ACB3-1084-57AC-EA21A59F8EA6}"/>
              </a:ext>
            </a:extLst>
          </p:cNvPr>
          <p:cNvSpPr/>
          <p:nvPr/>
        </p:nvSpPr>
        <p:spPr>
          <a:xfrm>
            <a:off x="8247924" y="3873616"/>
            <a:ext cx="1292636" cy="315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0177F45-2C2E-F507-2271-3DF08384C044}"/>
              </a:ext>
            </a:extLst>
          </p:cNvPr>
          <p:cNvSpPr/>
          <p:nvPr/>
        </p:nvSpPr>
        <p:spPr>
          <a:xfrm>
            <a:off x="8286744" y="4929188"/>
            <a:ext cx="2857520" cy="321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8AD6E3-C41B-5A09-3AD6-83CBE395AC6D}"/>
              </a:ext>
            </a:extLst>
          </p:cNvPr>
          <p:cNvSpPr/>
          <p:nvPr/>
        </p:nvSpPr>
        <p:spPr>
          <a:xfrm>
            <a:off x="10429884" y="5572128"/>
            <a:ext cx="2857520" cy="340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10429884" y="6107913"/>
            <a:ext cx="2857520" cy="386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11287140" y="6643699"/>
            <a:ext cx="3286148" cy="386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13430280" y="7608112"/>
            <a:ext cx="3429024" cy="386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15144792" y="8143897"/>
            <a:ext cx="1714512" cy="386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E9D7D50-E1BF-39DA-3574-A41273EC79DD}"/>
              </a:ext>
            </a:extLst>
          </p:cNvPr>
          <p:cNvSpPr/>
          <p:nvPr/>
        </p:nvSpPr>
        <p:spPr>
          <a:xfrm>
            <a:off x="13430280" y="8679682"/>
            <a:ext cx="3429024" cy="386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92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3334" y="4418027"/>
            <a:ext cx="6921195" cy="24928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715" y="4418027"/>
            <a:ext cx="6941805" cy="24928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996955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5715" y="3534239"/>
            <a:ext cx="749967" cy="5451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2858" y="3534239"/>
            <a:ext cx="732300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11152" y="1255068"/>
            <a:ext cx="5434312" cy="718876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주제 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: </a:t>
            </a: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511152" y="2119164"/>
            <a:ext cx="15265696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3284" tIns="81642" rIns="163284" bIns="81642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56">
              <a:lnSpc>
                <a:spcPct val="150000"/>
              </a:lnSpc>
              <a:defRPr/>
            </a:pPr>
            <a:endParaRPr lang="en-US" altLang="ko-KR" sz="21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511152" y="6223620"/>
            <a:ext cx="15265696" cy="334837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3284" tIns="81642" rIns="163284" bIns="81642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56">
              <a:lnSpc>
                <a:spcPct val="150000"/>
              </a:lnSpc>
              <a:defRPr/>
            </a:pPr>
            <a:endParaRPr lang="en-US" altLang="ko-KR" sz="21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16608" y="282960"/>
            <a:ext cx="3239344" cy="2728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1152" y="4603441"/>
            <a:ext cx="15265696" cy="1688373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목적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비즈니스 관점에서의 기획의도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)</a:t>
            </a: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 </a:t>
            </a:r>
            <a:r>
              <a:rPr lang="en-US" altLang="ko-KR" sz="3600" b="1" u="sng" dirty="0">
                <a:solidFill>
                  <a:srgbClr val="2D1152"/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2D1152"/>
                </a:solidFill>
                <a:latin typeface="+mn-ea"/>
              </a:rPr>
              <a:t>                                             </a:t>
            </a:r>
            <a:r>
              <a:rPr lang="ko-KR" altLang="en-US" sz="3000" b="1" u="sng" dirty="0">
                <a:solidFill>
                  <a:srgbClr val="2D1152"/>
                </a:solidFill>
                <a:latin typeface="+mn-ea"/>
              </a:rPr>
              <a:t>무엇을 목적으로 프로젝트를 진행하는가</a:t>
            </a:r>
            <a:r>
              <a:rPr lang="en-US" altLang="ko-KR" sz="3000" b="1" u="sng" dirty="0">
                <a:solidFill>
                  <a:srgbClr val="2D1152"/>
                </a:solidFill>
                <a:latin typeface="+mn-ea"/>
              </a:rPr>
              <a:t>?</a:t>
            </a:r>
            <a:endParaRPr lang="ko-KR" altLang="en-US" sz="3000" b="1" u="sng" dirty="0">
              <a:solidFill>
                <a:srgbClr val="2D115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77AAB8-6F88-2BE8-6991-2B6192D306F4}"/>
              </a:ext>
            </a:extLst>
          </p:cNvPr>
          <p:cNvSpPr txBox="1"/>
          <p:nvPr/>
        </p:nvSpPr>
        <p:spPr>
          <a:xfrm>
            <a:off x="2519264" y="2443200"/>
            <a:ext cx="13482784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dirty="0" smtClean="0"/>
              <a:t>서울시 아파트 가격에 영향을 미치는 요인분석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77AAB8-6F88-2BE8-6991-2B6192D306F4}"/>
              </a:ext>
            </a:extLst>
          </p:cNvPr>
          <p:cNvSpPr txBox="1"/>
          <p:nvPr/>
        </p:nvSpPr>
        <p:spPr>
          <a:xfrm>
            <a:off x="2428828" y="6965169"/>
            <a:ext cx="13482784" cy="441877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dirty="0" smtClean="0"/>
              <a:t>급격하게 변하는 아파트의 가격예측의 데이터수집 및 요인파악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8521" y="300087"/>
            <a:ext cx="17605956" cy="9613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3937" y="296814"/>
            <a:ext cx="174069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rIns="137160" bIns="6858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6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6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6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8063880" y="1185461"/>
            <a:ext cx="97681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746589" y="470042"/>
            <a:ext cx="5816978" cy="692498"/>
          </a:xfrm>
          <a:prstGeom prst="rect">
            <a:avLst/>
          </a:prstGeom>
          <a:noFill/>
          <a:effectLst/>
        </p:spPr>
        <p:txBody>
          <a:bodyPr wrap="none" lIns="137160" tIns="68580" rIns="137160" bIns="68580">
            <a:spAutoFit/>
          </a:bodyPr>
          <a:lstStyle/>
          <a:p>
            <a:pPr>
              <a:defRPr/>
            </a:pP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8901" y="1741122"/>
            <a:ext cx="756084" cy="784830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ko-KR" altLang="en-US" sz="42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42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716887" y="1789234"/>
            <a:ext cx="15311990" cy="553998"/>
          </a:xfrm>
          <a:prstGeom prst="rect">
            <a:avLst/>
          </a:prstGeom>
          <a:noFill/>
        </p:spPr>
        <p:txBody>
          <a:bodyPr wrap="square" lIns="137160" tIns="68580" rIns="137160" bIns="6858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팀 구성 및 역할</a:t>
            </a:r>
            <a:r>
              <a:rPr lang="en-US" altLang="ko-KR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은 프로젝트를 기본 단위로 작성하며 팀원의 수에 따라 칸을 </a:t>
            </a:r>
            <a:r>
              <a:rPr lang="ko-KR" altLang="en-US" b="1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추가</a:t>
            </a:r>
            <a:r>
              <a:rPr lang="en-US" altLang="ko-KR" b="1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/</a:t>
            </a:r>
            <a:r>
              <a:rPr lang="ko-KR" altLang="en-US" b="1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삭제할 </a:t>
            </a:r>
            <a:r>
              <a:rPr lang="ko-KR" altLang="en-US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 있다</a:t>
            </a:r>
            <a:r>
              <a:rPr lang="en-US" altLang="ko-KR" b="1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716887" y="2908820"/>
            <a:ext cx="13501688" cy="507831"/>
          </a:xfrm>
          <a:prstGeom prst="rect">
            <a:avLst/>
          </a:prstGeom>
          <a:noFill/>
        </p:spPr>
        <p:txBody>
          <a:bodyPr wrap="square" lIns="137160" tIns="68580" rIns="137160" bIns="68580">
            <a:spAutoFit/>
          </a:bodyPr>
          <a:lstStyle/>
          <a:p>
            <a:pPr marL="428625" indent="-428625">
              <a:buFontTx/>
              <a:buChar char="-"/>
              <a:defRPr/>
            </a:pPr>
            <a:r>
              <a:rPr lang="ko-KR" altLang="en-US" sz="2400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담당 업무 </a:t>
            </a:r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훈련생 별로 해당 프로젝트를 진행하면서 주도적으로 참여한 부분을 중심으로 </a:t>
            </a:r>
            <a:r>
              <a:rPr lang="ko-KR" altLang="en-US" sz="2400" spc="-225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작성</a:t>
            </a:r>
            <a:endParaRPr lang="en-US" altLang="ko-KR" sz="2400" spc="-225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9119229"/>
              </p:ext>
            </p:extLst>
          </p:nvPr>
        </p:nvGraphicFramePr>
        <p:xfrm>
          <a:off x="1907196" y="4015098"/>
          <a:ext cx="14473608" cy="512608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9073008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54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27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27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27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12345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27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2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24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24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24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1234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27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1234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4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2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873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37160" marR="137160" marT="68612" marB="6861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0996" y="654903"/>
            <a:ext cx="4047121" cy="718876"/>
          </a:xfrm>
          <a:prstGeom prst="rect">
            <a:avLst/>
          </a:prstGeom>
          <a:noFill/>
        </p:spPr>
        <p:txBody>
          <a:bodyPr wrap="none" lIns="163284" tIns="81642" rIns="163284" bIns="81642">
            <a:spAutoFit/>
          </a:bodyPr>
          <a:lstStyle/>
          <a:p>
            <a:pPr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팀원 별 역할 분담</a:t>
            </a:r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1799233" y="1632012"/>
            <a:ext cx="6838950" cy="36195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팀장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나 석 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8"/>
          <p:cNvGrpSpPr>
            <a:grpSpLocks/>
          </p:cNvGrpSpPr>
          <p:nvPr/>
        </p:nvGrpSpPr>
        <p:grpSpPr bwMode="auto">
          <a:xfrm>
            <a:off x="9717682" y="1632012"/>
            <a:ext cx="6842124" cy="36195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팀원 </a:t>
              </a:r>
              <a:r>
                <a:rPr lang="en-US" altLang="ko-KR" sz="2500" b="1" dirty="0"/>
                <a:t>1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김 현 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43200" y="238843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시각화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1799185" y="6007596"/>
            <a:ext cx="6838950" cy="36195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팀원 </a:t>
              </a:r>
              <a:r>
                <a:rPr lang="en-US" altLang="ko-KR" sz="2500" b="1" dirty="0"/>
                <a:t>2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김 현 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3200" y="676368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4080" y="239812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" name="그룹 4"/>
          <p:cNvGrpSpPr>
            <a:grpSpLocks/>
          </p:cNvGrpSpPr>
          <p:nvPr/>
        </p:nvGrpSpPr>
        <p:grpSpPr bwMode="auto">
          <a:xfrm>
            <a:off x="9720065" y="6007596"/>
            <a:ext cx="6838950" cy="36195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팀원 </a:t>
              </a:r>
              <a:r>
                <a:rPr lang="en-US" altLang="ko-KR" sz="2500" b="1" dirty="0"/>
                <a:t>3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송 호 준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864080" y="676368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16608" y="282960"/>
            <a:ext cx="3239344" cy="2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1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0996" y="654903"/>
            <a:ext cx="4047121" cy="718876"/>
          </a:xfrm>
          <a:prstGeom prst="rect">
            <a:avLst/>
          </a:prstGeom>
          <a:noFill/>
        </p:spPr>
        <p:txBody>
          <a:bodyPr wrap="none" lIns="163284" tIns="81642" rIns="163284" bIns="81642">
            <a:spAutoFit/>
          </a:bodyPr>
          <a:lstStyle/>
          <a:p>
            <a:pPr>
              <a:defRPr/>
            </a:pPr>
            <a:r>
              <a:rPr lang="ko-KR" altLang="en-US" sz="3600" b="1" u="sng" dirty="0">
                <a:solidFill>
                  <a:srgbClr val="2D1152"/>
                </a:solidFill>
                <a:latin typeface="+mn-ea"/>
              </a:rPr>
              <a:t>팀원 별 역할 분담</a:t>
            </a:r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1799233" y="1632012"/>
            <a:ext cx="6838950" cy="36195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/>
                <a:t>팀장 </a:t>
              </a:r>
              <a:r>
                <a:rPr lang="en-US" altLang="ko-KR" sz="2500" b="1" dirty="0"/>
                <a:t>:  </a:t>
              </a:r>
              <a:r>
                <a:rPr lang="ko-KR" altLang="en-US" sz="2500" b="1" dirty="0"/>
                <a:t>이 준 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43200" y="2388431"/>
            <a:ext cx="6552000" cy="2273148"/>
          </a:xfrm>
          <a:prstGeom prst="rect">
            <a:avLst/>
          </a:prstGeom>
          <a:noFill/>
        </p:spPr>
        <p:txBody>
          <a:bodyPr wrap="square" lIns="163284" tIns="81642" rIns="163284" bIns="8164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2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2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20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r>
              <a:rPr lang="en-US" altLang="ko-KR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16608" y="282960"/>
            <a:ext cx="3239344" cy="2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866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763" y="3534239"/>
            <a:ext cx="4393586" cy="5448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7144" y="3534239"/>
            <a:ext cx="5353757" cy="545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5492278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763" y="4400880"/>
            <a:ext cx="7162186" cy="10302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8325" y="4391358"/>
            <a:ext cx="8373253" cy="16394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16721" y="5404166"/>
            <a:ext cx="2720282" cy="75444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81149" y="4431649"/>
            <a:ext cx="2298736" cy="86434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575954"/>
            <a:ext cx="4216745" cy="86280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9666" y="2576359"/>
            <a:ext cx="1168530" cy="45605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00772" y="4526698"/>
            <a:ext cx="1208606" cy="7582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8560" y="4661910"/>
            <a:ext cx="1171834" cy="45630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61721" y="7274985"/>
            <a:ext cx="1885587" cy="45605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2712" y="7139773"/>
            <a:ext cx="1210130" cy="75825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40001" y="2757801"/>
            <a:ext cx="7389376" cy="37429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9100"/>
            <a:ext cx="12779887" cy="710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1905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HY견고딕" pitchFamily="18" charset="-127"/>
                <a:ea typeface="HY견고딕" pitchFamily="18" charset="-127"/>
              </a:rPr>
              <a:t>예시</a:t>
            </a:r>
            <a:endParaRPr lang="ko-KR" altLang="en-US" sz="4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80391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Python, </a:t>
            </a:r>
            <a:r>
              <a:rPr lang="en-US" altLang="ko-KR" sz="3000" dirty="0" err="1" smtClean="0"/>
              <a:t>jupyternotebook</a:t>
            </a:r>
            <a:r>
              <a:rPr lang="en-US" altLang="ko-KR" sz="3000" dirty="0" smtClean="0"/>
              <a:t>, pandas, </a:t>
            </a:r>
            <a:r>
              <a:rPr lang="en-US" altLang="ko-KR" sz="3000" dirty="0" err="1" smtClean="0"/>
              <a:t>numpy</a:t>
            </a:r>
            <a:r>
              <a:rPr lang="en-US" altLang="ko-KR" sz="3000" dirty="0" smtClean="0"/>
              <a:t>, </a:t>
            </a:r>
            <a:r>
              <a:rPr lang="en-US" altLang="ko-KR" sz="3000" dirty="0" err="1" smtClean="0"/>
              <a:t>plotly</a:t>
            </a:r>
            <a:r>
              <a:rPr lang="en-US" altLang="ko-KR" sz="3000" dirty="0" smtClean="0"/>
              <a:t>, </a:t>
            </a:r>
            <a:r>
              <a:rPr lang="en-US" altLang="ko-KR" sz="3000" dirty="0" err="1" smtClean="0"/>
              <a:t>matplotlib</a:t>
            </a:r>
            <a:r>
              <a:rPr lang="en-US" altLang="ko-KR" sz="3000" dirty="0" smtClean="0"/>
              <a:t>, selenium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9334500"/>
            <a:ext cx="708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HTML, CSS, </a:t>
            </a:r>
            <a:r>
              <a:rPr lang="en-US" altLang="ko-KR" sz="3000" dirty="0" err="1" smtClean="0"/>
              <a:t>MariaDB</a:t>
            </a:r>
            <a:r>
              <a:rPr lang="en-US" altLang="ko-KR" sz="3000" dirty="0" smtClean="0"/>
              <a:t>, R, R </a:t>
            </a:r>
            <a:r>
              <a:rPr lang="en-US" altLang="ko-KR" sz="3000" dirty="0" smtClean="0"/>
              <a:t>studio, </a:t>
            </a:r>
            <a:r>
              <a:rPr lang="en-US" altLang="ko-KR" sz="3000" dirty="0" err="1" smtClean="0"/>
              <a:t>kakao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api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3508988"/>
            <a:ext cx="8295238" cy="758430"/>
            <a:chOff x="409524" y="3508988"/>
            <a:chExt cx="8295238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6126965"/>
            <a:ext cx="8295238" cy="758430"/>
            <a:chOff x="409524" y="6126965"/>
            <a:chExt cx="8295238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4817977"/>
            <a:ext cx="8295238" cy="758430"/>
            <a:chOff x="409524" y="4817977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9524" y="7435954"/>
            <a:ext cx="8295238" cy="758430"/>
            <a:chOff x="409524" y="7435954"/>
            <a:chExt cx="8295238" cy="7584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7435954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9524" y="3508988"/>
            <a:ext cx="8295238" cy="758430"/>
            <a:chOff x="9609524" y="3508988"/>
            <a:chExt cx="8295238" cy="7584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3508988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09524" y="6126965"/>
            <a:ext cx="8295238" cy="758430"/>
            <a:chOff x="9609524" y="6126965"/>
            <a:chExt cx="8295238" cy="7584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6126965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4817977"/>
            <a:ext cx="8295238" cy="758430"/>
            <a:chOff x="9609524" y="4817977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09524" y="7435954"/>
            <a:ext cx="8295238" cy="758430"/>
            <a:chOff x="9609524" y="7435954"/>
            <a:chExt cx="8295238" cy="7584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7435954"/>
              <a:ext cx="8295238" cy="75843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3811" y="2341287"/>
            <a:ext cx="1383329" cy="5487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240869" cy="8637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811" y="3634706"/>
            <a:ext cx="2988957" cy="54382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811" y="4925715"/>
            <a:ext cx="2988957" cy="5438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811" y="6246382"/>
            <a:ext cx="3977024" cy="543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63811" y="2341287"/>
            <a:ext cx="1363214" cy="5483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63811" y="3634706"/>
            <a:ext cx="4082929" cy="5432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63811" y="4925715"/>
            <a:ext cx="2713224" cy="54382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63811" y="6246382"/>
            <a:ext cx="2713224" cy="54382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82858" y="7555363"/>
            <a:ext cx="2713224" cy="543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64286" y="3826965"/>
            <a:ext cx="7171429" cy="46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23810" y="2493935"/>
            <a:ext cx="12342857" cy="67826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0001" y="2115373"/>
            <a:ext cx="7880472" cy="9076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4263059" cy="8632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192" y="3233441"/>
            <a:ext cx="4114129" cy="5457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8096" y="3233445"/>
            <a:ext cx="4411319" cy="5457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2" y="9265950"/>
            <a:ext cx="3030797" cy="316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20382" y="3534239"/>
            <a:ext cx="727729" cy="547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3620" y="3515192"/>
            <a:ext cx="1182043" cy="5491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07268" y="3534239"/>
            <a:ext cx="1189662" cy="54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1906" y="3534239"/>
            <a:ext cx="1214034" cy="54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5173" y="575954"/>
            <a:ext cx="4489564" cy="8656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1906" y="4445732"/>
            <a:ext cx="3835529" cy="14570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07268" y="4445732"/>
            <a:ext cx="3477519" cy="5424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43620" y="4445732"/>
            <a:ext cx="3477519" cy="5424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20382" y="4445732"/>
            <a:ext cx="4014291" cy="1914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jeons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28700"/>
            <a:ext cx="13411200" cy="754809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896600" y="91821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https://asiasociety.org/korea/renting-house-south-korea-jeonse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jeons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47700"/>
            <a:ext cx="13792200" cy="776253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896600" y="91821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https://asiasociety.org/korea/renting-house-south-korea-jeonse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A0F72E-1949-4219-AC42-014A834BDE88}"/>
              </a:ext>
            </a:extLst>
          </p:cNvPr>
          <p:cNvSpPr txBox="1"/>
          <p:nvPr/>
        </p:nvSpPr>
        <p:spPr>
          <a:xfrm>
            <a:off x="10062103" y="6223606"/>
            <a:ext cx="7737851" cy="1523494"/>
          </a:xfrm>
          <a:prstGeom prst="rect">
            <a:avLst/>
          </a:prstGeom>
          <a:noFill/>
        </p:spPr>
        <p:txBody>
          <a:bodyPr lIns="137160" tIns="0" rIns="137160" bIns="0">
            <a:spAutoFit/>
          </a:bodyPr>
          <a:lstStyle/>
          <a:p>
            <a:pPr algn="r" latinLnBrk="1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latinLnBrk="1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4071" y="8107211"/>
            <a:ext cx="16799859" cy="566534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" y="2369505"/>
            <a:ext cx="18287999" cy="328635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290" y="2705265"/>
            <a:ext cx="3944049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 latinLnBrk="1">
              <a:defRPr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에이콘아카데미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강남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770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6288627" y="-61421"/>
            <a:ext cx="13277678" cy="42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C535B9-0206-4933-B3A2-FC73A8BF1A8F}"/>
              </a:ext>
            </a:extLst>
          </p:cNvPr>
          <p:cNvSpPr txBox="1"/>
          <p:nvPr/>
        </p:nvSpPr>
        <p:spPr>
          <a:xfrm>
            <a:off x="7739844" y="3551018"/>
            <a:ext cx="10153128" cy="923330"/>
          </a:xfrm>
          <a:prstGeom prst="rect">
            <a:avLst/>
          </a:prstGeom>
          <a:noFill/>
        </p:spPr>
        <p:txBody>
          <a:bodyPr wrap="square" lIns="137160" tIns="0" rIns="137160" bIns="0">
            <a:spAutoFit/>
          </a:bodyPr>
          <a:lstStyle/>
          <a:p>
            <a:pPr algn="ctr" latinLnBrk="1">
              <a:defRPr/>
            </a:pP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2860"/>
            <a:ext cx="18288000" cy="507831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137160" tIns="68580" rIns="137160" bIns="68580" rtlCol="0">
            <a:noAutofit/>
          </a:bodyPr>
          <a:lstStyle/>
          <a:p>
            <a:pPr algn="ctr"/>
            <a:endParaRPr lang="ko-KR" altLang="en-US" sz="2400" spc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101" y="2551212"/>
            <a:ext cx="17957801" cy="2916324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81200" y="419100"/>
            <a:ext cx="14706600" cy="9525000"/>
            <a:chOff x="1981200" y="419100"/>
            <a:chExt cx="12649200" cy="8937974"/>
          </a:xfrm>
        </p:grpSpPr>
        <p:pic>
          <p:nvPicPr>
            <p:cNvPr id="1026" name="Picture 2" descr="https://img.freepik.com/premium-vector/big-cities-cityscapes-and-buildings-city_531521-188.jpg?w=106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200" y="419100"/>
              <a:ext cx="12649200" cy="8937974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7391400" y="571500"/>
              <a:ext cx="7239000" cy="243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"/>
            <a:ext cx="8831263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601200" y="13335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http://www.wolyo.co.kr/news/articleView.html?idxno=223447</a:t>
            </a:r>
            <a:endParaRPr lang="ko-KR" alt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71900"/>
            <a:ext cx="724058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086100"/>
            <a:ext cx="62499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9144000" y="4229100"/>
            <a:ext cx="487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https://www.mk.co.kr/news/realestate/10623803</a:t>
            </a:r>
            <a:endParaRPr lang="ko-KR" alt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6438900"/>
            <a:ext cx="799523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9677400" y="7048500"/>
            <a:ext cx="499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https://weekly.donga.com/List/3/all/11/3784402/1</a:t>
            </a:r>
            <a:endParaRPr lang="ko-KR" altLang="en-US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/>
          <a:srcRect r="1813"/>
          <a:stretch>
            <a:fillRect/>
          </a:stretch>
        </p:blipFill>
        <p:spPr bwMode="auto">
          <a:xfrm>
            <a:off x="0" y="8343900"/>
            <a:ext cx="9372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677400" y="9486900"/>
            <a:ext cx="4864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https://www.sedaily.com/NewsView/22IEHVXV95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859000" y="4152900"/>
            <a:ext cx="835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https://www.dt.co.kr/contents.html?article_no=2023042002109923065001&amp;ref=naver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585143" y="0"/>
            <a:ext cx="7405714" cy="3760199"/>
            <a:chOff x="13982443" y="5143501"/>
            <a:chExt cx="7405714" cy="3760199"/>
          </a:xfrm>
        </p:grpSpPr>
        <p:pic>
          <p:nvPicPr>
            <p:cNvPr id="3994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3982443" y="6743700"/>
              <a:ext cx="7405714" cy="21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944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982700" y="5143501"/>
              <a:ext cx="7405200" cy="160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859000" y="4762500"/>
            <a:ext cx="758348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16916400" y="7277100"/>
            <a:ext cx="565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https://www.dailian.co.kr/news/view/1225765/?sc=Naver</a:t>
            </a:r>
            <a:endParaRPr lang="ko-KR" altLang="en-US" dirty="0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478000" y="8191500"/>
            <a:ext cx="845978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14554200" y="12153900"/>
            <a:ext cx="669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http://www.newsculture.press/news/articleView.html?idxno=522896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3" y="9265950"/>
            <a:ext cx="3051016" cy="3163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0954" y="4372315"/>
            <a:ext cx="3795891" cy="9113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01839" y="4330763"/>
            <a:ext cx="3766643" cy="9110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52" y="4330763"/>
            <a:ext cx="4258882" cy="9069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894" y="5423525"/>
            <a:ext cx="4571853" cy="9069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1839" y="5423525"/>
            <a:ext cx="3781872" cy="9116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1839" y="6521184"/>
            <a:ext cx="3470529" cy="9110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70954" y="5423525"/>
            <a:ext cx="3938967" cy="9128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5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6" name="그룹 1003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8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9" name="그룹 1005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010" y="9265950"/>
            <a:ext cx="3030797" cy="3163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382" y="2322239"/>
            <a:ext cx="1360900" cy="5483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382" y="3548992"/>
            <a:ext cx="3367481" cy="22134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77306" y="2322239"/>
            <a:ext cx="1363214" cy="5483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7306" y="3548992"/>
            <a:ext cx="3367481" cy="22134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57430" y="2322239"/>
            <a:ext cx="1363529" cy="5483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7430" y="3548992"/>
            <a:ext cx="3367481" cy="22134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37620" y="2322239"/>
            <a:ext cx="2378405" cy="5499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37620" y="3548992"/>
            <a:ext cx="3376253" cy="263082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29400" y="342900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목 차</a:t>
            </a:r>
            <a:endParaRPr lang="en-US" altLang="ko-KR" sz="3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3000" dirty="0" err="1" smtClean="0">
                <a:latin typeface="HY견고딕" pitchFamily="18" charset="-127"/>
                <a:ea typeface="HY견고딕" pitchFamily="18" charset="-127"/>
              </a:rPr>
              <a:t>이형태로</a:t>
            </a:r>
            <a:r>
              <a:rPr lang="ko-KR" altLang="en-US" sz="3000" dirty="0" smtClean="0">
                <a:latin typeface="HY견고딕" pitchFamily="18" charset="-127"/>
                <a:ea typeface="HY견고딕" pitchFamily="18" charset="-127"/>
              </a:rPr>
              <a:t> 제작</a:t>
            </a:r>
            <a:endParaRPr lang="ko-KR" altLang="en-US" sz="3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435</Words>
  <Application>Microsoft Office PowerPoint</Application>
  <PresentationFormat>사용자 지정</PresentationFormat>
  <Paragraphs>104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acorn</cp:lastModifiedBy>
  <cp:revision>24</cp:revision>
  <dcterms:created xsi:type="dcterms:W3CDTF">2023-04-21T16:16:15Z</dcterms:created>
  <dcterms:modified xsi:type="dcterms:W3CDTF">2023-04-24T09:28:15Z</dcterms:modified>
</cp:coreProperties>
</file>