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57" r:id="rId5"/>
    <p:sldId id="267" r:id="rId6"/>
    <p:sldId id="265" r:id="rId7"/>
    <p:sldId id="258" r:id="rId8"/>
    <p:sldId id="259" r:id="rId9"/>
    <p:sldId id="260" r:id="rId10"/>
    <p:sldId id="261" r:id="rId11"/>
    <p:sldId id="262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7C3"/>
    <a:srgbClr val="618DC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2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5.png"/><Relationship Id="rId3" Type="http://schemas.openxmlformats.org/officeDocument/2006/relationships/image" Target="../media/image79.png"/><Relationship Id="rId7" Type="http://schemas.openxmlformats.org/officeDocument/2006/relationships/image" Target="../media/image34.png"/><Relationship Id="rId12" Type="http://schemas.openxmlformats.org/officeDocument/2006/relationships/image" Target="../media/image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85.png"/><Relationship Id="rId5" Type="http://schemas.openxmlformats.org/officeDocument/2006/relationships/image" Target="../media/image81.png"/><Relationship Id="rId10" Type="http://schemas.openxmlformats.org/officeDocument/2006/relationships/image" Target="../media/image84.png"/><Relationship Id="rId4" Type="http://schemas.openxmlformats.org/officeDocument/2006/relationships/image" Target="../media/image80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2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4" Type="http://schemas.openxmlformats.org/officeDocument/2006/relationships/image" Target="../media/image3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4.png"/><Relationship Id="rId16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7.png"/><Relationship Id="rId15" Type="http://schemas.openxmlformats.org/officeDocument/2006/relationships/image" Target="../media/image21.jpeg"/><Relationship Id="rId10" Type="http://schemas.openxmlformats.org/officeDocument/2006/relationships/image" Target="../media/image16.png"/><Relationship Id="rId4" Type="http://schemas.openxmlformats.org/officeDocument/2006/relationships/image" Target="../media/image11.jpeg"/><Relationship Id="rId9" Type="http://schemas.openxmlformats.org/officeDocument/2006/relationships/image" Target="../media/image15.png"/><Relationship Id="rId1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18" Type="http://schemas.openxmlformats.org/officeDocument/2006/relationships/image" Target="../media/image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6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5" Type="http://schemas.openxmlformats.org/officeDocument/2006/relationships/image" Target="../media/image37.png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4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5.png"/><Relationship Id="rId3" Type="http://schemas.openxmlformats.org/officeDocument/2006/relationships/image" Target="../media/image41.png"/><Relationship Id="rId21" Type="http://schemas.openxmlformats.org/officeDocument/2006/relationships/image" Target="../media/image58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7.png"/><Relationship Id="rId25" Type="http://schemas.openxmlformats.org/officeDocument/2006/relationships/image" Target="../media/image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4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34.png"/><Relationship Id="rId10" Type="http://schemas.openxmlformats.org/officeDocument/2006/relationships/image" Target="../media/image48.png"/><Relationship Id="rId19" Type="http://schemas.openxmlformats.org/officeDocument/2006/relationships/image" Target="../media/image56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3.png"/><Relationship Id="rId26" Type="http://schemas.openxmlformats.org/officeDocument/2006/relationships/image" Target="../media/image5.png"/><Relationship Id="rId3" Type="http://schemas.openxmlformats.org/officeDocument/2006/relationships/image" Target="../media/image60.png"/><Relationship Id="rId21" Type="http://schemas.openxmlformats.org/officeDocument/2006/relationships/image" Target="../media/image76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.png"/><Relationship Id="rId25" Type="http://schemas.openxmlformats.org/officeDocument/2006/relationships/image" Target="../media/image4.png"/><Relationship Id="rId2" Type="http://schemas.openxmlformats.org/officeDocument/2006/relationships/image" Target="../media/image59.png"/><Relationship Id="rId16" Type="http://schemas.openxmlformats.org/officeDocument/2006/relationships/image" Target="../media/image54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34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23" Type="http://schemas.openxmlformats.org/officeDocument/2006/relationships/image" Target="../media/image33.png"/><Relationship Id="rId10" Type="http://schemas.openxmlformats.org/officeDocument/2006/relationships/image" Target="../media/image67.png"/><Relationship Id="rId19" Type="http://schemas.openxmlformats.org/officeDocument/2006/relationships/image" Target="../media/image74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47A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600" y="5829300"/>
            <a:ext cx="18973800" cy="9385114"/>
            <a:chOff x="-533333" y="6318746"/>
            <a:chExt cx="20749128" cy="93851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533333" y="6318746"/>
              <a:ext cx="20749128" cy="9385114"/>
              <a:chOff x="-533333" y="6318746"/>
              <a:chExt cx="20749128" cy="938511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0825081" y="1507915"/>
                <a:ext cx="41498256" cy="18770227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533333" y="6318746"/>
                <a:ext cx="20749128" cy="938511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541859" y="9230149"/>
              <a:ext cx="972009" cy="492233"/>
              <a:chOff x="7541859" y="9230149"/>
              <a:chExt cx="972009" cy="49223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41859" y="9230149"/>
                <a:ext cx="972009" cy="492233"/>
              </a:xfrm>
              <a:prstGeom prst="rect">
                <a:avLst/>
              </a:prstGeom>
            </p:spPr>
          </p:pic>
        </p:grpSp>
      </p:grpSp>
      <p:sp>
        <p:nvSpPr>
          <p:cNvPr id="16" name="TextBox 15"/>
          <p:cNvSpPr txBox="1"/>
          <p:nvPr/>
        </p:nvSpPr>
        <p:spPr>
          <a:xfrm>
            <a:off x="-12496800" y="3162300"/>
            <a:ext cx="117348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나눔스퀘어</a:t>
            </a:r>
            <a:r>
              <a:rPr lang="ko-KR" altLang="en-US" sz="5000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입니다</a:t>
            </a:r>
            <a:r>
              <a:rPr lang="en-US" altLang="ko-KR" sz="5000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  <a:endParaRPr lang="en-US" altLang="ko-KR" sz="5000" dirty="0" smtClean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5000" dirty="0" err="1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나눔스퀘어</a:t>
            </a:r>
            <a:r>
              <a:rPr lang="ko-KR" altLang="en-US" sz="50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50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Bold </a:t>
            </a:r>
            <a:r>
              <a:rPr lang="ko-KR" altLang="en-US" sz="50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입니다</a:t>
            </a:r>
            <a:r>
              <a:rPr lang="en-US" altLang="ko-KR" sz="50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  <a:endParaRPr lang="en-US" altLang="ko-KR" sz="5000" dirty="0" smtClean="0"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5000" dirty="0" err="1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나눔스퀘어</a:t>
            </a:r>
            <a:r>
              <a:rPr lang="ko-KR" altLang="en-US" sz="50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5000" dirty="0" err="1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ExtraBold</a:t>
            </a:r>
            <a:r>
              <a:rPr lang="en-US" altLang="ko-KR" sz="50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50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입니다</a:t>
            </a:r>
            <a:r>
              <a:rPr lang="en-US" altLang="ko-KR" sz="50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.</a:t>
            </a:r>
            <a:endParaRPr lang="en-US" altLang="ko-KR" sz="5000" dirty="0" smtClean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ko-KR" altLang="en-US" sz="5000" dirty="0" err="1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나눔스퀘어</a:t>
            </a:r>
            <a:r>
              <a:rPr lang="ko-KR" altLang="en-US" sz="5000" dirty="0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 </a:t>
            </a:r>
            <a:r>
              <a:rPr lang="en-US" altLang="ko-KR" sz="5000" dirty="0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Light </a:t>
            </a:r>
            <a:r>
              <a:rPr lang="ko-KR" altLang="en-US" sz="5000" dirty="0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입니다</a:t>
            </a:r>
            <a:r>
              <a:rPr lang="en-US" altLang="ko-KR" sz="5000" dirty="0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.</a:t>
            </a:r>
            <a:endParaRPr lang="en-US" altLang="ko-KR" sz="5000" dirty="0" smtClean="0">
              <a:solidFill>
                <a:schemeClr val="bg1"/>
              </a:solidFill>
              <a:latin typeface="나눔스퀘어 Light" pitchFamily="50" charset="-127"/>
              <a:ea typeface="나눔스퀘어 Light" pitchFamily="50" charset="-127"/>
            </a:endParaRPr>
          </a:p>
          <a:p>
            <a:r>
              <a:rPr lang="ko-KR" altLang="en-US" sz="5000" dirty="0" err="1" smtClean="0">
                <a:solidFill>
                  <a:schemeClr val="bg1"/>
                </a:solidFill>
                <a:latin typeface="나눔스퀘어_ac" pitchFamily="50" charset="-127"/>
                <a:ea typeface="나눔스퀘어_ac" pitchFamily="50" charset="-127"/>
              </a:rPr>
              <a:t>나눔스퀘어</a:t>
            </a:r>
            <a:r>
              <a:rPr lang="ko-KR" altLang="en-US" sz="5000" dirty="0" smtClean="0">
                <a:solidFill>
                  <a:schemeClr val="bg1"/>
                </a:solidFill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en-US" altLang="ko-KR" sz="5000" dirty="0" smtClean="0">
                <a:solidFill>
                  <a:schemeClr val="bg1"/>
                </a:solidFill>
                <a:latin typeface="나눔스퀘어_ac" pitchFamily="50" charset="-127"/>
                <a:ea typeface="나눔스퀘어_ac" pitchFamily="50" charset="-127"/>
              </a:rPr>
              <a:t>ac </a:t>
            </a:r>
            <a:r>
              <a:rPr lang="ko-KR" altLang="en-US" sz="5000" dirty="0" smtClean="0">
                <a:solidFill>
                  <a:schemeClr val="bg1"/>
                </a:solidFill>
                <a:latin typeface="나눔스퀘어_ac" pitchFamily="50" charset="-127"/>
                <a:ea typeface="나눔스퀘어_ac" pitchFamily="50" charset="-127"/>
              </a:rPr>
              <a:t>입니다</a:t>
            </a:r>
            <a:r>
              <a:rPr lang="en-US" altLang="ko-KR" sz="5000" dirty="0" smtClean="0">
                <a:solidFill>
                  <a:schemeClr val="bg1"/>
                </a:solidFill>
                <a:latin typeface="나눔스퀘어_ac" pitchFamily="50" charset="-127"/>
                <a:ea typeface="나눔스퀘어_ac" pitchFamily="50" charset="-127"/>
              </a:rPr>
              <a:t>.</a:t>
            </a:r>
          </a:p>
          <a:p>
            <a:r>
              <a:rPr lang="ko-KR" altLang="en-US" sz="5000" dirty="0" err="1" smtClean="0">
                <a:solidFill>
                  <a:schemeClr val="bg1"/>
                </a:solidFill>
                <a:latin typeface="나눔스퀘어_ac Bold" pitchFamily="50" charset="-127"/>
                <a:ea typeface="나눔스퀘어_ac Bold" pitchFamily="50" charset="-127"/>
              </a:rPr>
              <a:t>나눔스퀘어</a:t>
            </a:r>
            <a:r>
              <a:rPr lang="ko-KR" altLang="en-US" sz="5000" dirty="0" smtClean="0">
                <a:solidFill>
                  <a:schemeClr val="bg1"/>
                </a:solidFill>
                <a:latin typeface="나눔스퀘어_ac Bold" pitchFamily="50" charset="-127"/>
                <a:ea typeface="나눔스퀘어_ac Bold" pitchFamily="50" charset="-127"/>
              </a:rPr>
              <a:t> </a:t>
            </a:r>
            <a:r>
              <a:rPr lang="en-US" altLang="ko-KR" sz="5000" dirty="0" smtClean="0">
                <a:solidFill>
                  <a:schemeClr val="bg1"/>
                </a:solidFill>
                <a:latin typeface="나눔스퀘어_ac Bold" pitchFamily="50" charset="-127"/>
                <a:ea typeface="나눔스퀘어_ac Bold" pitchFamily="50" charset="-127"/>
              </a:rPr>
              <a:t>ac Bold </a:t>
            </a:r>
            <a:r>
              <a:rPr lang="ko-KR" altLang="en-US" sz="5000" dirty="0" smtClean="0">
                <a:solidFill>
                  <a:schemeClr val="bg1"/>
                </a:solidFill>
                <a:latin typeface="나눔스퀘어_ac Bold" pitchFamily="50" charset="-127"/>
                <a:ea typeface="나눔스퀘어_ac Bold" pitchFamily="50" charset="-127"/>
              </a:rPr>
              <a:t>입니다</a:t>
            </a:r>
            <a:r>
              <a:rPr lang="en-US" altLang="ko-KR" sz="5000" dirty="0" smtClean="0">
                <a:solidFill>
                  <a:schemeClr val="bg1"/>
                </a:solidFill>
                <a:latin typeface="나눔스퀘어_ac Bold" pitchFamily="50" charset="-127"/>
                <a:ea typeface="나눔스퀘어_ac Bold" pitchFamily="50" charset="-127"/>
              </a:rPr>
              <a:t>.</a:t>
            </a:r>
            <a:endParaRPr lang="en-US" altLang="ko-KR" sz="5000" dirty="0" smtClean="0">
              <a:solidFill>
                <a:schemeClr val="bg1"/>
              </a:solidFill>
              <a:latin typeface="나눔스퀘어_ac ExtraBold" pitchFamily="50" charset="-127"/>
              <a:ea typeface="나눔스퀘어_ac ExtraBold" pitchFamily="50" charset="-127"/>
            </a:endParaRPr>
          </a:p>
          <a:p>
            <a:r>
              <a:rPr lang="ko-KR" altLang="en-US" sz="5000" dirty="0" err="1" smtClean="0">
                <a:solidFill>
                  <a:schemeClr val="bg1"/>
                </a:solidFill>
                <a:latin typeface="나눔스퀘어_ac ExtraBold" pitchFamily="50" charset="-127"/>
                <a:ea typeface="나눔스퀘어_ac ExtraBold" pitchFamily="50" charset="-127"/>
              </a:rPr>
              <a:t>나눔스퀘어</a:t>
            </a:r>
            <a:r>
              <a:rPr lang="ko-KR" altLang="en-US" sz="5000" dirty="0" smtClean="0">
                <a:solidFill>
                  <a:schemeClr val="bg1"/>
                </a:solidFill>
                <a:latin typeface="나눔스퀘어_ac ExtraBold" pitchFamily="50" charset="-127"/>
                <a:ea typeface="나눔스퀘어_ac ExtraBold" pitchFamily="50" charset="-127"/>
              </a:rPr>
              <a:t> </a:t>
            </a:r>
            <a:r>
              <a:rPr lang="en-US" altLang="ko-KR" sz="5000" dirty="0" smtClean="0">
                <a:solidFill>
                  <a:schemeClr val="bg1"/>
                </a:solidFill>
                <a:latin typeface="나눔스퀘어_ac ExtraBold" pitchFamily="50" charset="-127"/>
                <a:ea typeface="나눔스퀘어_ac ExtraBold" pitchFamily="50" charset="-127"/>
              </a:rPr>
              <a:t>ac </a:t>
            </a:r>
            <a:r>
              <a:rPr lang="en-US" altLang="ko-KR" sz="5000" dirty="0" err="1" smtClean="0">
                <a:solidFill>
                  <a:schemeClr val="bg1"/>
                </a:solidFill>
                <a:latin typeface="나눔스퀘어_ac ExtraBold" pitchFamily="50" charset="-127"/>
                <a:ea typeface="나눔스퀘어_ac ExtraBold" pitchFamily="50" charset="-127"/>
              </a:rPr>
              <a:t>ExtraBold</a:t>
            </a:r>
            <a:r>
              <a:rPr lang="en-US" altLang="ko-KR" sz="5000" dirty="0" smtClean="0">
                <a:solidFill>
                  <a:schemeClr val="bg1"/>
                </a:solidFill>
                <a:latin typeface="나눔스퀘어_ac ExtraBold" pitchFamily="50" charset="-127"/>
                <a:ea typeface="나눔스퀘어_ac ExtraBold" pitchFamily="50" charset="-127"/>
              </a:rPr>
              <a:t> </a:t>
            </a:r>
            <a:r>
              <a:rPr lang="ko-KR" altLang="en-US" sz="5000" dirty="0" smtClean="0">
                <a:solidFill>
                  <a:schemeClr val="bg1"/>
                </a:solidFill>
                <a:latin typeface="나눔스퀘어_ac ExtraBold" pitchFamily="50" charset="-127"/>
                <a:ea typeface="나눔스퀘어_ac ExtraBold" pitchFamily="50" charset="-127"/>
              </a:rPr>
              <a:t>입니다</a:t>
            </a:r>
            <a:r>
              <a:rPr lang="en-US" altLang="ko-KR" sz="5000" dirty="0" smtClean="0">
                <a:solidFill>
                  <a:schemeClr val="bg1"/>
                </a:solidFill>
                <a:latin typeface="나눔스퀘어_ac ExtraBold" pitchFamily="50" charset="-127"/>
                <a:ea typeface="나눔스퀘어_ac ExtraBold" pitchFamily="50" charset="-127"/>
              </a:rPr>
              <a:t>.</a:t>
            </a:r>
          </a:p>
          <a:p>
            <a:r>
              <a:rPr lang="ko-KR" altLang="en-US" sz="5000" dirty="0" err="1" smtClean="0">
                <a:solidFill>
                  <a:schemeClr val="bg1"/>
                </a:solidFill>
                <a:latin typeface="나눔스퀘어_ac Light" pitchFamily="50" charset="-127"/>
                <a:ea typeface="나눔스퀘어_ac Light" pitchFamily="50" charset="-127"/>
              </a:rPr>
              <a:t>나눔스퀘어</a:t>
            </a:r>
            <a:r>
              <a:rPr lang="ko-KR" altLang="en-US" sz="5000" dirty="0" smtClean="0">
                <a:solidFill>
                  <a:schemeClr val="bg1"/>
                </a:solidFill>
                <a:latin typeface="나눔스퀘어_ac Light" pitchFamily="50" charset="-127"/>
                <a:ea typeface="나눔스퀘어_ac Light" pitchFamily="50" charset="-127"/>
              </a:rPr>
              <a:t> </a:t>
            </a:r>
            <a:r>
              <a:rPr lang="en-US" altLang="ko-KR" sz="5000" dirty="0" smtClean="0">
                <a:solidFill>
                  <a:schemeClr val="bg1"/>
                </a:solidFill>
                <a:latin typeface="나눔스퀘어_ac Light" pitchFamily="50" charset="-127"/>
                <a:ea typeface="나눔스퀘어_ac Light" pitchFamily="50" charset="-127"/>
              </a:rPr>
              <a:t>ac Light </a:t>
            </a:r>
            <a:r>
              <a:rPr lang="ko-KR" altLang="en-US" sz="5000" dirty="0" smtClean="0">
                <a:solidFill>
                  <a:schemeClr val="bg1"/>
                </a:solidFill>
                <a:latin typeface="나눔스퀘어_ac Light" pitchFamily="50" charset="-127"/>
                <a:ea typeface="나눔스퀘어_ac Light" pitchFamily="50" charset="-127"/>
              </a:rPr>
              <a:t>입니다</a:t>
            </a:r>
            <a:r>
              <a:rPr lang="en-US" altLang="ko-KR" sz="5000" dirty="0" smtClean="0">
                <a:solidFill>
                  <a:schemeClr val="bg1"/>
                </a:solidFill>
                <a:latin typeface="나눔스퀘어_ac Light" pitchFamily="50" charset="-127"/>
                <a:ea typeface="나눔스퀘어_ac Light" pitchFamily="50" charset="-127"/>
              </a:rPr>
              <a:t>.</a:t>
            </a:r>
            <a:endParaRPr lang="ko-KR" altLang="en-US" sz="5000" dirty="0">
              <a:solidFill>
                <a:schemeClr val="bg1"/>
              </a:solidFill>
              <a:latin typeface="나눔스퀘어_ac Light" pitchFamily="50" charset="-127"/>
              <a:ea typeface="나눔스퀘어_ac Light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400" y="1714500"/>
            <a:ext cx="13258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서울시 아파트 가격에 영향을</a:t>
            </a:r>
            <a:r>
              <a:rPr lang="en-US" altLang="ko-KR" sz="8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 </a:t>
            </a:r>
            <a:r>
              <a:rPr lang="ko-KR" altLang="en-US" sz="8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미치는 요인분석</a:t>
            </a:r>
            <a:endParaRPr lang="ko-KR" altLang="en-US" sz="8000" dirty="0" smtClean="0">
              <a:solidFill>
                <a:schemeClr val="accent1">
                  <a:lumMod val="20000"/>
                  <a:lumOff val="80000"/>
                </a:schemeClr>
              </a:solidFill>
              <a:latin typeface="나눔스퀘어_ac Bold" pitchFamily="50" charset="-127"/>
              <a:ea typeface="나눔스퀘어_ac 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5890" y="285750"/>
            <a:ext cx="2375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defRPr/>
            </a:pPr>
            <a:r>
              <a:rPr lang="en-US" altLang="ko-KR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i!i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 </a:t>
            </a:r>
            <a:r>
              <a:rPr lang="ko-KR" alt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에이콘아카데미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(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강남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)</a:t>
            </a:r>
            <a:endParaRPr lang="ko-KR" altLang="en-US" dirty="0">
              <a:solidFill>
                <a:schemeClr val="accent1">
                  <a:lumMod val="20000"/>
                  <a:lumOff val="80000"/>
                </a:schemeClr>
              </a:solidFill>
              <a:latin typeface="나눔스퀘어_ac Bold" pitchFamily="50" charset="-127"/>
              <a:ea typeface="나눔스퀘어_ac 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077105" y="285750"/>
            <a:ext cx="3829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defRPr/>
            </a:pP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AI 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프로젝트 기반 </a:t>
            </a:r>
            <a:r>
              <a:rPr lang="ko-KR" alt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빅데이터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 분석 과정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A</a:t>
            </a:r>
            <a:endParaRPr lang="ko-KR" altLang="en-US" dirty="0">
              <a:solidFill>
                <a:schemeClr val="accent1">
                  <a:lumMod val="20000"/>
                  <a:lumOff val="80000"/>
                </a:schemeClr>
              </a:solidFill>
              <a:latin typeface="나눔스퀘어_ac Bold" pitchFamily="50" charset="-127"/>
              <a:ea typeface="나눔스퀘어_ac 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725400" y="3924300"/>
            <a:ext cx="60960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5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2 TEAM</a:t>
            </a:r>
          </a:p>
          <a:p>
            <a:pPr>
              <a:lnSpc>
                <a:spcPct val="150000"/>
              </a:lnSpc>
            </a:pPr>
            <a:endParaRPr lang="en-US" altLang="ko-KR" sz="2500" dirty="0" smtClean="0">
              <a:solidFill>
                <a:schemeClr val="accent1">
                  <a:lumMod val="20000"/>
                  <a:lumOff val="80000"/>
                </a:schemeClr>
              </a:solidFill>
              <a:latin typeface="나눔스퀘어_ac Bold" pitchFamily="50" charset="-127"/>
              <a:ea typeface="나눔스퀘어_ac Bold" pitchFamily="50" charset="-127"/>
            </a:endParaRPr>
          </a:p>
          <a:p>
            <a:r>
              <a:rPr lang="ko-KR" altLang="en-US" sz="35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나석원</a:t>
            </a:r>
            <a:r>
              <a:rPr lang="en-US" altLang="ko-KR" sz="35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, </a:t>
            </a:r>
            <a:r>
              <a:rPr lang="ko-KR" altLang="en-US" sz="35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김현경</a:t>
            </a:r>
            <a:r>
              <a:rPr lang="en-US" altLang="ko-KR" sz="35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, </a:t>
            </a:r>
            <a:r>
              <a:rPr lang="ko-KR" altLang="en-US" sz="35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김현욱</a:t>
            </a:r>
            <a:r>
              <a:rPr lang="en-US" altLang="ko-KR" sz="35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 </a:t>
            </a:r>
          </a:p>
          <a:p>
            <a:r>
              <a:rPr lang="ko-KR" altLang="en-US" sz="35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송호준</a:t>
            </a:r>
            <a:r>
              <a:rPr lang="en-US" altLang="ko-KR" sz="35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, </a:t>
            </a:r>
            <a:r>
              <a:rPr lang="ko-KR" altLang="en-US" sz="35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이준규</a:t>
            </a:r>
            <a:r>
              <a:rPr lang="en-US" altLang="ko-KR" sz="35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  </a:t>
            </a:r>
            <a:endParaRPr lang="ko-KR" altLang="en-US" sz="3500" dirty="0">
              <a:solidFill>
                <a:schemeClr val="accent1">
                  <a:lumMod val="20000"/>
                  <a:lumOff val="80000"/>
                </a:schemeClr>
              </a:solidFill>
              <a:latin typeface="나눔스퀘어_ac Bold" pitchFamily="50" charset="-127"/>
              <a:ea typeface="나눔스퀘어_ac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9409" y="1759684"/>
            <a:ext cx="7122886" cy="11763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63854" y="3409801"/>
            <a:ext cx="7698977" cy="58154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234803" y="3083910"/>
            <a:ext cx="30841966" cy="477746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6234803" y="5643538"/>
            <a:ext cx="30841966" cy="40938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5659" y="9670552"/>
            <a:ext cx="3541779" cy="2593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617117" y="9796262"/>
            <a:ext cx="12830502" cy="76190"/>
            <a:chOff x="4617117" y="9796262"/>
            <a:chExt cx="12830502" cy="761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7117" y="9796262"/>
              <a:ext cx="12830502" cy="7619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0421" y="385781"/>
            <a:ext cx="2550130" cy="4399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61906" y="384190"/>
            <a:ext cx="6797377" cy="45724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0421" y="1414534"/>
            <a:ext cx="2392139" cy="5125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547A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6937830"/>
            <a:ext cx="20749128" cy="9385114"/>
            <a:chOff x="-533333" y="6937830"/>
            <a:chExt cx="20749128" cy="93851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533333" y="6937830"/>
              <a:ext cx="20749128" cy="9385114"/>
              <a:chOff x="-533333" y="6937830"/>
              <a:chExt cx="20749128" cy="938511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0825081" y="2126999"/>
                <a:ext cx="41498256" cy="18770227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533333" y="6937830"/>
                <a:ext cx="20749128" cy="938511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541859" y="9849233"/>
              <a:ext cx="972009" cy="492233"/>
              <a:chOff x="7541859" y="9849233"/>
              <a:chExt cx="972009" cy="49223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41859" y="9849233"/>
                <a:ext cx="972009" cy="492233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12914" y="1812070"/>
            <a:ext cx="9225960" cy="141167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617813" y="3317154"/>
            <a:ext cx="9050088" cy="76190"/>
            <a:chOff x="4617813" y="3317154"/>
            <a:chExt cx="9050088" cy="761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7813" y="3317154"/>
              <a:ext cx="9050088" cy="761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61715" y="4059119"/>
            <a:ext cx="5814946" cy="444443"/>
            <a:chOff x="5961715" y="4059119"/>
            <a:chExt cx="5814946" cy="4444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19652" y="4011501"/>
              <a:ext cx="1147853" cy="524405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5961715" y="4082365"/>
              <a:ext cx="397951" cy="397951"/>
              <a:chOff x="5961715" y="4082365"/>
              <a:chExt cx="397951" cy="39795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1715" y="4082365"/>
                <a:ext cx="397951" cy="397951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52865" y="4015236"/>
              <a:ext cx="2489938" cy="52440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19649" y="4864401"/>
            <a:ext cx="796767" cy="52440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52868" y="4864401"/>
            <a:ext cx="3508576" cy="59107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907737" y="4859812"/>
            <a:ext cx="541387" cy="541387"/>
            <a:chOff x="5907737" y="4859812"/>
            <a:chExt cx="541387" cy="54138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07737" y="4859812"/>
              <a:ext cx="541387" cy="54138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010245" y="5757450"/>
            <a:ext cx="7078895" cy="469146"/>
            <a:chOff x="6010245" y="5757450"/>
            <a:chExt cx="7078895" cy="46914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19649" y="5709832"/>
              <a:ext cx="1426491" cy="63325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52868" y="5709832"/>
              <a:ext cx="3897700" cy="552976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6010245" y="5757450"/>
              <a:ext cx="300891" cy="469146"/>
              <a:chOff x="6010245" y="5757450"/>
              <a:chExt cx="300891" cy="46914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010245" y="5757450"/>
                <a:ext cx="300891" cy="469146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4617813" y="6892370"/>
            <a:ext cx="9050088" cy="76190"/>
            <a:chOff x="4617813" y="6892370"/>
            <a:chExt cx="9050088" cy="7619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7813" y="6892370"/>
              <a:ext cx="9050088" cy="76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004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2" name="그룹 1005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41" name="Picture 2" descr="jeonse 2"/>
          <p:cNvPicPr>
            <a:picLocks noChangeArrowheads="1"/>
          </p:cNvPicPr>
          <p:nvPr/>
        </p:nvPicPr>
        <p:blipFill>
          <a:blip r:embed="rId4">
            <a:grayscl/>
          </a:blip>
          <a:srcRect l="31531" r="38592"/>
          <a:stretch>
            <a:fillRect/>
          </a:stretch>
        </p:blipFill>
        <p:spPr bwMode="auto">
          <a:xfrm>
            <a:off x="12268200" y="0"/>
            <a:ext cx="5040000" cy="10285200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1219200" y="198119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목</a:t>
            </a:r>
            <a:r>
              <a:rPr lang="en-US" altLang="ko-KR" sz="6000" dirty="0" smtClean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		</a:t>
            </a:r>
            <a:r>
              <a:rPr lang="ko-KR" altLang="en-US" sz="6000" dirty="0" smtClean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차</a:t>
            </a:r>
            <a:endParaRPr lang="ko-KR" altLang="en-US" sz="6000" dirty="0">
              <a:solidFill>
                <a:schemeClr val="accent1">
                  <a:lumMod val="7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19200" y="3047990"/>
            <a:ext cx="6096000" cy="56323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01. </a:t>
            </a:r>
            <a:r>
              <a:rPr lang="ko-KR" altLang="en-US" sz="4000" dirty="0" smtClean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배경 및 목적</a:t>
            </a:r>
            <a:endParaRPr lang="en-US" altLang="ko-KR" sz="4000" dirty="0" smtClean="0">
              <a:solidFill>
                <a:srgbClr val="618DC3"/>
              </a:solidFill>
              <a:latin typeface="나눔스퀘어_ac Bold" pitchFamily="50" charset="-127"/>
              <a:ea typeface="나눔스퀘어_ac 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02. </a:t>
            </a:r>
            <a:r>
              <a:rPr lang="ko-KR" altLang="en-US" sz="4000" dirty="0" smtClean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가설 설정</a:t>
            </a:r>
            <a:endParaRPr lang="en-US" altLang="ko-KR" sz="4000" dirty="0" smtClean="0">
              <a:solidFill>
                <a:srgbClr val="618DC3"/>
              </a:solidFill>
              <a:latin typeface="나눔스퀘어_ac Bold" pitchFamily="50" charset="-127"/>
              <a:ea typeface="나눔스퀘어_ac 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03. </a:t>
            </a:r>
            <a:r>
              <a:rPr lang="ko-KR" altLang="en-US" sz="4000" dirty="0" smtClean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데이터 수집 </a:t>
            </a:r>
            <a:r>
              <a:rPr lang="en-US" altLang="ko-KR" sz="4000" dirty="0" smtClean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&amp; </a:t>
            </a:r>
            <a:r>
              <a:rPr lang="ko-KR" altLang="en-US" sz="4000" dirty="0" smtClean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전처리</a:t>
            </a:r>
            <a:endParaRPr lang="en-US" altLang="ko-KR" sz="4000" dirty="0" smtClean="0">
              <a:solidFill>
                <a:srgbClr val="618DC3"/>
              </a:solidFill>
              <a:latin typeface="나눔스퀘어_ac Bold" pitchFamily="50" charset="-127"/>
              <a:ea typeface="나눔스퀘어_ac 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04. </a:t>
            </a:r>
            <a:r>
              <a:rPr lang="ko-KR" altLang="en-US" sz="4000" dirty="0" smtClean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데이터 분석 </a:t>
            </a:r>
            <a:r>
              <a:rPr lang="en-US" altLang="ko-KR" sz="4000" dirty="0" smtClean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&amp; </a:t>
            </a:r>
            <a:r>
              <a:rPr lang="ko-KR" altLang="en-US" sz="4000" dirty="0" smtClean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시각화</a:t>
            </a:r>
            <a:endParaRPr lang="en-US" altLang="ko-KR" sz="4000" dirty="0" smtClean="0">
              <a:solidFill>
                <a:srgbClr val="618DC3"/>
              </a:solidFill>
              <a:latin typeface="나눔스퀘어_ac Bold" pitchFamily="50" charset="-127"/>
              <a:ea typeface="나눔스퀘어_ac 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05. </a:t>
            </a:r>
            <a:r>
              <a:rPr lang="ko-KR" altLang="en-US" sz="4000" dirty="0" smtClean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결론</a:t>
            </a:r>
            <a:endParaRPr lang="en-US" altLang="ko-KR" sz="4000" dirty="0" smtClean="0">
              <a:solidFill>
                <a:srgbClr val="618DC3"/>
              </a:solidFill>
              <a:latin typeface="나눔스퀘어_ac Bold" pitchFamily="50" charset="-127"/>
              <a:ea typeface="나눔스퀘어_ac 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06. </a:t>
            </a:r>
            <a:r>
              <a:rPr lang="ko-KR" altLang="en-US" sz="4000" dirty="0" smtClean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자체 평가 의견</a:t>
            </a:r>
            <a:endParaRPr lang="en-US" altLang="ko-KR" sz="4000" dirty="0" smtClean="0">
              <a:solidFill>
                <a:srgbClr val="618DC3"/>
              </a:solidFill>
              <a:latin typeface="나눔스퀘어_ac Bold" pitchFamily="50" charset="-127"/>
              <a:ea typeface="나눔스퀘어_ac 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95400" y="548670"/>
            <a:ext cx="16306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서울시 아파트 가격에 영향을 미치는 요인분석</a:t>
            </a:r>
          </a:p>
        </p:txBody>
      </p:sp>
      <p:grpSp>
        <p:nvGrpSpPr>
          <p:cNvPr id="4" name="그룹 1002"/>
          <p:cNvGrpSpPr/>
          <p:nvPr/>
        </p:nvGrpSpPr>
        <p:grpSpPr>
          <a:xfrm>
            <a:off x="901983" y="1333510"/>
            <a:ext cx="16518151" cy="76190"/>
            <a:chOff x="948516" y="915811"/>
            <a:chExt cx="16518151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grpSp>
        <p:nvGrpSpPr>
          <p:cNvPr id="44" name="그룹 1002"/>
          <p:cNvGrpSpPr/>
          <p:nvPr/>
        </p:nvGrpSpPr>
        <p:grpSpPr>
          <a:xfrm>
            <a:off x="901983" y="9486910"/>
            <a:ext cx="16518151" cy="76190"/>
            <a:chOff x="948516" y="915811"/>
            <a:chExt cx="16518151" cy="76190"/>
          </a:xfrm>
        </p:grpSpPr>
        <p:pic>
          <p:nvPicPr>
            <p:cNvPr id="45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4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3" name="그룹 1005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sp>
        <p:nvSpPr>
          <p:cNvPr id="45" name="TextBox 44"/>
          <p:cNvSpPr txBox="1"/>
          <p:nvPr/>
        </p:nvSpPr>
        <p:spPr>
          <a:xfrm>
            <a:off x="1295400" y="266700"/>
            <a:ext cx="1630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1">
                    <a:lumMod val="75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01. </a:t>
            </a:r>
            <a:r>
              <a:rPr lang="ko-KR" altLang="en-US" sz="4000" dirty="0" smtClean="0">
                <a:solidFill>
                  <a:schemeClr val="accent1">
                    <a:lumMod val="75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배경 및 목적 </a:t>
            </a:r>
            <a:endParaRPr lang="ko-KR" altLang="en-US" sz="4000" dirty="0" smtClean="0">
              <a:solidFill>
                <a:schemeClr val="accent1">
                  <a:lumMod val="75000"/>
                </a:schemeClr>
              </a:solidFill>
              <a:latin typeface="나눔스퀘어_ac ExtraBold" pitchFamily="50" charset="-127"/>
              <a:ea typeface="나눔스퀘어_ac ExtraBold" pitchFamily="50" charset="-127"/>
            </a:endParaRPr>
          </a:p>
        </p:txBody>
      </p:sp>
      <p:grpSp>
        <p:nvGrpSpPr>
          <p:cNvPr id="5" name="그룹 1002"/>
          <p:cNvGrpSpPr/>
          <p:nvPr/>
        </p:nvGrpSpPr>
        <p:grpSpPr>
          <a:xfrm>
            <a:off x="901983" y="1127740"/>
            <a:ext cx="16518151" cy="76190"/>
            <a:chOff x="948516" y="915811"/>
            <a:chExt cx="16518151" cy="76190"/>
          </a:xfrm>
        </p:grpSpPr>
        <p:pic>
          <p:nvPicPr>
            <p:cNvPr id="4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grpSp>
        <p:nvGrpSpPr>
          <p:cNvPr id="6" name="그룹 1002"/>
          <p:cNvGrpSpPr/>
          <p:nvPr/>
        </p:nvGrpSpPr>
        <p:grpSpPr>
          <a:xfrm>
            <a:off x="901983" y="9715510"/>
            <a:ext cx="16518151" cy="76190"/>
            <a:chOff x="948516" y="915811"/>
            <a:chExt cx="16518151" cy="76190"/>
          </a:xfrm>
        </p:grpSpPr>
        <p:pic>
          <p:nvPicPr>
            <p:cNvPr id="51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sp>
        <p:nvSpPr>
          <p:cNvPr id="44" name="TextBox 43"/>
          <p:cNvSpPr txBox="1"/>
          <p:nvPr/>
        </p:nvSpPr>
        <p:spPr>
          <a:xfrm>
            <a:off x="9182100" y="1579007"/>
            <a:ext cx="8280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나눔스퀘어_ac ExtraBold" pitchFamily="50" charset="-127"/>
                <a:ea typeface="나눔스퀘어_ac ExtraBold" pitchFamily="50" charset="-127"/>
              </a:rPr>
              <a:t>배  경</a:t>
            </a:r>
            <a:endParaRPr lang="en-US" altLang="ko-KR" sz="2000" dirty="0" smtClean="0"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3000" dirty="0" smtClean="0">
              <a:latin typeface="나눔스퀘어_ac" pitchFamily="50" charset="-127"/>
              <a:ea typeface="나눔스퀘어_ac" pitchFamily="50" charset="-127"/>
            </a:endParaRPr>
          </a:p>
          <a:p>
            <a:pPr algn="just">
              <a:buFont typeface="Arial" pitchFamily="34" charset="0"/>
              <a:buChar char="•"/>
            </a:pPr>
            <a:r>
              <a:rPr lang="ko-KR" altLang="en-US" sz="3000" dirty="0" smtClean="0">
                <a:latin typeface="나눔스퀘어_ac" pitchFamily="50" charset="-127"/>
                <a:ea typeface="나눔스퀘어_ac" pitchFamily="50" charset="-127"/>
              </a:rPr>
              <a:t> 부동산 </a:t>
            </a:r>
            <a:r>
              <a:rPr lang="ko-KR" altLang="en-US" sz="3000" dirty="0" smtClean="0">
                <a:latin typeface="나눔스퀘어_ac" pitchFamily="50" charset="-127"/>
                <a:ea typeface="나눔스퀘어_ac" pitchFamily="50" charset="-127"/>
              </a:rPr>
              <a:t>시장은 경제에 큰 영향을 미치는 중요한 시장입니다</a:t>
            </a:r>
            <a:r>
              <a:rPr lang="en-US" altLang="ko-KR" sz="3000" dirty="0" smtClean="0">
                <a:latin typeface="나눔스퀘어_ac" pitchFamily="50" charset="-127"/>
                <a:ea typeface="나눔스퀘어_ac" pitchFamily="50" charset="-127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endParaRPr lang="en-US" altLang="ko-KR" sz="2000" dirty="0" smtClean="0">
              <a:latin typeface="나눔스퀘어_ac" pitchFamily="50" charset="-127"/>
              <a:ea typeface="나눔스퀘어_ac" pitchFamily="50" charset="-127"/>
            </a:endParaRPr>
          </a:p>
          <a:p>
            <a:pPr algn="just">
              <a:buFont typeface="Arial" pitchFamily="34" charset="0"/>
              <a:buChar char="•"/>
            </a:pPr>
            <a:r>
              <a:rPr lang="ko-KR" altLang="en-US" sz="3000" dirty="0" smtClean="0">
                <a:latin typeface="나눔스퀘어_ac" pitchFamily="50" charset="-127"/>
                <a:ea typeface="나눔스퀘어_ac" pitchFamily="50" charset="-127"/>
              </a:rPr>
              <a:t> 최근 </a:t>
            </a:r>
            <a:r>
              <a:rPr lang="ko-KR" altLang="en-US" sz="3000" dirty="0" smtClean="0">
                <a:latin typeface="나눔스퀘어_ac" pitchFamily="50" charset="-127"/>
                <a:ea typeface="나눔스퀘어_ac" pitchFamily="50" charset="-127"/>
              </a:rPr>
              <a:t>몇 년간 부동산 가격은 상승세를 보이며</a:t>
            </a:r>
            <a:r>
              <a:rPr lang="en-US" altLang="ko-KR" sz="3000" dirty="0" smtClean="0"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3000" dirty="0" smtClean="0">
                <a:latin typeface="나눔스퀘어_ac" pitchFamily="50" charset="-127"/>
                <a:ea typeface="나눔스퀘어_ac" pitchFamily="50" charset="-127"/>
              </a:rPr>
              <a:t>부동산에 대한 관심도 높아졌습니다</a:t>
            </a:r>
            <a:r>
              <a:rPr lang="en-US" altLang="ko-KR" sz="3000" dirty="0" smtClean="0">
                <a:latin typeface="나눔스퀘어_ac" pitchFamily="50" charset="-127"/>
                <a:ea typeface="나눔스퀘어_ac" pitchFamily="50" charset="-127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endParaRPr lang="en-US" altLang="ko-KR" sz="2000" dirty="0" smtClean="0">
              <a:latin typeface="나눔스퀘어_ac" pitchFamily="50" charset="-127"/>
              <a:ea typeface="나눔스퀘어_ac" pitchFamily="50" charset="-127"/>
            </a:endParaRPr>
          </a:p>
          <a:p>
            <a:pPr algn="just">
              <a:buFont typeface="Arial" pitchFamily="34" charset="0"/>
              <a:buChar char="•"/>
            </a:pPr>
            <a:r>
              <a:rPr lang="ko-KR" altLang="en-US" sz="3000" dirty="0" smtClean="0">
                <a:latin typeface="나눔스퀘어_ac" pitchFamily="50" charset="-127"/>
                <a:ea typeface="나눔스퀘어_ac" pitchFamily="50" charset="-127"/>
              </a:rPr>
              <a:t> 아파트 </a:t>
            </a:r>
            <a:r>
              <a:rPr lang="ko-KR" altLang="en-US" sz="3000" dirty="0" smtClean="0">
                <a:latin typeface="나눔스퀘어_ac" pitchFamily="50" charset="-127"/>
                <a:ea typeface="나눔스퀘어_ac" pitchFamily="50" charset="-127"/>
              </a:rPr>
              <a:t>가격 변동요인을 분석하는 것은 부동산 시장을 이해하고 관심을 가진 사람들에게 중요한 정보입니다</a:t>
            </a:r>
            <a:r>
              <a:rPr lang="en-US" altLang="ko-KR" sz="3000" dirty="0" smtClean="0">
                <a:latin typeface="나눔스퀘어_ac" pitchFamily="50" charset="-127"/>
                <a:ea typeface="나눔스퀘어_ac" pitchFamily="50" charset="-127"/>
              </a:rPr>
              <a:t>.</a:t>
            </a:r>
            <a:endParaRPr lang="ko-KR" altLang="en-US" sz="3000" dirty="0"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82100" y="6896100"/>
            <a:ext cx="82800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dirty="0" smtClean="0">
                <a:latin typeface="나눔스퀘어_ac ExtraBold" pitchFamily="50" charset="-127"/>
                <a:ea typeface="나눔스퀘어_ac ExtraBold" pitchFamily="50" charset="-127"/>
              </a:rPr>
              <a:t>목  적</a:t>
            </a:r>
            <a:endParaRPr lang="en-US" altLang="ko-KR" sz="4000" dirty="0" smtClean="0">
              <a:latin typeface="나눔스퀘어_ac ExtraBold" pitchFamily="50" charset="-127"/>
              <a:ea typeface="나눔스퀘어_ac ExtraBold" pitchFamily="50" charset="-127"/>
            </a:endParaRPr>
          </a:p>
          <a:p>
            <a:endParaRPr lang="en-US" altLang="ko-KR" sz="3000" dirty="0" smtClean="0">
              <a:latin typeface="나눔스퀘어_ac ExtraBold" pitchFamily="50" charset="-127"/>
              <a:ea typeface="나눔스퀘어_ac ExtraBold" pitchFamily="50" charset="-127"/>
            </a:endParaRPr>
          </a:p>
          <a:p>
            <a:pPr algn="just">
              <a:buFont typeface="Arial" pitchFamily="34" charset="0"/>
              <a:buChar char="•"/>
            </a:pPr>
            <a:r>
              <a:rPr lang="ko-KR" altLang="en-US" sz="3000" dirty="0" smtClean="0">
                <a:latin typeface="나눔스퀘어_ac" pitchFamily="50" charset="-127"/>
                <a:ea typeface="나눔스퀘어_ac" pitchFamily="50" charset="-127"/>
              </a:rPr>
              <a:t> 아파트 가격에 영향을 미치는 요인들을 파악하여 부동산 시장의 전반적인 흐름을 파악하는데 의미를 가지고 있다</a:t>
            </a:r>
            <a:r>
              <a:rPr lang="en-US" altLang="ko-KR" sz="3000" dirty="0" smtClean="0">
                <a:latin typeface="나눔스퀘어_ac" pitchFamily="50" charset="-127"/>
                <a:ea typeface="나눔스퀘어_ac" pitchFamily="50" charset="-127"/>
              </a:rPr>
              <a:t>.</a:t>
            </a:r>
            <a:endParaRPr lang="ko-KR" altLang="en-US" sz="3000" dirty="0">
              <a:latin typeface="나눔스퀘어_ac" pitchFamily="50" charset="-127"/>
              <a:ea typeface="나눔스퀘어_ac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209800" y="1333500"/>
            <a:ext cx="5486400" cy="5029200"/>
            <a:chOff x="1371600" y="1943100"/>
            <a:chExt cx="7710176" cy="7315200"/>
          </a:xfrm>
        </p:grpSpPr>
        <p:pic>
          <p:nvPicPr>
            <p:cNvPr id="2050" name="Picture 2" descr="C:\Users\acorn\OneDrive\Desktop\중간프로젝트\image\아파트 워드클라우드 mask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71600" y="1943100"/>
              <a:ext cx="7710176" cy="7315200"/>
            </a:xfrm>
            <a:prstGeom prst="rect">
              <a:avLst/>
            </a:prstGeom>
            <a:noFill/>
          </p:spPr>
        </p:pic>
        <p:sp>
          <p:nvSpPr>
            <p:cNvPr id="48" name="직사각형 47"/>
            <p:cNvSpPr/>
            <p:nvPr/>
          </p:nvSpPr>
          <p:spPr>
            <a:xfrm>
              <a:off x="2133600" y="2171700"/>
              <a:ext cx="1371600" cy="1447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6286500"/>
            <a:ext cx="7620000" cy="185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" name="Picture 7"/>
          <p:cNvPicPr>
            <a:picLocks noChangeAspect="1" noChangeArrowheads="1"/>
          </p:cNvPicPr>
          <p:nvPr/>
        </p:nvPicPr>
        <p:blipFill>
          <a:blip r:embed="rId7"/>
          <a:srcRect b="32972"/>
          <a:stretch>
            <a:fillRect/>
          </a:stretch>
        </p:blipFill>
        <p:spPr bwMode="auto">
          <a:xfrm>
            <a:off x="1143000" y="8420100"/>
            <a:ext cx="7405714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TextBox 57"/>
          <p:cNvSpPr txBox="1"/>
          <p:nvPr/>
        </p:nvSpPr>
        <p:spPr>
          <a:xfrm>
            <a:off x="4572000" y="8115300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_ac Light" pitchFamily="50" charset="-127"/>
                <a:ea typeface="나눔스퀘어_ac Light" pitchFamily="50" charset="-127"/>
              </a:rPr>
              <a:t>출처 </a:t>
            </a:r>
            <a:r>
              <a:rPr lang="en-US" altLang="ko-KR" sz="1200" dirty="0" smtClean="0">
                <a:latin typeface="나눔스퀘어_ac Light" pitchFamily="50" charset="-127"/>
                <a:ea typeface="나눔스퀘어_ac Light" pitchFamily="50" charset="-127"/>
              </a:rPr>
              <a:t>: </a:t>
            </a:r>
            <a:r>
              <a:rPr lang="en-US" altLang="ko-KR" sz="1200" dirty="0" smtClean="0">
                <a:latin typeface="나눔스퀘어_ac Light" pitchFamily="50" charset="-127"/>
                <a:ea typeface="나눔스퀘어_ac Light" pitchFamily="50" charset="-127"/>
              </a:rPr>
              <a:t>https://</a:t>
            </a:r>
            <a:r>
              <a:rPr lang="en-US" altLang="ko-KR" sz="1200" dirty="0" smtClean="0">
                <a:latin typeface="나눔스퀘어_ac Light" pitchFamily="50" charset="-127"/>
                <a:ea typeface="나눔스퀘어_ac Light" pitchFamily="50" charset="-127"/>
              </a:rPr>
              <a:t>www.mk.co.kr/news/realestate/10623803 </a:t>
            </a:r>
            <a:endParaRPr lang="ko-KR" altLang="en-US" sz="1200" dirty="0">
              <a:latin typeface="나눔스퀘어_ac Light" pitchFamily="50" charset="-127"/>
              <a:ea typeface="나눔스퀘어_ac Light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2000" y="88773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 Light" pitchFamily="50" charset="-127"/>
                <a:ea typeface="나눔스퀘어 Light" pitchFamily="50" charset="-127"/>
              </a:rPr>
              <a:t>출처 </a:t>
            </a:r>
            <a:r>
              <a:rPr lang="en-US" altLang="ko-KR" sz="1200" dirty="0" smtClean="0">
                <a:latin typeface="나눔스퀘어 Light" pitchFamily="50" charset="-127"/>
                <a:ea typeface="나눔스퀘어 Light" pitchFamily="50" charset="-127"/>
              </a:rPr>
              <a:t>: https</a:t>
            </a:r>
            <a:r>
              <a:rPr lang="en-US" altLang="ko-KR" sz="1200" dirty="0" smtClean="0">
                <a:latin typeface="나눔스퀘어 Light" pitchFamily="50" charset="-127"/>
                <a:ea typeface="나눔스퀘어 Light" pitchFamily="50" charset="-127"/>
              </a:rPr>
              <a:t>://</a:t>
            </a:r>
            <a:r>
              <a:rPr lang="en-US" altLang="ko-KR" sz="1200" dirty="0" smtClean="0">
                <a:latin typeface="나눔스퀘어 Light" pitchFamily="50" charset="-127"/>
                <a:ea typeface="나눔스퀘어 Light" pitchFamily="50" charset="-127"/>
              </a:rPr>
              <a:t>www.dt.co.kr/contents.html?article_no=</a:t>
            </a:r>
            <a:br>
              <a:rPr lang="en-US" altLang="ko-KR" sz="1200" dirty="0" smtClean="0">
                <a:latin typeface="나눔스퀘어 Light" pitchFamily="50" charset="-127"/>
                <a:ea typeface="나눔스퀘어 Light" pitchFamily="50" charset="-127"/>
              </a:rPr>
            </a:br>
            <a:r>
              <a:rPr lang="en-US" altLang="ko-KR" sz="1200" dirty="0" smtClean="0">
                <a:latin typeface="나눔스퀘어 Light" pitchFamily="50" charset="-127"/>
                <a:ea typeface="나눔스퀘어 Light" pitchFamily="50" charset="-127"/>
              </a:rPr>
              <a:t>2023042002109923065001&amp;ref=</a:t>
            </a:r>
            <a:r>
              <a:rPr lang="en-US" altLang="ko-KR" sz="1200" dirty="0" err="1" smtClean="0">
                <a:latin typeface="나눔스퀘어 Light" pitchFamily="50" charset="-127"/>
                <a:ea typeface="나눔스퀘어 Light" pitchFamily="50" charset="-127"/>
              </a:rPr>
              <a:t>naver</a:t>
            </a:r>
            <a:endParaRPr lang="ko-KR" altLang="en-US" sz="1200" dirty="0">
              <a:latin typeface="나눔스퀘어 Light" pitchFamily="50" charset="-127"/>
              <a:ea typeface="나눔스퀘어 Light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grpSp>
        <p:nvGrpSpPr>
          <p:cNvPr id="53" name="그룹 52"/>
          <p:cNvGrpSpPr/>
          <p:nvPr/>
        </p:nvGrpSpPr>
        <p:grpSpPr>
          <a:xfrm>
            <a:off x="4495800" y="2857500"/>
            <a:ext cx="2880000" cy="2880000"/>
            <a:chOff x="4114800" y="2857500"/>
            <a:chExt cx="4320000" cy="4320000"/>
          </a:xfrm>
        </p:grpSpPr>
        <p:pic>
          <p:nvPicPr>
            <p:cNvPr id="1026" name="Picture 2" descr="C:\Users\acorn\OneDrive\Desktop\중간프로젝트\image\화폐.jpg"/>
            <p:cNvPicPr>
              <a:picLocks noChangeArrowheads="1"/>
            </p:cNvPicPr>
            <p:nvPr/>
          </p:nvPicPr>
          <p:blipFill>
            <a:blip r:embed="rId4">
              <a:lum bright="50000" contrast="-60000"/>
            </a:blip>
            <a:srcRect/>
            <a:stretch>
              <a:fillRect/>
            </a:stretch>
          </p:blipFill>
          <p:spPr bwMode="auto">
            <a:xfrm>
              <a:off x="4114800" y="2857500"/>
              <a:ext cx="4320000" cy="432000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39" name="TextBox 38"/>
            <p:cNvSpPr txBox="1"/>
            <p:nvPr/>
          </p:nvSpPr>
          <p:spPr>
            <a:xfrm>
              <a:off x="4811760" y="4223438"/>
              <a:ext cx="2926080" cy="1588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 smtClean="0">
                  <a:solidFill>
                    <a:srgbClr val="5587C3"/>
                  </a:solidFill>
                  <a:latin typeface="나눔스퀘어_ac ExtraBold" pitchFamily="50" charset="-127"/>
                  <a:ea typeface="나눔스퀘어_ac ExtraBold" pitchFamily="50" charset="-127"/>
                </a:rPr>
                <a:t>경제적</a:t>
              </a:r>
              <a:r>
                <a:rPr lang="en-US" altLang="ko-KR" sz="4000" dirty="0" smtClean="0">
                  <a:solidFill>
                    <a:srgbClr val="5587C3"/>
                  </a:solidFill>
                  <a:latin typeface="나눔스퀘어_ac ExtraBold" pitchFamily="50" charset="-127"/>
                  <a:ea typeface="나눔스퀘어_ac ExtraBold" pitchFamily="50" charset="-127"/>
                </a:rPr>
                <a:t/>
              </a:r>
              <a:br>
                <a:rPr lang="en-US" altLang="ko-KR" sz="4000" dirty="0" smtClean="0">
                  <a:solidFill>
                    <a:srgbClr val="5587C3"/>
                  </a:solidFill>
                  <a:latin typeface="나눔스퀘어_ac ExtraBold" pitchFamily="50" charset="-127"/>
                  <a:ea typeface="나눔스퀘어_ac ExtraBold" pitchFamily="50" charset="-127"/>
                </a:rPr>
              </a:br>
              <a:r>
                <a:rPr lang="ko-KR" altLang="en-US" sz="4000" dirty="0" smtClean="0">
                  <a:solidFill>
                    <a:srgbClr val="5587C3"/>
                  </a:solidFill>
                  <a:latin typeface="나눔스퀘어_ac ExtraBold" pitchFamily="50" charset="-127"/>
                  <a:ea typeface="나눔스퀘어_ac ExtraBold" pitchFamily="50" charset="-127"/>
                </a:rPr>
                <a:t> 요인</a:t>
              </a:r>
              <a:endParaRPr lang="ko-KR" altLang="en-US" sz="4000" dirty="0">
                <a:solidFill>
                  <a:srgbClr val="5587C3"/>
                </a:solidFill>
                <a:latin typeface="나눔스퀘어_ac ExtraBold" pitchFamily="50" charset="-127"/>
                <a:ea typeface="나눔스퀘어_ac ExtraBold" pitchFamily="50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295400" y="266700"/>
            <a:ext cx="1630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1">
                    <a:lumMod val="75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02. </a:t>
            </a:r>
            <a:r>
              <a:rPr lang="ko-KR" altLang="en-US" sz="4000" dirty="0" smtClean="0">
                <a:solidFill>
                  <a:schemeClr val="accent1">
                    <a:lumMod val="75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가설 설정 </a:t>
            </a:r>
            <a:endParaRPr lang="ko-KR" altLang="en-US" sz="4000" dirty="0" smtClean="0">
              <a:solidFill>
                <a:schemeClr val="accent1">
                  <a:lumMod val="75000"/>
                </a:schemeClr>
              </a:solidFill>
              <a:latin typeface="나눔스퀘어_ac ExtraBold" pitchFamily="50" charset="-127"/>
              <a:ea typeface="나눔스퀘어_ac ExtraBold" pitchFamily="50" charset="-127"/>
            </a:endParaRPr>
          </a:p>
        </p:txBody>
      </p:sp>
      <p:grpSp>
        <p:nvGrpSpPr>
          <p:cNvPr id="46" name="그룹 1002"/>
          <p:cNvGrpSpPr/>
          <p:nvPr/>
        </p:nvGrpSpPr>
        <p:grpSpPr>
          <a:xfrm>
            <a:off x="901983" y="1127740"/>
            <a:ext cx="16518151" cy="76190"/>
            <a:chOff x="948516" y="915811"/>
            <a:chExt cx="16518151" cy="76190"/>
          </a:xfrm>
        </p:grpSpPr>
        <p:pic>
          <p:nvPicPr>
            <p:cNvPr id="4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grpSp>
        <p:nvGrpSpPr>
          <p:cNvPr id="50" name="그룹 1002"/>
          <p:cNvGrpSpPr/>
          <p:nvPr/>
        </p:nvGrpSpPr>
        <p:grpSpPr>
          <a:xfrm>
            <a:off x="901983" y="9715510"/>
            <a:ext cx="16518151" cy="76190"/>
            <a:chOff x="948516" y="915811"/>
            <a:chExt cx="16518151" cy="76190"/>
          </a:xfrm>
        </p:grpSpPr>
        <p:pic>
          <p:nvPicPr>
            <p:cNvPr id="51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grpSp>
        <p:nvGrpSpPr>
          <p:cNvPr id="54" name="그룹 53"/>
          <p:cNvGrpSpPr/>
          <p:nvPr/>
        </p:nvGrpSpPr>
        <p:grpSpPr>
          <a:xfrm>
            <a:off x="11734800" y="2933700"/>
            <a:ext cx="2880000" cy="2880000"/>
            <a:chOff x="11608200" y="2720340"/>
            <a:chExt cx="4320000" cy="4320000"/>
          </a:xfrm>
        </p:grpSpPr>
        <p:pic>
          <p:nvPicPr>
            <p:cNvPr id="1027" name="Picture 3" descr="C:\Users\acorn\OneDrive\Desktop\중간프로젝트\image\아파트이미지.jpeg"/>
            <p:cNvPicPr>
              <a:picLocks noChangeArrowheads="1"/>
            </p:cNvPicPr>
            <p:nvPr/>
          </p:nvPicPr>
          <p:blipFill>
            <a:blip r:embed="rId6">
              <a:lum bright="50000" contrast="-50000"/>
            </a:blip>
            <a:srcRect/>
            <a:stretch>
              <a:fillRect/>
            </a:stretch>
          </p:blipFill>
          <p:spPr bwMode="auto">
            <a:xfrm>
              <a:off x="11608200" y="2720340"/>
              <a:ext cx="4320000" cy="432000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52" name="TextBox 51"/>
            <p:cNvSpPr txBox="1"/>
            <p:nvPr/>
          </p:nvSpPr>
          <p:spPr>
            <a:xfrm>
              <a:off x="12396600" y="4086278"/>
              <a:ext cx="2743200" cy="1588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 smtClean="0">
                  <a:solidFill>
                    <a:srgbClr val="618DC3"/>
                  </a:solidFill>
                  <a:latin typeface="나눔스퀘어_ac ExtraBold" pitchFamily="50" charset="-127"/>
                  <a:ea typeface="나눔스퀘어_ac ExtraBold" pitchFamily="50" charset="-127"/>
                </a:rPr>
                <a:t>환경적</a:t>
              </a:r>
              <a:r>
                <a:rPr lang="en-US" altLang="ko-KR" sz="4000" dirty="0" smtClean="0">
                  <a:solidFill>
                    <a:srgbClr val="618DC3"/>
                  </a:solidFill>
                  <a:latin typeface="나눔스퀘어_ac ExtraBold" pitchFamily="50" charset="-127"/>
                  <a:ea typeface="나눔스퀘어_ac ExtraBold" pitchFamily="50" charset="-127"/>
                </a:rPr>
                <a:t/>
              </a:r>
              <a:br>
                <a:rPr lang="en-US" altLang="ko-KR" sz="4000" dirty="0" smtClean="0">
                  <a:solidFill>
                    <a:srgbClr val="618DC3"/>
                  </a:solidFill>
                  <a:latin typeface="나눔스퀘어_ac ExtraBold" pitchFamily="50" charset="-127"/>
                  <a:ea typeface="나눔스퀘어_ac ExtraBold" pitchFamily="50" charset="-127"/>
                </a:rPr>
              </a:br>
              <a:r>
                <a:rPr lang="ko-KR" altLang="en-US" sz="4000" dirty="0" smtClean="0">
                  <a:solidFill>
                    <a:srgbClr val="618DC3"/>
                  </a:solidFill>
                  <a:latin typeface="나눔스퀘어_ac ExtraBold" pitchFamily="50" charset="-127"/>
                  <a:ea typeface="나눔스퀘어_ac ExtraBold" pitchFamily="50" charset="-127"/>
                </a:rPr>
                <a:t> 요인</a:t>
              </a:r>
              <a:endParaRPr lang="ko-KR" altLang="en-US" sz="4000" dirty="0">
                <a:solidFill>
                  <a:srgbClr val="618DC3"/>
                </a:solidFill>
                <a:latin typeface="나눔스퀘어_ac ExtraBold" pitchFamily="50" charset="-127"/>
                <a:ea typeface="나눔스퀘어_ac ExtraBold" pitchFamily="50" charset="-127"/>
              </a:endParaRPr>
            </a:p>
          </p:txBody>
        </p:sp>
      </p:grpSp>
      <p:pic>
        <p:nvPicPr>
          <p:cNvPr id="1028" name="Picture 4" descr="C:\Users\acorn\OneDrive\Desktop\중간프로젝트\image\GDP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33800" y="2095500"/>
            <a:ext cx="1440000" cy="144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9" name="Picture 5" descr="C:\Users\acorn\OneDrive\Desktop\중간프로젝트\image\금리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81800" y="2171700"/>
            <a:ext cx="1440000" cy="144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0" name="Picture 6" descr="C:\Users\acorn\OneDrive\Desktop\중간프로젝트\image\물가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29200" y="5524500"/>
            <a:ext cx="1440000" cy="144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1" name="Picture 7" descr="C:\Users\acorn\OneDrive\Desktop\중간프로젝트\image\실업율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00400" y="4457700"/>
            <a:ext cx="1440000" cy="144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2" name="Picture 8" descr="C:\Users\acorn\OneDrive\Desktop\중간프로젝트\image\인구이동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162800" y="4610100"/>
            <a:ext cx="1440000" cy="144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3" name="Picture 9" descr="C:\Users\acorn\OneDrive\Desktop\중간프로젝트\image\버스정류장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4325600" y="2628900"/>
            <a:ext cx="1440000" cy="144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4" name="Picture 10" descr="C:\Users\acorn\OneDrive\Desktop\중간프로젝트\image\병원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97000" y="4076700"/>
            <a:ext cx="1440000" cy="144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5" name="Picture 11" descr="C:\Users\acorn\OneDrive\Desktop\중간프로젝트\image\카페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3411200" y="5600700"/>
            <a:ext cx="1440000" cy="144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6" name="Picture 12" descr="C:\Users\acorn\OneDrive\Desktop\중간프로젝트\image\학교.jpg"/>
          <p:cNvPicPr>
            <a:picLocks noChangeAspect="1" noChangeArrowheads="1"/>
          </p:cNvPicPr>
          <p:nvPr/>
        </p:nvPicPr>
        <p:blipFill>
          <a:blip r:embed="rId15"/>
          <a:srcRect l="20000" t="17812" r="20000" b="20224"/>
          <a:stretch>
            <a:fillRect/>
          </a:stretch>
        </p:blipFill>
        <p:spPr bwMode="auto">
          <a:xfrm>
            <a:off x="10287000" y="2247900"/>
            <a:ext cx="1920000" cy="144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8" name="Picture 14" descr="C:\Users\acorn\OneDrive\Desktop\중간프로젝트\image\공원.jp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1430000" y="5676900"/>
            <a:ext cx="1922474" cy="144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9" name="Picture 15" descr="C:\Users\acorn\OneDrive\Desktop\중간프로젝트\image\대학교.pn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0515600" y="3848100"/>
            <a:ext cx="1620000" cy="16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7" name="TextBox 76"/>
          <p:cNvSpPr txBox="1"/>
          <p:nvPr/>
        </p:nvSpPr>
        <p:spPr>
          <a:xfrm>
            <a:off x="5029200" y="69723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물가지수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스퀘어_ac Bold" pitchFamily="50" charset="-127"/>
              <a:ea typeface="나눔스퀘어_ac Bold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781800" y="35941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금리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스퀘어_ac Bold" pitchFamily="50" charset="-127"/>
              <a:ea typeface="나눔스퀘어_ac Bold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733800" y="35433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GDP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스퀘어_ac Bold" pitchFamily="50" charset="-127"/>
              <a:ea typeface="나눔스퀘어_ac Bold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162800" y="60579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인구이동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스퀘어_ac Bold" pitchFamily="50" charset="-127"/>
              <a:ea typeface="나눔스퀘어_ac Bold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00400" y="59055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실업률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스퀘어_ac Bold" pitchFamily="50" charset="-127"/>
              <a:ea typeface="나눔스퀘어_ac Bold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515600" y="52959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학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교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스퀘어_ac Bold" pitchFamily="50" charset="-127"/>
              <a:ea typeface="나눔스퀘어_ac Bold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4325600" y="40005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정류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장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스퀘어_ac Bold" pitchFamily="50" charset="-127"/>
              <a:ea typeface="나눔스퀘어_ac Bold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3944600" y="52959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병원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스퀘어_ac Bold" pitchFamily="50" charset="-127"/>
              <a:ea typeface="나눔스퀘어_ac Bold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3411200" y="69723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카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페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스퀘어_ac Bold" pitchFamily="50" charset="-127"/>
              <a:ea typeface="나눔스퀘어_ac Bold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1658600" y="70485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공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원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스퀘어_ac Bold" pitchFamily="50" charset="-127"/>
              <a:ea typeface="나눔스퀘어_ac Bold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515600" y="36195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학원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스퀘어_ac Bold" pitchFamily="50" charset="-127"/>
              <a:ea typeface="나눔스퀘어_ac Bold" pitchFamily="50" charset="-127"/>
            </a:endParaRPr>
          </a:p>
        </p:txBody>
      </p:sp>
      <p:pic>
        <p:nvPicPr>
          <p:cNvPr id="1040" name="Picture 16" descr="C:\Users\acorn\OneDrive\Desktop\중간프로젝트\image\범죄율.png"/>
          <p:cNvPicPr>
            <a:picLocks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2420600" y="1943100"/>
            <a:ext cx="1800000" cy="126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1" name="TextBox 90"/>
          <p:cNvSpPr txBox="1"/>
          <p:nvPr/>
        </p:nvSpPr>
        <p:spPr>
          <a:xfrm>
            <a:off x="12725400" y="31623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치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안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스퀘어_ac Bold" pitchFamily="50" charset="-127"/>
              <a:ea typeface="나눔스퀘어_ac Bold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86200" y="8191500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나눔스퀘어_ac" pitchFamily="50" charset="-127"/>
                <a:ea typeface="나눔스퀘어_ac" pitchFamily="50" charset="-127"/>
              </a:rPr>
              <a:t>가설 </a:t>
            </a:r>
            <a:r>
              <a:rPr lang="en-US" altLang="ko-KR" sz="4000" dirty="0" smtClean="0">
                <a:latin typeface="나눔스퀘어_ac" pitchFamily="50" charset="-127"/>
                <a:ea typeface="나눔스퀘어_ac" pitchFamily="50" charset="-127"/>
              </a:rPr>
              <a:t>:</a:t>
            </a:r>
            <a:r>
              <a:rPr lang="ko-KR" altLang="en-US" sz="4000" dirty="0" smtClean="0"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ko-KR" altLang="en-US" sz="4000" dirty="0" smtClean="0">
                <a:latin typeface="나눔스퀘어_ac" pitchFamily="50" charset="-127"/>
                <a:ea typeface="나눔스퀘어_ac" pitchFamily="50" charset="-127"/>
              </a:rPr>
              <a:t>환경적 요인과 경제적 요인이 </a:t>
            </a:r>
            <a:r>
              <a:rPr lang="en-US" altLang="ko-KR" sz="4000" dirty="0" smtClean="0">
                <a:latin typeface="나눔스퀘어_ac" pitchFamily="50" charset="-127"/>
                <a:ea typeface="나눔스퀘어_ac" pitchFamily="50" charset="-127"/>
              </a:rPr>
              <a:t/>
            </a:r>
            <a:br>
              <a:rPr lang="en-US" altLang="ko-KR" sz="4000" dirty="0" smtClean="0">
                <a:latin typeface="나눔스퀘어_ac" pitchFamily="50" charset="-127"/>
                <a:ea typeface="나눔스퀘어_ac" pitchFamily="50" charset="-127"/>
              </a:rPr>
            </a:br>
            <a:r>
              <a:rPr lang="ko-KR" altLang="en-US" sz="4000" dirty="0" smtClean="0">
                <a:latin typeface="나눔스퀘어_ac" pitchFamily="50" charset="-127"/>
                <a:ea typeface="나눔스퀘어_ac" pitchFamily="50" charset="-127"/>
              </a:rPr>
              <a:t>아파트가격에 영향을 미친다</a:t>
            </a:r>
            <a:r>
              <a:rPr lang="en-US" altLang="ko-KR" sz="4000" dirty="0" smtClean="0">
                <a:latin typeface="나눔스퀘어_ac" pitchFamily="50" charset="-127"/>
                <a:ea typeface="나눔스퀘어_ac" pitchFamily="50" charset="-127"/>
              </a:rPr>
              <a:t>.</a:t>
            </a:r>
            <a:endParaRPr lang="ko-KR" altLang="en-US" sz="4000" dirty="0">
              <a:latin typeface="나눔스퀘어_ac" pitchFamily="50" charset="-127"/>
              <a:ea typeface="나눔스퀘어_ac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4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3" name="그룹 1005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sp>
        <p:nvSpPr>
          <p:cNvPr id="45" name="TextBox 44"/>
          <p:cNvSpPr txBox="1"/>
          <p:nvPr/>
        </p:nvSpPr>
        <p:spPr>
          <a:xfrm>
            <a:off x="1295400" y="266700"/>
            <a:ext cx="1630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1">
                    <a:lumMod val="75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03. </a:t>
            </a:r>
            <a:r>
              <a:rPr lang="ko-KR" altLang="en-US" sz="4000" dirty="0" smtClean="0">
                <a:solidFill>
                  <a:schemeClr val="accent1">
                    <a:lumMod val="75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데이터 수집 </a:t>
            </a:r>
            <a:r>
              <a:rPr lang="en-US" altLang="ko-KR" sz="4000" dirty="0" smtClean="0">
                <a:solidFill>
                  <a:schemeClr val="accent1">
                    <a:lumMod val="75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&amp; </a:t>
            </a:r>
            <a:r>
              <a:rPr lang="ko-KR" altLang="en-US" sz="4000" dirty="0" smtClean="0">
                <a:solidFill>
                  <a:schemeClr val="accent1">
                    <a:lumMod val="75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전처리 </a:t>
            </a:r>
            <a:endParaRPr lang="ko-KR" altLang="en-US" sz="4000" dirty="0" smtClean="0">
              <a:solidFill>
                <a:schemeClr val="accent1">
                  <a:lumMod val="75000"/>
                </a:schemeClr>
              </a:solidFill>
              <a:latin typeface="나눔스퀘어_ac ExtraBold" pitchFamily="50" charset="-127"/>
              <a:ea typeface="나눔스퀘어_ac ExtraBold" pitchFamily="50" charset="-127"/>
            </a:endParaRPr>
          </a:p>
        </p:txBody>
      </p:sp>
      <p:grpSp>
        <p:nvGrpSpPr>
          <p:cNvPr id="5" name="그룹 1002"/>
          <p:cNvGrpSpPr/>
          <p:nvPr/>
        </p:nvGrpSpPr>
        <p:grpSpPr>
          <a:xfrm>
            <a:off x="901983" y="1127740"/>
            <a:ext cx="16518151" cy="76190"/>
            <a:chOff x="948516" y="915811"/>
            <a:chExt cx="16518151" cy="76190"/>
          </a:xfrm>
        </p:grpSpPr>
        <p:pic>
          <p:nvPicPr>
            <p:cNvPr id="4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grpSp>
        <p:nvGrpSpPr>
          <p:cNvPr id="6" name="그룹 1002"/>
          <p:cNvGrpSpPr/>
          <p:nvPr/>
        </p:nvGrpSpPr>
        <p:grpSpPr>
          <a:xfrm>
            <a:off x="901983" y="9715510"/>
            <a:ext cx="16518151" cy="76190"/>
            <a:chOff x="948516" y="915811"/>
            <a:chExt cx="16518151" cy="76190"/>
          </a:xfrm>
        </p:grpSpPr>
        <p:pic>
          <p:nvPicPr>
            <p:cNvPr id="51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sp>
        <p:nvSpPr>
          <p:cNvPr id="3074" name="AutoShape 2" descr="requests 라이브러리 사용법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6" name="AutoShape 4" descr="requests 라이브러리 사용법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4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3" name="그룹 1005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grpSp>
        <p:nvGrpSpPr>
          <p:cNvPr id="4" name="그룹 1006"/>
          <p:cNvGrpSpPr/>
          <p:nvPr/>
        </p:nvGrpSpPr>
        <p:grpSpPr>
          <a:xfrm>
            <a:off x="3886200" y="3162300"/>
            <a:ext cx="4680000" cy="4680000"/>
            <a:chOff x="2510699" y="4925170"/>
            <a:chExt cx="4680000" cy="468000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0699" y="4925170"/>
              <a:ext cx="4680000" cy="4680000"/>
            </a:xfrm>
            <a:prstGeom prst="rect">
              <a:avLst/>
            </a:prstGeom>
          </p:spPr>
        </p:pic>
      </p:grpSp>
      <p:grpSp>
        <p:nvGrpSpPr>
          <p:cNvPr id="5" name="그룹 1008"/>
          <p:cNvGrpSpPr/>
          <p:nvPr/>
        </p:nvGrpSpPr>
        <p:grpSpPr>
          <a:xfrm>
            <a:off x="9937800" y="3162300"/>
            <a:ext cx="4680000" cy="4680000"/>
            <a:chOff x="7260659" y="4925170"/>
            <a:chExt cx="5400000" cy="540000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0659" y="4925170"/>
              <a:ext cx="5400000" cy="5400000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4908600" y="3881450"/>
            <a:ext cx="2743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618DC3"/>
                </a:solidFill>
                <a:latin typeface="나눔스퀘어_ac ExtraBold" pitchFamily="50" charset="-127"/>
                <a:ea typeface="나눔스퀘어_ac ExtraBold" pitchFamily="50" charset="-127"/>
              </a:rPr>
              <a:t>경제적 요인</a:t>
            </a:r>
            <a:endParaRPr lang="ko-KR" altLang="en-US" sz="3000" dirty="0">
              <a:solidFill>
                <a:srgbClr val="618DC3"/>
              </a:solidFill>
              <a:latin typeface="나눔스퀘어_ac ExtraBold" pitchFamily="50" charset="-127"/>
              <a:ea typeface="나눔스퀘어_ac ExtraBold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95400" y="548670"/>
            <a:ext cx="16306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 smtClean="0">
                <a:solidFill>
                  <a:schemeClr val="accent1">
                    <a:lumMod val="75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02. </a:t>
            </a:r>
            <a:r>
              <a:rPr lang="ko-KR" altLang="en-US" sz="4500" dirty="0" smtClean="0">
                <a:solidFill>
                  <a:schemeClr val="accent1">
                    <a:lumMod val="75000"/>
                  </a:schemeClr>
                </a:solidFill>
                <a:latin typeface="나눔스퀘어_ac ExtraBold" pitchFamily="50" charset="-127"/>
                <a:ea typeface="나눔스퀘어_ac ExtraBold" pitchFamily="50" charset="-127"/>
              </a:rPr>
              <a:t>가설 설정</a:t>
            </a:r>
            <a:endParaRPr lang="ko-KR" altLang="en-US" sz="4500" dirty="0" smtClean="0">
              <a:solidFill>
                <a:schemeClr val="accent1">
                  <a:lumMod val="75000"/>
                </a:schemeClr>
              </a:solidFill>
              <a:latin typeface="나눔스퀘어_ac ExtraBold" pitchFamily="50" charset="-127"/>
              <a:ea typeface="나눔스퀘어_ac ExtraBold" pitchFamily="50" charset="-127"/>
            </a:endParaRPr>
          </a:p>
        </p:txBody>
      </p:sp>
      <p:grpSp>
        <p:nvGrpSpPr>
          <p:cNvPr id="6" name="그룹 1002"/>
          <p:cNvGrpSpPr/>
          <p:nvPr/>
        </p:nvGrpSpPr>
        <p:grpSpPr>
          <a:xfrm>
            <a:off x="901983" y="1333510"/>
            <a:ext cx="16518151" cy="76190"/>
            <a:chOff x="948516" y="915811"/>
            <a:chExt cx="16518151" cy="76190"/>
          </a:xfrm>
        </p:grpSpPr>
        <p:pic>
          <p:nvPicPr>
            <p:cNvPr id="4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grpSp>
        <p:nvGrpSpPr>
          <p:cNvPr id="7" name="그룹 1002"/>
          <p:cNvGrpSpPr/>
          <p:nvPr/>
        </p:nvGrpSpPr>
        <p:grpSpPr>
          <a:xfrm>
            <a:off x="901983" y="9486910"/>
            <a:ext cx="16518151" cy="76190"/>
            <a:chOff x="948516" y="915811"/>
            <a:chExt cx="16518151" cy="76190"/>
          </a:xfrm>
        </p:grpSpPr>
        <p:pic>
          <p:nvPicPr>
            <p:cNvPr id="51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11080800" y="3881450"/>
            <a:ext cx="2743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618DC3"/>
                </a:solidFill>
                <a:latin typeface="나눔스퀘어_ac ExtraBold" pitchFamily="50" charset="-127"/>
                <a:ea typeface="나눔스퀘어_ac ExtraBold" pitchFamily="50" charset="-127"/>
              </a:rPr>
              <a:t>환경적 요인</a:t>
            </a:r>
            <a:endParaRPr lang="ko-KR" altLang="en-US" sz="3000" dirty="0">
              <a:solidFill>
                <a:srgbClr val="618DC3"/>
              </a:solidFill>
              <a:latin typeface="나눔스퀘어_ac ExtraBold" pitchFamily="50" charset="-127"/>
              <a:ea typeface="나눔스퀘어_ac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3333" y="3043807"/>
            <a:ext cx="7275376" cy="4588945"/>
            <a:chOff x="1333333" y="3043807"/>
            <a:chExt cx="7275376" cy="4588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333" y="3043807"/>
              <a:ext cx="7275376" cy="4588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86122" y="3043807"/>
            <a:ext cx="7275376" cy="4607992"/>
            <a:chOff x="9686122" y="3043807"/>
            <a:chExt cx="7275376" cy="46079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86122" y="3043807"/>
              <a:ext cx="7275376" cy="46079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46804" y="7276499"/>
            <a:ext cx="5848434" cy="712505"/>
            <a:chOff x="2046804" y="7276499"/>
            <a:chExt cx="5848434" cy="712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6804" y="7276499"/>
              <a:ext cx="5848434" cy="7125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99593" y="7276499"/>
            <a:ext cx="5848434" cy="712505"/>
            <a:chOff x="10399593" y="7276499"/>
            <a:chExt cx="5848434" cy="7125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9593" y="7276499"/>
              <a:ext cx="5848434" cy="71250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4763" y="8251542"/>
            <a:ext cx="7295491" cy="105625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37525" y="8251542"/>
            <a:ext cx="7295491" cy="105625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56734" y="7418466"/>
            <a:ext cx="3916549" cy="45725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52382" y="7394666"/>
            <a:ext cx="3429130" cy="45725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5659" y="9670552"/>
            <a:ext cx="3541779" cy="25939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617117" y="9796262"/>
            <a:ext cx="12830502" cy="76190"/>
            <a:chOff x="4617117" y="9796262"/>
            <a:chExt cx="12830502" cy="7619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17117" y="9796262"/>
              <a:ext cx="12830502" cy="7619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0421" y="1414534"/>
            <a:ext cx="1848891" cy="44453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53280" y="1733155"/>
            <a:ext cx="6455780" cy="112298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33333" y="3043807"/>
            <a:ext cx="952381" cy="952381"/>
            <a:chOff x="1333333" y="3043807"/>
            <a:chExt cx="952381" cy="95238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33333" y="3043807"/>
              <a:ext cx="952381" cy="95238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707882" y="3043807"/>
            <a:ext cx="952381" cy="952381"/>
            <a:chOff x="9707882" y="3043807"/>
            <a:chExt cx="952381" cy="95238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707882" y="3043807"/>
              <a:ext cx="952381" cy="95238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38097" y="3086084"/>
            <a:ext cx="851259" cy="822183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778501" y="3086084"/>
            <a:ext cx="899516" cy="82218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010400" y="1866900"/>
            <a:ext cx="7924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2030 </a:t>
            </a:r>
            <a:r>
              <a:rPr lang="ko-KR" altLang="en-US" sz="5000" dirty="0" smtClean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경영 목표 및 성장</a:t>
            </a:r>
            <a:endParaRPr lang="ko-KR" altLang="en-US" sz="5000" dirty="0">
              <a:solidFill>
                <a:schemeClr val="accent1">
                  <a:lumMod val="7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95400" y="548670"/>
            <a:ext cx="16306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rgbClr val="618DC3"/>
                </a:solidFill>
                <a:latin typeface="나눔스퀘어_ac Bold" pitchFamily="50" charset="-127"/>
                <a:ea typeface="나눔스퀘어_ac Bold" pitchFamily="50" charset="-127"/>
              </a:rPr>
              <a:t>서울시 아파트 가격에 영향을 미치는 요인분석</a:t>
            </a:r>
          </a:p>
        </p:txBody>
      </p:sp>
      <p:grpSp>
        <p:nvGrpSpPr>
          <p:cNvPr id="38" name="그룹 1002"/>
          <p:cNvGrpSpPr/>
          <p:nvPr/>
        </p:nvGrpSpPr>
        <p:grpSpPr>
          <a:xfrm>
            <a:off x="901983" y="1333510"/>
            <a:ext cx="16518151" cy="76190"/>
            <a:chOff x="948516" y="915811"/>
            <a:chExt cx="16518151" cy="76190"/>
          </a:xfrm>
        </p:grpSpPr>
        <p:pic>
          <p:nvPicPr>
            <p:cNvPr id="40" name="Object 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511" y="1723180"/>
            <a:ext cx="7122676" cy="11763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57917" y="2896003"/>
            <a:ext cx="12392688" cy="5288994"/>
            <a:chOff x="2657917" y="2896003"/>
            <a:chExt cx="12392688" cy="528899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7917" y="2896003"/>
              <a:ext cx="12392688" cy="52889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91930" y="3503732"/>
            <a:ext cx="3262590" cy="864824"/>
            <a:chOff x="10091930" y="3503732"/>
            <a:chExt cx="3262590" cy="8648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91930" y="3503732"/>
              <a:ext cx="3262590" cy="8648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06600" y="2621971"/>
            <a:ext cx="1349720" cy="9369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79059" y="4701191"/>
            <a:ext cx="3262590" cy="864824"/>
            <a:chOff x="7979059" y="4701191"/>
            <a:chExt cx="3262590" cy="8648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9059" y="4701191"/>
              <a:ext cx="3262590" cy="86482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93729" y="3819433"/>
            <a:ext cx="1349720" cy="93692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20086" y="4926173"/>
            <a:ext cx="1224520" cy="46293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20181" y="5244364"/>
            <a:ext cx="3040691" cy="68850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27038" y="5976630"/>
            <a:ext cx="1013625" cy="40139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327133" y="6294830"/>
            <a:ext cx="3040691" cy="68850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089388" y="5632199"/>
            <a:ext cx="3262590" cy="864824"/>
            <a:chOff x="6089388" y="5632199"/>
            <a:chExt cx="3262590" cy="86482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9388" y="5632199"/>
              <a:ext cx="3262590" cy="86482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04061" y="4750441"/>
            <a:ext cx="1340748" cy="92257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98562" y="6937050"/>
            <a:ext cx="1225891" cy="40139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79514" y="7255240"/>
            <a:ext cx="3040691" cy="68850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673846" y="6559115"/>
            <a:ext cx="3262590" cy="864824"/>
            <a:chOff x="3673846" y="6559115"/>
            <a:chExt cx="3262590" cy="86482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73846" y="6559115"/>
              <a:ext cx="3262590" cy="86482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588522" y="5677360"/>
            <a:ext cx="1340749" cy="92257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34819" y="7818945"/>
            <a:ext cx="995510" cy="40139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734838" y="8137135"/>
            <a:ext cx="3040691" cy="68850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0421" y="385781"/>
            <a:ext cx="2559739" cy="45724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761906" y="384190"/>
            <a:ext cx="6792368" cy="44453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10421" y="1414534"/>
            <a:ext cx="1851682" cy="48060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44979" y="6921127"/>
            <a:ext cx="1921916" cy="1921916"/>
            <a:chOff x="1244979" y="6921127"/>
            <a:chExt cx="1921916" cy="192191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44979" y="6921127"/>
              <a:ext cx="1921916" cy="19219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050605" y="1457901"/>
            <a:ext cx="2498799" cy="2498799"/>
            <a:chOff x="15050605" y="1457901"/>
            <a:chExt cx="2498799" cy="249879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050605" y="1457901"/>
              <a:ext cx="2498799" cy="249879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25659" y="9670552"/>
            <a:ext cx="3541779" cy="25939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617117" y="9796262"/>
            <a:ext cx="12830502" cy="76190"/>
            <a:chOff x="4617117" y="9796262"/>
            <a:chExt cx="12830502" cy="7619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617117" y="9796262"/>
              <a:ext cx="12830502" cy="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3280" y="1723180"/>
            <a:ext cx="5361133" cy="11059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92787" y="5775033"/>
            <a:ext cx="4879242" cy="3126717"/>
            <a:chOff x="1492787" y="5775033"/>
            <a:chExt cx="4879242" cy="312671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2787" y="5775033"/>
              <a:ext cx="4879242" cy="31267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92787" y="8750438"/>
            <a:ext cx="4879242" cy="259086"/>
            <a:chOff x="1492787" y="8750438"/>
            <a:chExt cx="4879242" cy="2590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787" y="8750438"/>
              <a:ext cx="4879242" cy="2590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88950" y="5775033"/>
            <a:ext cx="4879242" cy="3126717"/>
            <a:chOff x="6988950" y="5775033"/>
            <a:chExt cx="4879242" cy="312671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8950" y="5775033"/>
              <a:ext cx="4879242" cy="31267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88950" y="8750438"/>
            <a:ext cx="4879242" cy="259086"/>
            <a:chOff x="6988950" y="8750438"/>
            <a:chExt cx="4879242" cy="2590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88950" y="8750438"/>
              <a:ext cx="4879242" cy="2590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68377" y="5775033"/>
            <a:ext cx="4879242" cy="3126717"/>
            <a:chOff x="12568377" y="5775033"/>
            <a:chExt cx="4879242" cy="312671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68377" y="5775033"/>
              <a:ext cx="4879242" cy="31267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568377" y="8750438"/>
            <a:ext cx="4879242" cy="259086"/>
            <a:chOff x="12568377" y="8750438"/>
            <a:chExt cx="4879242" cy="2590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68377" y="8750438"/>
              <a:ext cx="4879242" cy="2590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2022" y="3875603"/>
            <a:ext cx="4878115" cy="3413729"/>
            <a:chOff x="1502022" y="3875603"/>
            <a:chExt cx="4878115" cy="34137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502022" y="3875603"/>
              <a:ext cx="4878115" cy="34137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07998" y="3875603"/>
            <a:ext cx="4878115" cy="3413729"/>
            <a:chOff x="7007998" y="3875603"/>
            <a:chExt cx="4878115" cy="34137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7007998" y="3875603"/>
              <a:ext cx="4878115" cy="34137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588551" y="3853835"/>
            <a:ext cx="4878115" cy="3435498"/>
            <a:chOff x="12588551" y="3853835"/>
            <a:chExt cx="4878115" cy="343549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2588551" y="3853835"/>
              <a:ext cx="4878115" cy="343549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19129" y="2861011"/>
            <a:ext cx="1513099" cy="146731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98066" y="2861013"/>
            <a:ext cx="1589290" cy="146731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99170" y="2865489"/>
            <a:ext cx="1570242" cy="146731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84277" y="6501801"/>
            <a:ext cx="1167910" cy="43741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580449" y="6501801"/>
            <a:ext cx="1426091" cy="44020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159906" y="6501801"/>
            <a:ext cx="1395549" cy="43767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94658" y="7490842"/>
            <a:ext cx="3472882" cy="68849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90820" y="7490842"/>
            <a:ext cx="3469987" cy="68850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270268" y="7490842"/>
            <a:ext cx="3497653" cy="68850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0421" y="385781"/>
            <a:ext cx="2559739" cy="45724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761906" y="384190"/>
            <a:ext cx="6775996" cy="476282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10421" y="1414534"/>
            <a:ext cx="1623177" cy="47628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801061" y="4059063"/>
            <a:ext cx="4257975" cy="2190476"/>
            <a:chOff x="1801061" y="4059063"/>
            <a:chExt cx="4257975" cy="219047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01061" y="4059063"/>
              <a:ext cx="4257975" cy="219047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349841" y="4059063"/>
            <a:ext cx="4257975" cy="2190476"/>
            <a:chOff x="7349841" y="4059063"/>
            <a:chExt cx="4257975" cy="2190476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349841" y="4059063"/>
              <a:ext cx="4257975" cy="219047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898621" y="4059063"/>
            <a:ext cx="4257975" cy="2190476"/>
            <a:chOff x="12898621" y="4059063"/>
            <a:chExt cx="4257975" cy="219047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898621" y="4059063"/>
              <a:ext cx="4257975" cy="2190476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25659" y="9670552"/>
            <a:ext cx="3541779" cy="259398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4617117" y="9796262"/>
            <a:ext cx="12830502" cy="76190"/>
            <a:chOff x="4617117" y="9796262"/>
            <a:chExt cx="12830502" cy="76190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617117" y="9796262"/>
              <a:ext cx="12830502" cy="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222</Words>
  <Application>Microsoft Office PowerPoint</Application>
  <PresentationFormat>사용자 지정</PresentationFormat>
  <Paragraphs>58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officegen</dc:creator>
  <cp:lastModifiedBy>acorn</cp:lastModifiedBy>
  <cp:revision>52</cp:revision>
  <dcterms:created xsi:type="dcterms:W3CDTF">2023-04-25T18:45:32Z</dcterms:created>
  <dcterms:modified xsi:type="dcterms:W3CDTF">2023-04-26T10:48:53Z</dcterms:modified>
</cp:coreProperties>
</file>