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315" r:id="rId7"/>
    <p:sldId id="317" r:id="rId8"/>
    <p:sldId id="31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19" r:id="rId5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  <p:embeddedFont>
      <p:font typeface="Roboto Slab" pitchFamily="2" charset="0"/>
      <p:regular r:id="rId66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B34117-F114-42DC-9F82-F8729DDF4CB5}">
  <a:tblStyle styleId="{D6B34117-F114-42DC-9F82-F8729DDF4C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196385a7a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f196385a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196385a7a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f196385a7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96385a7a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f196385a7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196385a7a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f196385a7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196385a7a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f196385a7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196385a7a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f196385a7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196385a7a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f196385a7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f196385a7a_0_2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f196385a7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196385a7a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f196385a7a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196385a7a_0_3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f196385a7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5c1ac9f4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5c1ac9f4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f196385a7a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1f196385a7a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196385a7a_0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f196385a7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196385a7a_0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1f196385a7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196385a7a_0_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1f196385a7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f196385a7a_0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1f196385a7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f196385a7a_0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1f196385a7a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f196385a7a_0_4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1f196385a7a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196385a7a_0_5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1f196385a7a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196385a7a_0_5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1f196385a7a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f196385a7a_0_5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1f196385a7a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196385a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f196385a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f196385a7a_0_5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1f196385a7a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f196385a7a_0_6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1f196385a7a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f196385a7a_0_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1f196385a7a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196385a7a_0_6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1f196385a7a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f196385a7a_0_6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g1f196385a7a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f196385a7a_0_6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f196385a7a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f196385a7a_0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g1f196385a7a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f196385a7a_0_7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1f196385a7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f196385a7a_0_7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1f196385a7a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f196385a7a_0_7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g1f196385a7a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96385a7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f196385a7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f196385a7a_0_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1f196385a7a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f196385a7a_0_7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1f196385a7a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f196385a7a_0_8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g1f196385a7a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196385a7a_0_8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1f196385a7a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f196385a7a_0_8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g1f196385a7a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f196385a7a_0_9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g1f196385a7a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f196385a7a_0_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g1f196385a7a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f196385a7a_0_9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g1f196385a7a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f196385a7a_0_9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g1f196385a7a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f196385a7a_0_9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g1f196385a7a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96385a7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f196385a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f196385a7a_0_10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g1f196385a7a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f196385a7a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f196385a7a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f196385a7a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f196385a7a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03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196385a7a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f196385a7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196385a7a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f196385a7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196385a7a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f196385a7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196385a7a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f196385a7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3" Type="http://schemas.openxmlformats.org/officeDocument/2006/relationships/image" Target="../media/image27.gif"/><Relationship Id="rId7" Type="http://schemas.openxmlformats.org/officeDocument/2006/relationships/image" Target="../media/image2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gif"/><Relationship Id="rId5" Type="http://schemas.openxmlformats.org/officeDocument/2006/relationships/image" Target="../media/image28.gif"/><Relationship Id="rId10" Type="http://schemas.openxmlformats.org/officeDocument/2006/relationships/image" Target="../media/image35.gif"/><Relationship Id="rId4" Type="http://schemas.openxmlformats.org/officeDocument/2006/relationships/image" Target="../media/image32.gif"/><Relationship Id="rId9" Type="http://schemas.openxmlformats.org/officeDocument/2006/relationships/image" Target="../media/image34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3" Type="http://schemas.openxmlformats.org/officeDocument/2006/relationships/image" Target="../media/image36.png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10" Type="http://schemas.openxmlformats.org/officeDocument/2006/relationships/image" Target="../media/image42.gif"/><Relationship Id="rId4" Type="http://schemas.openxmlformats.org/officeDocument/2006/relationships/image" Target="../media/image37.png"/><Relationship Id="rId9" Type="http://schemas.openxmlformats.org/officeDocument/2006/relationships/image" Target="../media/image3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image" Target="../media/image36.png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10" Type="http://schemas.openxmlformats.org/officeDocument/2006/relationships/image" Target="../media/image41.gif"/><Relationship Id="rId4" Type="http://schemas.openxmlformats.org/officeDocument/2006/relationships/image" Target="../media/image37.png"/><Relationship Id="rId9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37.png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10" Type="http://schemas.openxmlformats.org/officeDocument/2006/relationships/image" Target="../media/image44.gif"/><Relationship Id="rId4" Type="http://schemas.openxmlformats.org/officeDocument/2006/relationships/image" Target="../media/image36.png"/><Relationship Id="rId9" Type="http://schemas.openxmlformats.org/officeDocument/2006/relationships/image" Target="../media/image4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gif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48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10" Type="http://schemas.openxmlformats.org/officeDocument/2006/relationships/image" Target="../media/image52.gif"/><Relationship Id="rId4" Type="http://schemas.openxmlformats.org/officeDocument/2006/relationships/image" Target="../media/image49.png"/><Relationship Id="rId9" Type="http://schemas.openxmlformats.org/officeDocument/2006/relationships/image" Target="../media/image4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gif"/><Relationship Id="rId5" Type="http://schemas.openxmlformats.org/officeDocument/2006/relationships/image" Target="../media/image51.gif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54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55.png"/><Relationship Id="rId9" Type="http://schemas.openxmlformats.org/officeDocument/2006/relationships/image" Target="../media/image40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56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57.png"/><Relationship Id="rId9" Type="http://schemas.openxmlformats.org/officeDocument/2006/relationships/image" Target="../media/image4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gif"/><Relationship Id="rId4" Type="http://schemas.openxmlformats.org/officeDocument/2006/relationships/image" Target="../media/image5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gif"/><Relationship Id="rId5" Type="http://schemas.openxmlformats.org/officeDocument/2006/relationships/image" Target="../media/image51.gif"/><Relationship Id="rId4" Type="http://schemas.openxmlformats.org/officeDocument/2006/relationships/image" Target="../media/image5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gif"/><Relationship Id="rId5" Type="http://schemas.openxmlformats.org/officeDocument/2006/relationships/image" Target="../media/image51.gif"/><Relationship Id="rId4" Type="http://schemas.openxmlformats.org/officeDocument/2006/relationships/image" Target="../media/image50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gif"/><Relationship Id="rId5" Type="http://schemas.openxmlformats.org/officeDocument/2006/relationships/image" Target="../media/image62.gif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gif"/><Relationship Id="rId3" Type="http://schemas.openxmlformats.org/officeDocument/2006/relationships/image" Target="../media/image64.gif"/><Relationship Id="rId7" Type="http://schemas.openxmlformats.org/officeDocument/2006/relationships/image" Target="../media/image47.gif"/><Relationship Id="rId12" Type="http://schemas.openxmlformats.org/officeDocument/2006/relationships/image" Target="../media/image7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gif"/><Relationship Id="rId11" Type="http://schemas.openxmlformats.org/officeDocument/2006/relationships/image" Target="../media/image69.gif"/><Relationship Id="rId5" Type="http://schemas.openxmlformats.org/officeDocument/2006/relationships/image" Target="../media/image62.gif"/><Relationship Id="rId10" Type="http://schemas.openxmlformats.org/officeDocument/2006/relationships/image" Target="../media/image68.gif"/><Relationship Id="rId4" Type="http://schemas.openxmlformats.org/officeDocument/2006/relationships/image" Target="../media/image65.png"/><Relationship Id="rId9" Type="http://schemas.openxmlformats.org/officeDocument/2006/relationships/image" Target="../media/image67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gif"/><Relationship Id="rId3" Type="http://schemas.openxmlformats.org/officeDocument/2006/relationships/image" Target="../media/image71.png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gif"/><Relationship Id="rId5" Type="http://schemas.openxmlformats.org/officeDocument/2006/relationships/image" Target="../media/image73.gif"/><Relationship Id="rId4" Type="http://schemas.openxmlformats.org/officeDocument/2006/relationships/image" Target="../media/image72.gif"/><Relationship Id="rId9" Type="http://schemas.openxmlformats.org/officeDocument/2006/relationships/image" Target="../media/image75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46.gif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png"/><Relationship Id="rId5" Type="http://schemas.openxmlformats.org/officeDocument/2006/relationships/image" Target="../media/image50.gif"/><Relationship Id="rId4" Type="http://schemas.openxmlformats.org/officeDocument/2006/relationships/image" Target="../media/image31.gif"/><Relationship Id="rId9" Type="http://schemas.openxmlformats.org/officeDocument/2006/relationships/image" Target="../media/image40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78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79.png"/><Relationship Id="rId9" Type="http://schemas.openxmlformats.org/officeDocument/2006/relationships/image" Target="../media/image40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0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81.png"/><Relationship Id="rId9" Type="http://schemas.openxmlformats.org/officeDocument/2006/relationships/image" Target="../media/image40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2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83.png"/><Relationship Id="rId9" Type="http://schemas.openxmlformats.org/officeDocument/2006/relationships/image" Target="../media/image40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4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55.png"/><Relationship Id="rId9" Type="http://schemas.openxmlformats.org/officeDocument/2006/relationships/image" Target="../media/image40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5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86.png"/><Relationship Id="rId9" Type="http://schemas.openxmlformats.org/officeDocument/2006/relationships/image" Target="../media/image40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7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88.png"/><Relationship Id="rId9" Type="http://schemas.openxmlformats.org/officeDocument/2006/relationships/image" Target="../media/image40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89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57.png"/><Relationship Id="rId9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gif"/><Relationship Id="rId11" Type="http://schemas.openxmlformats.org/officeDocument/2006/relationships/image" Target="../media/image14.gif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90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gif"/><Relationship Id="rId5" Type="http://schemas.openxmlformats.org/officeDocument/2006/relationships/image" Target="../media/image46.gif"/><Relationship Id="rId4" Type="http://schemas.openxmlformats.org/officeDocument/2006/relationships/image" Target="../media/image91.png"/><Relationship Id="rId9" Type="http://schemas.openxmlformats.org/officeDocument/2006/relationships/image" Target="../media/image40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3.gif"/><Relationship Id="rId4" Type="http://schemas.openxmlformats.org/officeDocument/2006/relationships/image" Target="../media/image72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gif"/><Relationship Id="rId3" Type="http://schemas.openxmlformats.org/officeDocument/2006/relationships/image" Target="../media/image92.png"/><Relationship Id="rId7" Type="http://schemas.openxmlformats.org/officeDocument/2006/relationships/image" Target="../media/image9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gif"/><Relationship Id="rId3" Type="http://schemas.openxmlformats.org/officeDocument/2006/relationships/image" Target="../media/image98.png"/><Relationship Id="rId7" Type="http://schemas.openxmlformats.org/officeDocument/2006/relationships/image" Target="../media/image10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0.gif"/><Relationship Id="rId5" Type="http://schemas.openxmlformats.org/officeDocument/2006/relationships/image" Target="../media/image99.gif"/><Relationship Id="rId4" Type="http://schemas.openxmlformats.org/officeDocument/2006/relationships/image" Target="../media/image45.gif"/><Relationship Id="rId9" Type="http://schemas.openxmlformats.org/officeDocument/2006/relationships/image" Target="../media/image103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gif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7.png"/><Relationship Id="rId11" Type="http://schemas.openxmlformats.org/officeDocument/2006/relationships/image" Target="../media/image112.gif"/><Relationship Id="rId5" Type="http://schemas.openxmlformats.org/officeDocument/2006/relationships/image" Target="../media/image106.gif"/><Relationship Id="rId10" Type="http://schemas.openxmlformats.org/officeDocument/2006/relationships/image" Target="../media/image111.gif"/><Relationship Id="rId4" Type="http://schemas.openxmlformats.org/officeDocument/2006/relationships/image" Target="../media/image105.gif"/><Relationship Id="rId9" Type="http://schemas.openxmlformats.org/officeDocument/2006/relationships/image" Target="../media/image110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gif"/><Relationship Id="rId13" Type="http://schemas.openxmlformats.org/officeDocument/2006/relationships/image" Target="../media/image115.gif"/><Relationship Id="rId3" Type="http://schemas.openxmlformats.org/officeDocument/2006/relationships/image" Target="../media/image113.png"/><Relationship Id="rId7" Type="http://schemas.openxmlformats.org/officeDocument/2006/relationships/image" Target="../media/image72.gif"/><Relationship Id="rId12" Type="http://schemas.openxmlformats.org/officeDocument/2006/relationships/image" Target="../media/image11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4.png"/><Relationship Id="rId11" Type="http://schemas.openxmlformats.org/officeDocument/2006/relationships/image" Target="../media/image111.gif"/><Relationship Id="rId5" Type="http://schemas.openxmlformats.org/officeDocument/2006/relationships/image" Target="../media/image108.png"/><Relationship Id="rId10" Type="http://schemas.openxmlformats.org/officeDocument/2006/relationships/image" Target="../media/image75.gif"/><Relationship Id="rId4" Type="http://schemas.openxmlformats.org/officeDocument/2006/relationships/image" Target="../media/image107.png"/><Relationship Id="rId9" Type="http://schemas.openxmlformats.org/officeDocument/2006/relationships/image" Target="../media/image74.gif"/><Relationship Id="rId14" Type="http://schemas.openxmlformats.org/officeDocument/2006/relationships/image" Target="../media/image116.gi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gif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9.gif"/><Relationship Id="rId5" Type="http://schemas.openxmlformats.org/officeDocument/2006/relationships/image" Target="../media/image111.gif"/><Relationship Id="rId4" Type="http://schemas.openxmlformats.org/officeDocument/2006/relationships/image" Target="../media/image1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3.gif"/><Relationship Id="rId4" Type="http://schemas.openxmlformats.org/officeDocument/2006/relationships/image" Target="../media/image119.gi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gif"/><Relationship Id="rId3" Type="http://schemas.openxmlformats.org/officeDocument/2006/relationships/image" Target="../media/image117.gif"/><Relationship Id="rId7" Type="http://schemas.openxmlformats.org/officeDocument/2006/relationships/image" Target="../media/image10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6.gif"/><Relationship Id="rId5" Type="http://schemas.openxmlformats.org/officeDocument/2006/relationships/image" Target="../media/image125.gif"/><Relationship Id="rId4" Type="http://schemas.openxmlformats.org/officeDocument/2006/relationships/image" Target="../media/image124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gif"/><Relationship Id="rId3" Type="http://schemas.openxmlformats.org/officeDocument/2006/relationships/image" Target="../media/image128.gif"/><Relationship Id="rId7" Type="http://schemas.openxmlformats.org/officeDocument/2006/relationships/image" Target="../media/image13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1.gif"/><Relationship Id="rId5" Type="http://schemas.openxmlformats.org/officeDocument/2006/relationships/image" Target="../media/image130.gif"/><Relationship Id="rId4" Type="http://schemas.openxmlformats.org/officeDocument/2006/relationships/image" Target="../media/image12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6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gif"/><Relationship Id="rId3" Type="http://schemas.openxmlformats.org/officeDocument/2006/relationships/image" Target="../media/image134.gif"/><Relationship Id="rId7" Type="http://schemas.openxmlformats.org/officeDocument/2006/relationships/image" Target="../media/image138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7.gif"/><Relationship Id="rId5" Type="http://schemas.openxmlformats.org/officeDocument/2006/relationships/image" Target="../media/image136.gif"/><Relationship Id="rId4" Type="http://schemas.openxmlformats.org/officeDocument/2006/relationships/image" Target="../media/image135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gif"/><Relationship Id="rId3" Type="http://schemas.openxmlformats.org/officeDocument/2006/relationships/image" Target="../media/image140.png"/><Relationship Id="rId7" Type="http://schemas.openxmlformats.org/officeDocument/2006/relationships/image" Target="../media/image139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3.gif"/><Relationship Id="rId5" Type="http://schemas.openxmlformats.org/officeDocument/2006/relationships/image" Target="../media/image142.gif"/><Relationship Id="rId4" Type="http://schemas.openxmlformats.org/officeDocument/2006/relationships/image" Target="../media/image141.gif"/><Relationship Id="rId9" Type="http://schemas.openxmlformats.org/officeDocument/2006/relationships/image" Target="../media/image138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38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4.png"/><Relationship Id="rId5" Type="http://schemas.openxmlformats.org/officeDocument/2006/relationships/image" Target="../media/image121.png"/><Relationship Id="rId4" Type="http://schemas.openxmlformats.org/officeDocument/2006/relationships/image" Target="../media/image1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675050" y="1746125"/>
            <a:ext cx="61437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AA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2800" b="1">
              <a:solidFill>
                <a:srgbClr val="0000A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8761D"/>
                </a:solidFill>
                <a:latin typeface="Roboto Slab"/>
                <a:ea typeface="Roboto Slab"/>
                <a:cs typeface="Roboto Slab"/>
                <a:sym typeface="Roboto Slab"/>
              </a:rPr>
              <a:t>Lecture 3: Linear Regression</a:t>
            </a:r>
            <a:endParaRPr sz="2800" b="1">
              <a:solidFill>
                <a:srgbClr val="38761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07800" y="2869025"/>
            <a:ext cx="360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Slab"/>
                <a:ea typeface="Roboto Slab"/>
                <a:cs typeface="Roboto Slab"/>
                <a:sym typeface="Roboto Slab"/>
              </a:rPr>
              <a:t>Duc-Trong Le &amp; Viet-Cuong Ta</a:t>
            </a:r>
            <a:endParaRPr sz="18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87900" y="4501425"/>
            <a:ext cx="176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Slab"/>
                <a:ea typeface="Roboto Slab"/>
                <a:cs typeface="Roboto Slab"/>
                <a:sym typeface="Roboto Slab"/>
              </a:rPr>
              <a:t>Hanoi, 09/2023</a:t>
            </a:r>
            <a:endParaRPr sz="1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250"/>
            <a:ext cx="9144002" cy="1073675"/>
            <a:chOff x="0" y="4250"/>
            <a:chExt cx="9144002" cy="1073675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3200" y="4250"/>
              <a:ext cx="2670802" cy="106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200" y="140951"/>
              <a:ext cx="790025" cy="79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/>
            <p:nvPr/>
          </p:nvSpPr>
          <p:spPr>
            <a:xfrm>
              <a:off x="0" y="990325"/>
              <a:ext cx="9144000" cy="87600"/>
            </a:xfrm>
            <a:prstGeom prst="rect">
              <a:avLst/>
            </a:prstGeom>
            <a:solidFill>
              <a:srgbClr val="0000AA"/>
            </a:solidFill>
            <a:ln w="9525" cap="flat" cmpd="sng">
              <a:solidFill>
                <a:srgbClr val="0000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983225" y="58450"/>
              <a:ext cx="2779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UET</a:t>
              </a:r>
              <a:endParaRPr sz="800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572000" y="990325"/>
              <a:ext cx="4572000" cy="876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574975" y="58450"/>
              <a:ext cx="14685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" i="1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Since 2004</a:t>
              </a:r>
              <a:endParaRPr sz="550" i="1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027075" y="543925"/>
              <a:ext cx="277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ĐẠI HỌC CÔNG NGHỆ, ĐHQGHN</a:t>
              </a:r>
              <a:endParaRPr sz="900" b="1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C458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VNU-University of Engineering and Technology</a:t>
              </a:r>
              <a:endParaRPr sz="800">
                <a:solidFill>
                  <a:srgbClr val="1C458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Two Views of Learning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628650" y="1116025"/>
            <a:ext cx="77178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is the removal of our remaining uncertainty.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are know that x and y are linearly dependent, then we could use the training data to infer the linear function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requires guessing a good, small hypothesis class.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start with a very small / simple class, and enlarge it until it contains a hypothesis that fits the data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could be wrong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prior knowledge might be wrong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guess of the hypothesis class could be wrong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3600" lvl="2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smaller the hypothesis class, the more likely we are wrong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Two Strategies for Machine Learning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1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601925" y="1065775"/>
            <a:ext cx="80205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Languages for Expressing Prior Knowledge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grammars and stochastic models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Flexible Hypothesis Spaces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collections of hypotheses, rules, linear models, decision trees, neural networks, etc.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65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either case, the key is to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efficient algorithms for finding a Hypothesis that best approximates the target function for fitting the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Key Issues in Machine Learning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43250" y="981000"/>
            <a:ext cx="8020500" cy="4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good hypothesis spaces?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spaces have been useful in practical applications and why?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algorithms can work with these spaces?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general design principles for machine learning algorithms?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find the best hypothesis in an efficient way?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find the optimal solution efficiently (“optimization” question)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optimize accuracy on future data?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as the “overfitting” problem (i.e., “generalization” theory)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have confidence in the results?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training data is required to find accurate hypothesis? (“statistical” question)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some learning problems computationally intractable? (“computational” question)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formulate application problems as machine learning problems? (“engineering” question)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Regression with One Variable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3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0440" y="1095730"/>
            <a:ext cx="3989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1111675" y="1172836"/>
            <a:ext cx="176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 Prices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(Portland, OR)</a:t>
            </a:r>
            <a:endParaRPr sz="1100"/>
          </a:p>
        </p:txBody>
      </p:sp>
      <p:sp>
        <p:nvSpPr>
          <p:cNvPr id="196" name="Google Shape;196;p23"/>
          <p:cNvSpPr txBox="1"/>
          <p:nvPr/>
        </p:nvSpPr>
        <p:spPr>
          <a:xfrm>
            <a:off x="1011600" y="2024275"/>
            <a:ext cx="206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 1000s of dollars)</a:t>
            </a:r>
            <a:endParaRPr sz="1100"/>
          </a:p>
        </p:txBody>
      </p:sp>
      <p:sp>
        <p:nvSpPr>
          <p:cNvPr id="197" name="Google Shape;197;p23"/>
          <p:cNvSpPr txBox="1"/>
          <p:nvPr/>
        </p:nvSpPr>
        <p:spPr>
          <a:xfrm>
            <a:off x="4502060" y="3095981"/>
            <a:ext cx="114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(feet</a:t>
            </a:r>
            <a:r>
              <a:rPr lang="en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198" name="Google Shape;198;p23"/>
          <p:cNvSpPr txBox="1"/>
          <p:nvPr/>
        </p:nvSpPr>
        <p:spPr>
          <a:xfrm>
            <a:off x="1291800" y="3688250"/>
            <a:ext cx="36465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“right answer” for each example in the data.</a:t>
            </a:r>
            <a:endParaRPr sz="1100"/>
          </a:p>
        </p:txBody>
      </p:sp>
      <p:sp>
        <p:nvSpPr>
          <p:cNvPr id="199" name="Google Shape;199;p23"/>
          <p:cNvSpPr txBox="1"/>
          <p:nvPr/>
        </p:nvSpPr>
        <p:spPr>
          <a:xfrm>
            <a:off x="5179829" y="3688260"/>
            <a:ext cx="30861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Problem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real-valued output</a:t>
            </a:r>
            <a:endParaRPr sz="1100"/>
          </a:p>
        </p:txBody>
      </p:sp>
      <p:cxnSp>
        <p:nvCxnSpPr>
          <p:cNvPr id="200" name="Google Shape;200;p23"/>
          <p:cNvCxnSpPr/>
          <p:nvPr/>
        </p:nvCxnSpPr>
        <p:spPr>
          <a:xfrm>
            <a:off x="4863551" y="3745410"/>
            <a:ext cx="0" cy="1132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3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1390650" y="3211600"/>
            <a:ext cx="63030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Number of training examples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= “input” variable / features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= “output” variable / “target” variable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3508034" y="1318703"/>
          <a:ext cx="4000500" cy="1743125"/>
        </p:xfrm>
        <a:graphic>
          <a:graphicData uri="http://schemas.openxmlformats.org/drawingml/2006/table">
            <a:tbl>
              <a:tblPr>
                <a:noFill/>
                <a:tableStyleId>{D6B34117-F114-42DC-9F82-F8729DDF4CB5}</a:tableStyleId>
              </a:tblPr>
              <a:tblGrid>
                <a:gridCol w="179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Size in feet</a:t>
                      </a:r>
                      <a:r>
                        <a:rPr lang="en" sz="1800" b="1" u="none" strike="noStrike" cap="none" baseline="30000"/>
                        <a:t>2</a:t>
                      </a:r>
                      <a:r>
                        <a:rPr lang="en" sz="1800" b="1" u="none" strike="noStrike" cap="none"/>
                        <a:t> (</a:t>
                      </a:r>
                      <a:r>
                        <a:rPr lang="en" sz="1800" b="0" u="none" strike="noStrike" cap="none"/>
                        <a:t>x</a:t>
                      </a:r>
                      <a:r>
                        <a:rPr lang="en" sz="1800" b="1" u="none" strike="noStrike" cap="none"/>
                        <a:t>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Price ($) in 1000's (</a:t>
                      </a:r>
                      <a:r>
                        <a:rPr lang="en" sz="1800" b="0" u="none" strike="noStrike" cap="none"/>
                        <a:t>y</a:t>
                      </a:r>
                      <a:r>
                        <a:rPr lang="en" sz="1800" b="1" u="none" strike="noStrike" cap="none"/>
                        <a:t>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2104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1416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232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1534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315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852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178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…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…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Google Shape;211;p24"/>
          <p:cNvSpPr txBox="1"/>
          <p:nvPr/>
        </p:nvSpPr>
        <p:spPr>
          <a:xfrm>
            <a:off x="1390650" y="1318704"/>
            <a:ext cx="17640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of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housing prices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(Portland, OR)</a:t>
            </a:r>
            <a:endParaRPr sz="1100"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Regression with One Variable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2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Model Representation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5"/>
          <p:cNvCxnSpPr/>
          <p:nvPr/>
        </p:nvCxnSpPr>
        <p:spPr>
          <a:xfrm>
            <a:off x="4800867" y="1143563"/>
            <a:ext cx="0" cy="31947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5"/>
          <p:cNvSpPr/>
          <p:nvPr/>
        </p:nvSpPr>
        <p:spPr>
          <a:xfrm>
            <a:off x="1942059" y="1098001"/>
            <a:ext cx="1899900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 sz="1100"/>
          </a:p>
        </p:txBody>
      </p:sp>
      <p:sp>
        <p:nvSpPr>
          <p:cNvPr id="226" name="Google Shape;226;p25"/>
          <p:cNvSpPr/>
          <p:nvPr/>
        </p:nvSpPr>
        <p:spPr>
          <a:xfrm>
            <a:off x="1713459" y="2012401"/>
            <a:ext cx="2357100" cy="439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Algorithm</a:t>
            </a:r>
            <a:endParaRPr sz="1100"/>
          </a:p>
        </p:txBody>
      </p:sp>
      <p:sp>
        <p:nvSpPr>
          <p:cNvPr id="227" name="Google Shape;227;p25"/>
          <p:cNvSpPr/>
          <p:nvPr/>
        </p:nvSpPr>
        <p:spPr>
          <a:xfrm>
            <a:off x="2606226" y="2926801"/>
            <a:ext cx="571500" cy="439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  <p:sp>
        <p:nvSpPr>
          <p:cNvPr id="228" name="Google Shape;228;p25"/>
          <p:cNvSpPr txBox="1"/>
          <p:nvPr/>
        </p:nvSpPr>
        <p:spPr>
          <a:xfrm>
            <a:off x="1155843" y="2904052"/>
            <a:ext cx="857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house</a:t>
            </a:r>
            <a:endParaRPr sz="1100"/>
          </a:p>
        </p:txBody>
      </p:sp>
      <p:sp>
        <p:nvSpPr>
          <p:cNvPr id="229" name="Google Shape;229;p25"/>
          <p:cNvSpPr txBox="1"/>
          <p:nvPr/>
        </p:nvSpPr>
        <p:spPr>
          <a:xfrm>
            <a:off x="3670443" y="2904052"/>
            <a:ext cx="1086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price</a:t>
            </a:r>
            <a:endParaRPr sz="1100"/>
          </a:p>
        </p:txBody>
      </p:sp>
      <p:cxnSp>
        <p:nvCxnSpPr>
          <p:cNvPr id="230" name="Google Shape;230;p25"/>
          <p:cNvCxnSpPr>
            <a:stCxn id="225" idx="2"/>
            <a:endCxn id="226" idx="0"/>
          </p:cNvCxnSpPr>
          <p:nvPr/>
        </p:nvCxnSpPr>
        <p:spPr>
          <a:xfrm>
            <a:off x="2892009" y="1555201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222A35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31" name="Google Shape;231;p25"/>
          <p:cNvCxnSpPr>
            <a:stCxn id="226" idx="2"/>
            <a:endCxn id="227" idx="0"/>
          </p:cNvCxnSpPr>
          <p:nvPr/>
        </p:nvCxnSpPr>
        <p:spPr>
          <a:xfrm>
            <a:off x="2892009" y="2452201"/>
            <a:ext cx="0" cy="474600"/>
          </a:xfrm>
          <a:prstGeom prst="straightConnector1">
            <a:avLst/>
          </a:prstGeom>
          <a:noFill/>
          <a:ln w="57150" cap="flat" cmpd="sng">
            <a:solidFill>
              <a:srgbClr val="222A35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32" name="Google Shape;232;p25"/>
          <p:cNvCxnSpPr>
            <a:endCxn id="227" idx="1"/>
          </p:cNvCxnSpPr>
          <p:nvPr/>
        </p:nvCxnSpPr>
        <p:spPr>
          <a:xfrm>
            <a:off x="2013126" y="3146701"/>
            <a:ext cx="593100" cy="0"/>
          </a:xfrm>
          <a:prstGeom prst="straightConnector1">
            <a:avLst/>
          </a:prstGeom>
          <a:noFill/>
          <a:ln w="57150" cap="flat" cmpd="sng">
            <a:solidFill>
              <a:srgbClr val="222A35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33" name="Google Shape;233;p25"/>
          <p:cNvCxnSpPr>
            <a:stCxn id="227" idx="3"/>
          </p:cNvCxnSpPr>
          <p:nvPr/>
        </p:nvCxnSpPr>
        <p:spPr>
          <a:xfrm>
            <a:off x="3177726" y="3146701"/>
            <a:ext cx="549900" cy="0"/>
          </a:xfrm>
          <a:prstGeom prst="straightConnector1">
            <a:avLst/>
          </a:prstGeom>
          <a:noFill/>
          <a:ln w="57150" cap="flat" cmpd="sng">
            <a:solidFill>
              <a:srgbClr val="222A35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234" name="Google Shape;234;p25"/>
          <p:cNvSpPr txBox="1"/>
          <p:nvPr/>
        </p:nvSpPr>
        <p:spPr>
          <a:xfrm>
            <a:off x="5099194" y="1098001"/>
            <a:ext cx="2527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represent </a:t>
            </a:r>
            <a:r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1100"/>
          </a:p>
        </p:txBody>
      </p:sp>
      <p:sp>
        <p:nvSpPr>
          <p:cNvPr id="235" name="Google Shape;235;p25"/>
          <p:cNvSpPr txBox="1"/>
          <p:nvPr/>
        </p:nvSpPr>
        <p:spPr>
          <a:xfrm>
            <a:off x="4865454" y="3698749"/>
            <a:ext cx="2919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with one variable.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Linear Regression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236" name="Google Shape;236;p25"/>
          <p:cNvSpPr txBox="1"/>
          <p:nvPr/>
        </p:nvSpPr>
        <p:spPr>
          <a:xfrm>
            <a:off x="2275414" y="3520157"/>
            <a:ext cx="117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455106" y="3520156"/>
            <a:ext cx="23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070493" y="3527300"/>
            <a:ext cx="243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5"/>
          <p:cNvGrpSpPr/>
          <p:nvPr/>
        </p:nvGrpSpPr>
        <p:grpSpPr>
          <a:xfrm>
            <a:off x="5131033" y="1497369"/>
            <a:ext cx="2300496" cy="1717874"/>
            <a:chOff x="5300253" y="1827892"/>
            <a:chExt cx="3067328" cy="2290499"/>
          </a:xfrm>
        </p:grpSpPr>
        <p:cxnSp>
          <p:nvCxnSpPr>
            <p:cNvPr id="240" name="Google Shape;240;p25"/>
            <p:cNvCxnSpPr/>
            <p:nvPr/>
          </p:nvCxnSpPr>
          <p:spPr>
            <a:xfrm rot="10800000">
              <a:off x="5624381" y="1827892"/>
              <a:ext cx="0" cy="2133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41" name="Google Shape;241;p25"/>
            <p:cNvCxnSpPr/>
            <p:nvPr/>
          </p:nvCxnSpPr>
          <p:spPr>
            <a:xfrm>
              <a:off x="5395781" y="3732891"/>
              <a:ext cx="2971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2" name="Google Shape;242;p25"/>
            <p:cNvSpPr txBox="1"/>
            <p:nvPr/>
          </p:nvSpPr>
          <p:spPr>
            <a:xfrm>
              <a:off x="5300253" y="2513691"/>
              <a:ext cx="324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100"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6767381" y="3656691"/>
              <a:ext cx="31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100"/>
            </a:p>
          </p:txBody>
        </p:sp>
        <p:grpSp>
          <p:nvGrpSpPr>
            <p:cNvPr id="244" name="Google Shape;244;p25"/>
            <p:cNvGrpSpPr/>
            <p:nvPr/>
          </p:nvGrpSpPr>
          <p:grpSpPr>
            <a:xfrm>
              <a:off x="5776712" y="2378382"/>
              <a:ext cx="1811731" cy="1108874"/>
              <a:chOff x="1981131" y="760041"/>
              <a:chExt cx="1811731" cy="1108874"/>
            </a:xfrm>
          </p:grpSpPr>
          <p:grpSp>
            <p:nvGrpSpPr>
              <p:cNvPr id="245" name="Google Shape;245;p25"/>
              <p:cNvGrpSpPr/>
              <p:nvPr/>
            </p:nvGrpSpPr>
            <p:grpSpPr>
              <a:xfrm rot="10800000" flipH="1">
                <a:off x="1981131" y="1733584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46" name="Google Shape;246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48" name="Google Shape;248;p25"/>
              <p:cNvGrpSpPr/>
              <p:nvPr/>
            </p:nvGrpSpPr>
            <p:grpSpPr>
              <a:xfrm rot="10800000" flipH="1">
                <a:off x="2438331" y="1675807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49" name="Google Shape;249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51" name="Google Shape;251;p25"/>
              <p:cNvGrpSpPr/>
              <p:nvPr/>
            </p:nvGrpSpPr>
            <p:grpSpPr>
              <a:xfrm rot="10800000" flipH="1">
                <a:off x="2535704" y="1358649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52" name="Google Shape;252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3" name="Google Shape;253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54" name="Google Shape;254;p25"/>
              <p:cNvGrpSpPr/>
              <p:nvPr/>
            </p:nvGrpSpPr>
            <p:grpSpPr>
              <a:xfrm rot="10800000" flipH="1">
                <a:off x="3062917" y="1276384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55" name="Google Shape;255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6" name="Google Shape;256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57" name="Google Shape;257;p25"/>
              <p:cNvGrpSpPr/>
              <p:nvPr/>
            </p:nvGrpSpPr>
            <p:grpSpPr>
              <a:xfrm rot="10800000" flipH="1">
                <a:off x="3428931" y="1058544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58" name="Google Shape;258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9" name="Google Shape;259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60" name="Google Shape;260;p25"/>
              <p:cNvGrpSpPr/>
              <p:nvPr/>
            </p:nvGrpSpPr>
            <p:grpSpPr>
              <a:xfrm rot="10800000" flipH="1">
                <a:off x="3657531" y="760041"/>
                <a:ext cx="135331" cy="135331"/>
                <a:chOff x="5370863" y="1729085"/>
                <a:chExt cx="914400" cy="914400"/>
              </a:xfrm>
            </p:grpSpPr>
            <p:cxnSp>
              <p:nvCxnSpPr>
                <p:cNvPr id="261" name="Google Shape;261;p25"/>
                <p:cNvCxnSpPr/>
                <p:nvPr/>
              </p:nvCxnSpPr>
              <p:spPr>
                <a:xfrm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2" name="Google Shape;262;p25"/>
                <p:cNvCxnSpPr/>
                <p:nvPr/>
              </p:nvCxnSpPr>
              <p:spPr>
                <a:xfrm flipH="1">
                  <a:off x="5370863" y="1729085"/>
                  <a:ext cx="914400" cy="9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263" name="Google Shape;263;p25"/>
          <p:cNvCxnSpPr/>
          <p:nvPr/>
        </p:nvCxnSpPr>
        <p:spPr>
          <a:xfrm rot="10800000" flipH="1">
            <a:off x="5252581" y="1960868"/>
            <a:ext cx="1816800" cy="908100"/>
          </a:xfrm>
          <a:prstGeom prst="straightConnector1">
            <a:avLst/>
          </a:prstGeom>
          <a:noFill/>
          <a:ln w="28575" cap="flat" cmpd="sng">
            <a:solidFill>
              <a:srgbClr val="00218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25"/>
          <p:cNvSpPr txBox="1"/>
          <p:nvPr/>
        </p:nvSpPr>
        <p:spPr>
          <a:xfrm>
            <a:off x="1506501" y="4446373"/>
            <a:ext cx="5112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choose  parameters                  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5" descr="http://latex.codecogs.com/gif.latex?%5Cdpi%7B300%7D%20h%28x%29%3Dw_0%20&amp;plus;%20w_1%20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903" y="3263890"/>
            <a:ext cx="252174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 descr="http://latex.codecogs.com/gif.latex?%5Cdpi%7B300%7D%20w_0%2C%20w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2679" y="4600873"/>
            <a:ext cx="892969" cy="22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5"/>
          <p:cNvCxnSpPr/>
          <p:nvPr/>
        </p:nvCxnSpPr>
        <p:spPr>
          <a:xfrm>
            <a:off x="1155843" y="4338361"/>
            <a:ext cx="6858000" cy="54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25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Formulation: Cost Function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26"/>
          <p:cNvSpPr txBox="1"/>
          <p:nvPr/>
        </p:nvSpPr>
        <p:spPr>
          <a:xfrm>
            <a:off x="942655" y="1828540"/>
            <a:ext cx="1265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1100"/>
          </a:p>
        </p:txBody>
      </p:sp>
      <p:sp>
        <p:nvSpPr>
          <p:cNvPr id="279" name="Google Shape;279;p26"/>
          <p:cNvSpPr txBox="1"/>
          <p:nvPr/>
        </p:nvSpPr>
        <p:spPr>
          <a:xfrm>
            <a:off x="942655" y="2665624"/>
            <a:ext cx="147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 sz="1100"/>
          </a:p>
        </p:txBody>
      </p:sp>
      <p:sp>
        <p:nvSpPr>
          <p:cNvPr id="280" name="Google Shape;280;p26"/>
          <p:cNvSpPr txBox="1"/>
          <p:nvPr/>
        </p:nvSpPr>
        <p:spPr>
          <a:xfrm>
            <a:off x="942656" y="3853869"/>
            <a:ext cx="63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 sz="1100"/>
          </a:p>
        </p:txBody>
      </p:sp>
      <p:pic>
        <p:nvPicPr>
          <p:cNvPr id="281" name="Google Shape;281;p26" descr="http://latex.codecogs.com/gif.latex?%5Cdpi%7B300%7D%20h%28x%29%20%3D%20w_0%20&amp;plus;%20w_1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930" y="1456349"/>
            <a:ext cx="2425864" cy="34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 descr="http://latex.codecogs.com/gif.latex?%5Cdpi%7B300%7D%20w_0%2C%20w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2911" y="2340848"/>
            <a:ext cx="892969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 descr="http://latex.codecogs.com/gif.latex?%5Cdpi%7B300%7D%20J%28w_0%2Cw_1%29%3D%5Cfrac%7B1%7D%7B2m%7D%5Csum_%7Bi%3D1%7D%5Em%20%28h%28x_i%29-y_i%29%5E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4712" y="3140105"/>
            <a:ext cx="3218854" cy="6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 descr="http://latex.codecogs.com/gif.latex?%5Cdpi%7B300%7D%20%5Cmin_%7Bw_0%2Cw_1%7D%7BJ%28w_0%2Cw_1%29%7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4786" y="3911201"/>
            <a:ext cx="1794154" cy="450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6"/>
          <p:cNvCxnSpPr/>
          <p:nvPr/>
        </p:nvCxnSpPr>
        <p:spPr>
          <a:xfrm rot="10800000">
            <a:off x="5520956" y="1670243"/>
            <a:ext cx="0" cy="204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5304776" y="3494078"/>
            <a:ext cx="281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7" name="Google Shape;287;p26"/>
          <p:cNvSpPr txBox="1"/>
          <p:nvPr/>
        </p:nvSpPr>
        <p:spPr>
          <a:xfrm>
            <a:off x="5214437" y="2326799"/>
            <a:ext cx="306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/>
          </a:p>
        </p:txBody>
      </p:sp>
      <p:sp>
        <p:nvSpPr>
          <p:cNvPr id="288" name="Google Shape;288;p26"/>
          <p:cNvSpPr txBox="1"/>
          <p:nvPr/>
        </p:nvSpPr>
        <p:spPr>
          <a:xfrm>
            <a:off x="6601862" y="3421122"/>
            <a:ext cx="30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grpSp>
        <p:nvGrpSpPr>
          <p:cNvPr id="289" name="Google Shape;289;p26"/>
          <p:cNvGrpSpPr/>
          <p:nvPr/>
        </p:nvGrpSpPr>
        <p:grpSpPr>
          <a:xfrm rot="10800000" flipH="1">
            <a:off x="5665227" y="3129328"/>
            <a:ext cx="128016" cy="129570"/>
            <a:chOff x="5370863" y="1729085"/>
            <a:chExt cx="914400" cy="914400"/>
          </a:xfrm>
        </p:grpSpPr>
        <p:cxnSp>
          <p:nvCxnSpPr>
            <p:cNvPr id="290" name="Google Shape;290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2" name="Google Shape;292;p26"/>
          <p:cNvGrpSpPr/>
          <p:nvPr/>
        </p:nvGrpSpPr>
        <p:grpSpPr>
          <a:xfrm rot="10800000" flipH="1">
            <a:off x="6311296" y="3061883"/>
            <a:ext cx="128016" cy="129570"/>
            <a:chOff x="5370863" y="1729085"/>
            <a:chExt cx="914400" cy="914400"/>
          </a:xfrm>
        </p:grpSpPr>
        <p:cxnSp>
          <p:nvCxnSpPr>
            <p:cNvPr id="293" name="Google Shape;293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5" name="Google Shape;295;p26"/>
          <p:cNvGrpSpPr/>
          <p:nvPr/>
        </p:nvGrpSpPr>
        <p:grpSpPr>
          <a:xfrm rot="10800000" flipH="1">
            <a:off x="6189672" y="2588593"/>
            <a:ext cx="128016" cy="129570"/>
            <a:chOff x="5370863" y="1729085"/>
            <a:chExt cx="914400" cy="914400"/>
          </a:xfrm>
        </p:grpSpPr>
        <p:cxnSp>
          <p:nvCxnSpPr>
            <p:cNvPr id="296" name="Google Shape;296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8" name="Google Shape;298;p26"/>
          <p:cNvGrpSpPr/>
          <p:nvPr/>
        </p:nvGrpSpPr>
        <p:grpSpPr>
          <a:xfrm rot="10800000" flipH="1">
            <a:off x="6688243" y="2588593"/>
            <a:ext cx="128016" cy="129570"/>
            <a:chOff x="5370863" y="1729085"/>
            <a:chExt cx="914400" cy="914400"/>
          </a:xfrm>
        </p:grpSpPr>
        <p:cxnSp>
          <p:nvCxnSpPr>
            <p:cNvPr id="299" name="Google Shape;299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1" name="Google Shape;301;p26"/>
          <p:cNvGrpSpPr/>
          <p:nvPr/>
        </p:nvGrpSpPr>
        <p:grpSpPr>
          <a:xfrm rot="10800000" flipH="1">
            <a:off x="7141364" y="2675038"/>
            <a:ext cx="128016" cy="129570"/>
            <a:chOff x="5370863" y="1729085"/>
            <a:chExt cx="914400" cy="914400"/>
          </a:xfrm>
        </p:grpSpPr>
        <p:cxnSp>
          <p:nvCxnSpPr>
            <p:cNvPr id="302" name="Google Shape;302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4" name="Google Shape;304;p26"/>
          <p:cNvGrpSpPr/>
          <p:nvPr/>
        </p:nvGrpSpPr>
        <p:grpSpPr>
          <a:xfrm rot="10800000" flipH="1">
            <a:off x="7283404" y="1940521"/>
            <a:ext cx="128016" cy="129570"/>
            <a:chOff x="5370863" y="1729085"/>
            <a:chExt cx="914400" cy="914400"/>
          </a:xfrm>
        </p:grpSpPr>
        <p:cxnSp>
          <p:nvCxnSpPr>
            <p:cNvPr id="305" name="Google Shape;305;p26"/>
            <p:cNvCxnSpPr/>
            <p:nvPr/>
          </p:nvCxnSpPr>
          <p:spPr>
            <a:xfrm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26"/>
            <p:cNvCxnSpPr/>
            <p:nvPr/>
          </p:nvCxnSpPr>
          <p:spPr>
            <a:xfrm flipH="1">
              <a:off x="5370863" y="1729085"/>
              <a:ext cx="914400" cy="914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07" name="Google Shape;307;p26"/>
          <p:cNvCxnSpPr/>
          <p:nvPr/>
        </p:nvCxnSpPr>
        <p:spPr>
          <a:xfrm rot="10800000" flipH="1">
            <a:off x="5467028" y="2102731"/>
            <a:ext cx="2322300" cy="1219800"/>
          </a:xfrm>
          <a:prstGeom prst="straightConnector1">
            <a:avLst/>
          </a:prstGeom>
          <a:noFill/>
          <a:ln w="28575" cap="flat" cmpd="sng">
            <a:solidFill>
              <a:srgbClr val="00218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26"/>
          <p:cNvCxnSpPr/>
          <p:nvPr/>
        </p:nvCxnSpPr>
        <p:spPr>
          <a:xfrm>
            <a:off x="7344942" y="2003924"/>
            <a:ext cx="11100" cy="322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6"/>
          <p:cNvCxnSpPr/>
          <p:nvPr/>
        </p:nvCxnSpPr>
        <p:spPr>
          <a:xfrm flipH="1">
            <a:off x="7220459" y="2411235"/>
            <a:ext cx="3600" cy="33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26"/>
          <p:cNvCxnSpPr/>
          <p:nvPr/>
        </p:nvCxnSpPr>
        <p:spPr>
          <a:xfrm flipH="1">
            <a:off x="6247105" y="2663746"/>
            <a:ext cx="3600" cy="24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26"/>
          <p:cNvCxnSpPr/>
          <p:nvPr/>
        </p:nvCxnSpPr>
        <p:spPr>
          <a:xfrm>
            <a:off x="6370922" y="2858599"/>
            <a:ext cx="600" cy="267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312" name="Google Shape;312;p26" descr="http://latex.codecogs.com/gif.latex?%5Cdpi%7B300%7D%20%5Cbg_white%20h%28x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14642" y="1658264"/>
            <a:ext cx="62865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 txBox="1"/>
          <p:nvPr/>
        </p:nvSpPr>
        <p:spPr>
          <a:xfrm>
            <a:off x="2489749" y="2713225"/>
            <a:ext cx="224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919531" y="1068230"/>
            <a:ext cx="123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100"/>
          </a:p>
        </p:txBody>
      </p:sp>
      <p:sp>
        <p:nvSpPr>
          <p:cNvPr id="315" name="Google Shape;315;p2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16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/>
        </p:nvSpPr>
        <p:spPr>
          <a:xfrm>
            <a:off x="1261146" y="1122449"/>
            <a:ext cx="123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100"/>
          </a:p>
        </p:txBody>
      </p:sp>
      <p:sp>
        <p:nvSpPr>
          <p:cNvPr id="324" name="Google Shape;324;p27"/>
          <p:cNvSpPr txBox="1"/>
          <p:nvPr/>
        </p:nvSpPr>
        <p:spPr>
          <a:xfrm>
            <a:off x="1261146" y="1959533"/>
            <a:ext cx="1265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1100"/>
          </a:p>
        </p:txBody>
      </p:sp>
      <p:sp>
        <p:nvSpPr>
          <p:cNvPr id="325" name="Google Shape;325;p27"/>
          <p:cNvSpPr txBox="1"/>
          <p:nvPr/>
        </p:nvSpPr>
        <p:spPr>
          <a:xfrm>
            <a:off x="1261146" y="2796617"/>
            <a:ext cx="1479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 sz="1100"/>
          </a:p>
        </p:txBody>
      </p:sp>
      <p:sp>
        <p:nvSpPr>
          <p:cNvPr id="326" name="Google Shape;326;p27"/>
          <p:cNvSpPr txBox="1"/>
          <p:nvPr/>
        </p:nvSpPr>
        <p:spPr>
          <a:xfrm>
            <a:off x="1261147" y="3967931"/>
            <a:ext cx="630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 sz="1100"/>
          </a:p>
        </p:txBody>
      </p:sp>
      <p:cxnSp>
        <p:nvCxnSpPr>
          <p:cNvPr id="327" name="Google Shape;327;p27"/>
          <p:cNvCxnSpPr/>
          <p:nvPr/>
        </p:nvCxnSpPr>
        <p:spPr>
          <a:xfrm>
            <a:off x="4785582" y="1276086"/>
            <a:ext cx="0" cy="3609900"/>
          </a:xfrm>
          <a:prstGeom prst="straightConnector1">
            <a:avLst/>
          </a:prstGeom>
          <a:noFill/>
          <a:ln w="22225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27"/>
          <p:cNvSpPr txBox="1"/>
          <p:nvPr/>
        </p:nvSpPr>
        <p:spPr>
          <a:xfrm>
            <a:off x="5718846" y="893849"/>
            <a:ext cx="1068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</a:t>
            </a:r>
            <a:endParaRPr sz="1100"/>
          </a:p>
        </p:txBody>
      </p:sp>
      <p:pic>
        <p:nvPicPr>
          <p:cNvPr id="329" name="Google Shape;329;p27" descr="http://latex.codecogs.com/gif.latex?%5Cdpi%7B300%7D%20h%28x%29%20%3D%20w_0%20&amp;plus;%20w_1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421" y="1587342"/>
            <a:ext cx="2425864" cy="34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 descr="http://latex.codecogs.com/gif.latex?%5Cdpi%7B300%7D%20h%28x%29%20%3D%20w_1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3721" y="1635568"/>
            <a:ext cx="1542072" cy="32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 descr="http://latex.codecogs.com/gif.latex?%5Cdpi%7B300%7D%20w_0%2C%20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1402" y="2471842"/>
            <a:ext cx="892969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 descr="http://latex.codecogs.com/gif.latex?%5Cdpi%7B300%7D%20w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31957" y="2407068"/>
            <a:ext cx="350044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 descr="http://latex.codecogs.com/gif.latex?%5Cdpi%7B300%7D%20J%28w_0%2Cw_1%29%3D%5Cfrac%7B1%7D%7B2m%7D%5Csum_%7Bi%3D1%7D%5Em%20%28h%28x_i%29-y_i%29%5E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3203" y="3290279"/>
            <a:ext cx="3218854" cy="6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 descr="http://latex.codecogs.com/gif.latex?%5Cdpi%7B300%7D%20%5Cmin_%7Bw_0%2Cw_1%7D%7BJ%28w_0%2Cw_1%29%7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3277" y="4288194"/>
            <a:ext cx="1794154" cy="45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 descr="http://latex.codecogs.com/gif.latex?%5Cdpi%7B300%7D%20%5Cmin_%7Bw_1%7D%7BJ%28w_1%29%7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33718" y="4292560"/>
            <a:ext cx="1263514" cy="4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 descr="http://latex.codecogs.com/gif.latex?%5Cdpi%7B300%7D%20J%28w_1%29%3D%5Cfrac%7B1%7D%7B2m%7D%5Csum_%7Bi%3D1%7D%5Em%5Cbig%28h%28x_i%29-y_i%5Cbig%29%5E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9108" y="3261276"/>
            <a:ext cx="2887253" cy="63231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Formulation: Cost Function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Google Shape;339;p2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17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Function: Example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8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9" name="Google Shape;3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136" y="1988187"/>
            <a:ext cx="2377500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 txBox="1"/>
          <p:nvPr/>
        </p:nvSpPr>
        <p:spPr>
          <a:xfrm>
            <a:off x="961414" y="2496807"/>
            <a:ext cx="243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/>
          </a:p>
        </p:txBody>
      </p:sp>
      <p:sp>
        <p:nvSpPr>
          <p:cNvPr id="351" name="Google Shape;351;p28"/>
          <p:cNvSpPr txBox="1"/>
          <p:nvPr/>
        </p:nvSpPr>
        <p:spPr>
          <a:xfrm>
            <a:off x="2483136" y="3770777"/>
            <a:ext cx="23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cxnSp>
        <p:nvCxnSpPr>
          <p:cNvPr id="352" name="Google Shape;352;p28"/>
          <p:cNvCxnSpPr/>
          <p:nvPr/>
        </p:nvCxnSpPr>
        <p:spPr>
          <a:xfrm rot="10800000" flipH="1">
            <a:off x="1488726" y="1968353"/>
            <a:ext cx="2297400" cy="176610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4426236" y="1536368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4" name="Google Shape;35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0586" y="1939943"/>
            <a:ext cx="2628900" cy="2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 descr="http://latex.codecogs.com/gif.latex?%5Cdpi%7B300%7D%20h%28x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3692" y="1273115"/>
            <a:ext cx="506790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 descr="http://latex.codecogs.com/gif.latex?%5Cdpi%7B300%7D%20J%28w_1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5525" y="1273115"/>
            <a:ext cx="673801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38033" y="1675576"/>
            <a:ext cx="255389" cy="15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8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1469" y="4012189"/>
            <a:ext cx="350044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 descr="http://latex.codecogs.com/gif.latex?%5Cdpi%7B300%7D%20%5Cbg_white%20J%28w_1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02169" y="2770051"/>
            <a:ext cx="632947" cy="27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 descr="http://latex.codecogs.com/gif.latex?%5Cdpi%7B300%7D%20%5Cbg_white%20h%28x%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96559" y="2236091"/>
            <a:ext cx="464515" cy="2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 descr="http://latex.codecogs.com/gif.latex?%5Cdpi%7B300%7D%20%5Cbg_white%20w_1%3D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6650" y="2878063"/>
            <a:ext cx="728301" cy="21328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/>
        </p:nvSpPr>
        <p:spPr>
          <a:xfrm>
            <a:off x="1685367" y="1574719"/>
            <a:ext cx="567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fix        this is a function of x                                   function of the parameter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8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8846" y="1655371"/>
            <a:ext cx="255389" cy="15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841" y="1965925"/>
            <a:ext cx="2377500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1119241" y="2589814"/>
            <a:ext cx="243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/>
          </a:p>
        </p:txBody>
      </p:sp>
      <p:sp>
        <p:nvSpPr>
          <p:cNvPr id="374" name="Google Shape;374;p29"/>
          <p:cNvSpPr txBox="1"/>
          <p:nvPr/>
        </p:nvSpPr>
        <p:spPr>
          <a:xfrm>
            <a:off x="2490841" y="3672315"/>
            <a:ext cx="23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cxnSp>
        <p:nvCxnSpPr>
          <p:cNvPr id="375" name="Google Shape;375;p29"/>
          <p:cNvCxnSpPr/>
          <p:nvPr/>
        </p:nvCxnSpPr>
        <p:spPr>
          <a:xfrm rot="10800000" flipH="1">
            <a:off x="1572730" y="2837645"/>
            <a:ext cx="1946700" cy="77190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6" name="Google Shape;376;p29"/>
          <p:cNvCxnSpPr/>
          <p:nvPr/>
        </p:nvCxnSpPr>
        <p:spPr>
          <a:xfrm>
            <a:off x="4433941" y="1514107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7" name="Google Shape;37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8291" y="1917682"/>
            <a:ext cx="2628900" cy="2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 descr="http://latex.codecogs.com/gif.latex?%5Cdpi%7B300%7D%20h%28x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1397" y="1250854"/>
            <a:ext cx="506790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 descr="http://latex.codecogs.com/gif.latex?%5Cdpi%7B300%7D%20J%28w_1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3230" y="1250854"/>
            <a:ext cx="673801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66513" y="1602964"/>
            <a:ext cx="255389" cy="156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/>
        </p:nvSpPr>
        <p:spPr>
          <a:xfrm>
            <a:off x="1686922" y="1538807"/>
            <a:ext cx="567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fix        this is a function of x                                   function of the parameter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9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551" y="1633109"/>
            <a:ext cx="255389" cy="15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 descr="http://latex.codecogs.com/gif.latex?%5Cdpi%7B300%7D%20%5Cbg_white%20w_1%3D0.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9110" y="2855801"/>
            <a:ext cx="729401" cy="1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 descr="http://latex.codecogs.com/gif.latex?%5Cdpi%7B300%7D%20%5Cbg_white%20h%28x%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04263" y="2045711"/>
            <a:ext cx="464515" cy="26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9174" y="3935921"/>
            <a:ext cx="350044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 descr="http://latex.codecogs.com/gif.latex?%5Cdpi%7B300%7D%20%5Cbg_white%20J%28w_1%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86074" y="2693783"/>
            <a:ext cx="632947" cy="27049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Function: Example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9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29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19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14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6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948" t="1652" r="1251" b="1127"/>
          <a:stretch/>
        </p:blipFill>
        <p:spPr>
          <a:xfrm>
            <a:off x="7727800" y="130875"/>
            <a:ext cx="5727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l="660" t="629" r="759" b="1071"/>
          <a:stretch/>
        </p:blipFill>
        <p:spPr>
          <a:xfrm>
            <a:off x="8339575" y="148350"/>
            <a:ext cx="548700" cy="54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964925"/>
            <a:ext cx="85767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Linear Regression with One Variable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Model Representation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Cost Functions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Linear Regression with Multiple Variables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Learning rate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Normal Equation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680" y="1879952"/>
            <a:ext cx="2628900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0"/>
          <p:cNvSpPr txBox="1"/>
          <p:nvPr/>
        </p:nvSpPr>
        <p:spPr>
          <a:xfrm>
            <a:off x="1302630" y="2475884"/>
            <a:ext cx="243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/>
          </a:p>
        </p:txBody>
      </p:sp>
      <p:sp>
        <p:nvSpPr>
          <p:cNvPr id="399" name="Google Shape;399;p30"/>
          <p:cNvSpPr txBox="1"/>
          <p:nvPr/>
        </p:nvSpPr>
        <p:spPr>
          <a:xfrm>
            <a:off x="2674230" y="3710785"/>
            <a:ext cx="23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/>
          </a:p>
        </p:txBody>
      </p:sp>
      <p:cxnSp>
        <p:nvCxnSpPr>
          <p:cNvPr id="400" name="Google Shape;400;p30"/>
          <p:cNvCxnSpPr/>
          <p:nvPr/>
        </p:nvCxnSpPr>
        <p:spPr>
          <a:xfrm>
            <a:off x="1756119" y="3508366"/>
            <a:ext cx="2251800" cy="99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1" name="Google Shape;401;p30"/>
          <p:cNvCxnSpPr/>
          <p:nvPr/>
        </p:nvCxnSpPr>
        <p:spPr>
          <a:xfrm>
            <a:off x="4617330" y="1476377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2" name="Google Shape;40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1230" y="1928195"/>
            <a:ext cx="2377500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/>
          <p:nvPr/>
        </p:nvSpPr>
        <p:spPr>
          <a:xfrm>
            <a:off x="5694306" y="1809383"/>
            <a:ext cx="1585055" cy="1650548"/>
          </a:xfrm>
          <a:custGeom>
            <a:avLst/>
            <a:gdLst/>
            <a:ahLst/>
            <a:cxnLst/>
            <a:rect l="l" t="t" r="r" b="b"/>
            <a:pathLst>
              <a:path w="2457450" h="1760585" extrusionOk="0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30" descr="http://latex.codecogs.com/gif.latex?%5Cdpi%7B300%7D%20h%28x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787" y="1213124"/>
            <a:ext cx="506790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 descr="http://latex.codecogs.com/gif.latex?%5Cdpi%7B300%7D%20J%28w_1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6619" y="1213124"/>
            <a:ext cx="673801" cy="2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8702" y="1595384"/>
            <a:ext cx="255389" cy="15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0"/>
          <p:cNvSpPr txBox="1"/>
          <p:nvPr/>
        </p:nvSpPr>
        <p:spPr>
          <a:xfrm>
            <a:off x="1799111" y="1512877"/>
            <a:ext cx="567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fix        this is a function of x                                   function of the parameter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30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3740" y="1595379"/>
            <a:ext cx="255389" cy="15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 descr="http://latex.codecogs.com/gif.latex?%5Cdpi%7B300%7D%20%5Cbg_white%20h%28x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7653" y="1953975"/>
            <a:ext cx="464515" cy="2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 descr="http://latex.codecogs.com/gif.latex?%5Cdpi%7B300%7D%20%5Cbg_white%20w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02563" y="3952197"/>
            <a:ext cx="350044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 descr="http://latex.codecogs.com/gif.latex?%5Cdpi%7B300%7D%20%5Cbg_white%20J%28w_1%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45663" y="2709599"/>
            <a:ext cx="632947" cy="27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0" descr="http://latex.codecogs.com/gif.latex?%5Cdpi%7B300%7D%20%5Cbg_white%20w_1%3D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60762" y="2710059"/>
            <a:ext cx="752614" cy="21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0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Function: Example (3)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30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5" name="Google Shape;415;p3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/>
        </p:nvSpPr>
        <p:spPr>
          <a:xfrm>
            <a:off x="1904116" y="1362287"/>
            <a:ext cx="1607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100"/>
          </a:p>
        </p:txBody>
      </p:sp>
      <p:sp>
        <p:nvSpPr>
          <p:cNvPr id="424" name="Google Shape;424;p31"/>
          <p:cNvSpPr txBox="1"/>
          <p:nvPr/>
        </p:nvSpPr>
        <p:spPr>
          <a:xfrm>
            <a:off x="1904116" y="2062040"/>
            <a:ext cx="1642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1100"/>
          </a:p>
        </p:txBody>
      </p:sp>
      <p:sp>
        <p:nvSpPr>
          <p:cNvPr id="425" name="Google Shape;425;p31"/>
          <p:cNvSpPr txBox="1"/>
          <p:nvPr/>
        </p:nvSpPr>
        <p:spPr>
          <a:xfrm>
            <a:off x="1904116" y="2733887"/>
            <a:ext cx="1933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 sz="1100"/>
          </a:p>
        </p:txBody>
      </p:sp>
      <p:sp>
        <p:nvSpPr>
          <p:cNvPr id="426" name="Google Shape;426;p31"/>
          <p:cNvSpPr txBox="1"/>
          <p:nvPr/>
        </p:nvSpPr>
        <p:spPr>
          <a:xfrm>
            <a:off x="1904116" y="3462504"/>
            <a:ext cx="797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endParaRPr sz="1100"/>
          </a:p>
        </p:txBody>
      </p:sp>
      <p:pic>
        <p:nvPicPr>
          <p:cNvPr id="427" name="Google Shape;427;p31" descr="http://latex.codecogs.com/gif.latex?%5Cdpi%7B300%7D%20%5Cbg_white%20h%28x%29%3Dw_0&amp;plus;w_1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3771" y="1443680"/>
            <a:ext cx="2521744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 descr="http://latex.codecogs.com/gif.latex?%5Cdpi%7B300%7D%20%5Cbg_white%20w_0%2C%20w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3771" y="2167030"/>
            <a:ext cx="892969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1" descr="http://latex.codecogs.com/gif.latex?%5Cdpi%7B300%7D%20%5Cbg_white%20J%28w_0%2C%20w_1%29%3D%5Cfrac%7B1%7D%7B2m%7D%5Csum_%7Bi%3D1%7D%5Em%5Cbig%28h%28x_i%29-y_i%5Cbig%29%5E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2326" y="2594320"/>
            <a:ext cx="3912366" cy="76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1" descr="http://latex.codecogs.com/gif.latex?%5Cdpi%7B300%7D%20%5Cmin_%7Bw_0%2Cw_1%7D%7BJ%28w_0%2Cw_1%29%7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3836" y="3778514"/>
            <a:ext cx="1794154" cy="45003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1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31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3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21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/>
        </p:nvSpPr>
        <p:spPr>
          <a:xfrm>
            <a:off x="1607276" y="1494925"/>
            <a:ext cx="289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cxnSp>
        <p:nvCxnSpPr>
          <p:cNvPr id="442" name="Google Shape;442;p32"/>
          <p:cNvCxnSpPr/>
          <p:nvPr/>
        </p:nvCxnSpPr>
        <p:spPr>
          <a:xfrm>
            <a:off x="4731650" y="1486030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32"/>
          <p:cNvSpPr txBox="1"/>
          <p:nvPr/>
        </p:nvSpPr>
        <p:spPr>
          <a:xfrm>
            <a:off x="4974850" y="1494925"/>
            <a:ext cx="289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444" name="Google Shape;4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086" y="1961043"/>
            <a:ext cx="3086100" cy="21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2"/>
          <p:cNvSpPr txBox="1"/>
          <p:nvPr/>
        </p:nvSpPr>
        <p:spPr>
          <a:xfrm>
            <a:off x="978614" y="2562145"/>
            <a:ext cx="760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($)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1000’s</a:t>
            </a:r>
            <a:endParaRPr sz="1100"/>
          </a:p>
        </p:txBody>
      </p:sp>
      <p:sp>
        <p:nvSpPr>
          <p:cNvPr id="446" name="Google Shape;446;p32"/>
          <p:cNvSpPr txBox="1"/>
          <p:nvPr/>
        </p:nvSpPr>
        <p:spPr>
          <a:xfrm>
            <a:off x="2693114" y="4018442"/>
            <a:ext cx="1205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in feet</a:t>
            </a:r>
            <a:r>
              <a:rPr lang="en" sz="1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(x)</a:t>
            </a:r>
            <a:endParaRPr sz="1100"/>
          </a:p>
        </p:txBody>
      </p:sp>
      <p:cxnSp>
        <p:nvCxnSpPr>
          <p:cNvPr id="447" name="Google Shape;447;p32"/>
          <p:cNvCxnSpPr/>
          <p:nvPr/>
        </p:nvCxnSpPr>
        <p:spPr>
          <a:xfrm rot="10800000" flipH="1">
            <a:off x="1738919" y="2962202"/>
            <a:ext cx="2897400" cy="785400"/>
          </a:xfrm>
          <a:prstGeom prst="straightConnector1">
            <a:avLst/>
          </a:prstGeom>
          <a:noFill/>
          <a:ln w="254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8" name="Google Shape;448;p32" descr="C:\Users\Public\Documents\ml-class\lectures-slides\assets\2.bow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5655" y="1916191"/>
            <a:ext cx="3019304" cy="236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2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2177" y="1613274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 descr="http://latex.codecogs.com/gif.latex?%5Cdpi%7B300%7D%20%5Cbg_white%20h%28x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3241" y="1180922"/>
            <a:ext cx="628650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2" descr="http://latex.codecogs.com/gif.latex?%5Cdpi%7B300%7D%20%5Cbg_white%20J%28w_0%2Cw_1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03224" y="1157454"/>
            <a:ext cx="1385888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2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6102" y="1613274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2" descr="http://latex.codecogs.com/gif.latex?%5Cdpi%7B300%7D%20%5Cbg_white%20J%28w_0%2Cw_1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493070" y="2983498"/>
            <a:ext cx="912112" cy="2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2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39067" y="4088255"/>
            <a:ext cx="364331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2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48593" y="4049786"/>
            <a:ext cx="350044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2" descr="http://latex.codecogs.com/gif.latex?%5Cdpi%7B300%7D%20%5Cbg_white%20h%28x%29%3D50%20&amp;plus;%200.06x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05807" y="4563254"/>
            <a:ext cx="2700337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2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32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p3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2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body" idx="1"/>
          </p:nvPr>
        </p:nvSpPr>
        <p:spPr>
          <a:xfrm>
            <a:off x="1011510" y="1168573"/>
            <a:ext cx="6172200" cy="3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3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Contour plots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3" descr="http://latex.codecogs.com/gif.latex?%5Cdpi%7B300%7D%20%5Cbg_white%20J%28w_0%2Cw_1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2187" y="1480211"/>
            <a:ext cx="1385887" cy="357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33"/>
          <p:cNvGrpSpPr/>
          <p:nvPr/>
        </p:nvGrpSpPr>
        <p:grpSpPr>
          <a:xfrm>
            <a:off x="1358113" y="2009876"/>
            <a:ext cx="3019303" cy="2390252"/>
            <a:chOff x="251520" y="2366020"/>
            <a:chExt cx="4025738" cy="3187003"/>
          </a:xfrm>
        </p:grpSpPr>
        <p:pic>
          <p:nvPicPr>
            <p:cNvPr id="470" name="Google Shape;470;p33" descr="C:\Users\Public\Documents\ml-class\lectures-slides\assets\2.bowl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520" y="2366020"/>
              <a:ext cx="4025738" cy="3159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33" descr="http://latex.codecogs.com/gif.latex?%5Cdpi%7B300%7D%20%5Cbg_white%20J%28w_0%2Cw_1%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81228" y="3736339"/>
              <a:ext cx="1216150" cy="313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33" descr="http://latex.codecogs.com/gif.latex?%5Cdpi%7B300%7D%20%5Cbg_white%20w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81312" y="5267273"/>
              <a:ext cx="48577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33" descr="http://latex.codecogs.com/gif.latex?%5Cdpi%7B300%7D%20%5Cbg_white%20w_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60679" y="5215981"/>
              <a:ext cx="466725" cy="285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Google Shape;474;p33"/>
          <p:cNvGrpSpPr/>
          <p:nvPr/>
        </p:nvGrpSpPr>
        <p:grpSpPr>
          <a:xfrm>
            <a:off x="4594594" y="1960385"/>
            <a:ext cx="3352252" cy="2561980"/>
            <a:chOff x="4566828" y="2300033"/>
            <a:chExt cx="4469669" cy="3415973"/>
          </a:xfrm>
        </p:grpSpPr>
        <p:pic>
          <p:nvPicPr>
            <p:cNvPr id="475" name="Google Shape;475;p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47740" y="2300033"/>
              <a:ext cx="4388757" cy="3291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33" descr="http://latex.codecogs.com/gif.latex?%5Cdpi%7B300%7D%20%5Cbg_white%20w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01369" y="5430256"/>
              <a:ext cx="48577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3" descr="http://latex.codecogs.com/gif.latex?%5Cdpi%7B300%7D%20%5Cbg_white%20w_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566828" y="3741730"/>
              <a:ext cx="466725" cy="285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8" name="Google Shape;478;p33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 (3)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3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0" name="Google Shape;480;p33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3" name="Google Shape;483;p33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186" y="1892418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53" y="1892418"/>
            <a:ext cx="3291567" cy="24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4"/>
          <p:cNvSpPr txBox="1"/>
          <p:nvPr/>
        </p:nvSpPr>
        <p:spPr>
          <a:xfrm>
            <a:off x="1591850" y="1666125"/>
            <a:ext cx="2932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sp>
        <p:nvSpPr>
          <p:cNvPr id="491" name="Google Shape;491;p34"/>
          <p:cNvSpPr txBox="1"/>
          <p:nvPr/>
        </p:nvSpPr>
        <p:spPr>
          <a:xfrm>
            <a:off x="4959424" y="1666125"/>
            <a:ext cx="274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492" name="Google Shape;492;p34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0566" y="1784475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 descr="http://latex.codecogs.com/gif.latex?%5Cdpi%7B300%7D%20%5Cbg_white%20h%28x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7830" y="1352123"/>
            <a:ext cx="62865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 descr="http://latex.codecogs.com/gif.latex?%5Cdpi%7B300%7D%20%5Cbg_white%20J%28w_0%2Cw_1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7813" y="1328655"/>
            <a:ext cx="1385888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4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0691" y="1784475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89229" y="4241063"/>
            <a:ext cx="364331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4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84191" y="3052931"/>
            <a:ext cx="35004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 (4)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34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3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3597" y="1876361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064" y="1876361"/>
            <a:ext cx="3291567" cy="24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5"/>
          <p:cNvSpPr txBox="1"/>
          <p:nvPr/>
        </p:nvSpPr>
        <p:spPr>
          <a:xfrm>
            <a:off x="1607276" y="1650075"/>
            <a:ext cx="296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sp>
        <p:nvSpPr>
          <p:cNvPr id="511" name="Google Shape;511;p35"/>
          <p:cNvSpPr txBox="1"/>
          <p:nvPr/>
        </p:nvSpPr>
        <p:spPr>
          <a:xfrm>
            <a:off x="4974850" y="1650075"/>
            <a:ext cx="2781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512" name="Google Shape;512;p35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5977" y="1768418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5" descr="http://latex.codecogs.com/gif.latex?%5Cdpi%7B300%7D%20%5Cbg_white%20h%28x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3241" y="1336066"/>
            <a:ext cx="628650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 descr="http://latex.codecogs.com/gif.latex?%5Cdpi%7B300%7D%20%5Cbg_white%20J%28w_0%2Cw_1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03224" y="1312598"/>
            <a:ext cx="1385888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5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6102" y="1768418"/>
            <a:ext cx="386856" cy="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5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54513" y="4226717"/>
            <a:ext cx="364331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5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99602" y="2928862"/>
            <a:ext cx="35004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Cost Function (5)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35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35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Optimization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36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0" name="Google Shape;530;p36"/>
          <p:cNvSpPr txBox="1"/>
          <p:nvPr/>
        </p:nvSpPr>
        <p:spPr>
          <a:xfrm>
            <a:off x="768583" y="1275078"/>
            <a:ext cx="3458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some objective function</a:t>
            </a:r>
            <a:endParaRPr sz="1100"/>
          </a:p>
        </p:txBody>
      </p:sp>
      <p:sp>
        <p:nvSpPr>
          <p:cNvPr id="531" name="Google Shape;531;p36"/>
          <p:cNvSpPr txBox="1"/>
          <p:nvPr/>
        </p:nvSpPr>
        <p:spPr>
          <a:xfrm>
            <a:off x="768583" y="1739913"/>
            <a:ext cx="208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optimize </a:t>
            </a:r>
            <a:endParaRPr sz="1100"/>
          </a:p>
        </p:txBody>
      </p:sp>
      <p:sp>
        <p:nvSpPr>
          <p:cNvPr id="532" name="Google Shape;532;p36"/>
          <p:cNvSpPr/>
          <p:nvPr/>
        </p:nvSpPr>
        <p:spPr>
          <a:xfrm>
            <a:off x="653050" y="2363267"/>
            <a:ext cx="5715000" cy="222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Outline:</a:t>
            </a:r>
            <a:endParaRPr sz="1100"/>
          </a:p>
          <a:p>
            <a:pPr marL="5969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some</a:t>
            </a:r>
            <a:endParaRPr sz="1100"/>
          </a:p>
          <a:p>
            <a:pPr marL="5969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changing                  to reduce                     until we hopefully end up at a minimum</a:t>
            </a:r>
            <a:endParaRPr sz="1100"/>
          </a:p>
        </p:txBody>
      </p:sp>
      <p:pic>
        <p:nvPicPr>
          <p:cNvPr id="533" name="Google Shape;533;p36" descr="http://latex.codecogs.com/gif.latex?%5Cdpi%7B300%7D%20%5Cbg_white%20J%28w_0%2Cw_1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652" y="1318517"/>
            <a:ext cx="1385888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6" descr="http://latex.codecogs.com/gif.latex?%5Cdpi%7B300%7D%20%5Cbg_white%20%5Cmin_%7Bw_0%2Cw_1%7DJ%28w_0%2Cw_1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629" y="1774914"/>
            <a:ext cx="2135981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6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9659" y="3099201"/>
            <a:ext cx="892969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6" descr="http://latex.codecogs.com/gif.latex?%5Cdpi%7B300%7D%20%5Cbg_white%20w_0%2Cw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7217" y="3589774"/>
            <a:ext cx="892969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6" descr="http://latex.codecogs.com/gif.latex?%5Cdpi%7B300%7D%20%5Cbg_white%20J%28w_0%2Cw_1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887" y="3525480"/>
            <a:ext cx="1385887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26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154" y="1235043"/>
            <a:ext cx="5757864" cy="30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7"/>
          <p:cNvSpPr/>
          <p:nvPr/>
        </p:nvSpPr>
        <p:spPr>
          <a:xfrm>
            <a:off x="4153167" y="2370005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4181742" y="2533418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4167455" y="2699510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3996005" y="2870960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4053155" y="3042410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4281755" y="3085273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4396055" y="3213860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4338905" y="3385310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37"/>
          <p:cNvCxnSpPr/>
          <p:nvPr/>
        </p:nvCxnSpPr>
        <p:spPr>
          <a:xfrm>
            <a:off x="4079348" y="2935254"/>
            <a:ext cx="57000" cy="17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37"/>
          <p:cNvCxnSpPr/>
          <p:nvPr/>
        </p:nvCxnSpPr>
        <p:spPr>
          <a:xfrm flipH="1">
            <a:off x="4079198" y="2763804"/>
            <a:ext cx="171600" cy="17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37"/>
          <p:cNvCxnSpPr/>
          <p:nvPr/>
        </p:nvCxnSpPr>
        <p:spPr>
          <a:xfrm>
            <a:off x="4141261" y="3106704"/>
            <a:ext cx="228600" cy="42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37"/>
          <p:cNvCxnSpPr/>
          <p:nvPr/>
        </p:nvCxnSpPr>
        <p:spPr>
          <a:xfrm>
            <a:off x="4361527" y="3149567"/>
            <a:ext cx="114300" cy="12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7"/>
          <p:cNvCxnSpPr/>
          <p:nvPr/>
        </p:nvCxnSpPr>
        <p:spPr>
          <a:xfrm flipH="1">
            <a:off x="4418827" y="3278154"/>
            <a:ext cx="57000" cy="17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7"/>
          <p:cNvCxnSpPr/>
          <p:nvPr/>
        </p:nvCxnSpPr>
        <p:spPr>
          <a:xfrm>
            <a:off x="4238894" y="2434299"/>
            <a:ext cx="32100" cy="171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7"/>
          <p:cNvCxnSpPr/>
          <p:nvPr/>
        </p:nvCxnSpPr>
        <p:spPr>
          <a:xfrm flipH="1">
            <a:off x="4253341" y="2603071"/>
            <a:ext cx="17700" cy="15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2" name="Google Shape;562;p37" descr="http://latex.codecogs.com/gif.latex?%5Cdpi%7B300%7D%20%5Cbg_white%20J%28w_0%2Cw_1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424" y="2780048"/>
            <a:ext cx="1007567" cy="25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7" descr="http://latex.codecogs.com/gif.latex?%5Cdpi%7B300%7D%20%5Cbg_white%20w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0793" y="3915020"/>
            <a:ext cx="364331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7" descr="http://latex.codecogs.com/gif.latex?%5Cdpi%7B300%7D%20%5Cbg_white%20w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9135" y="3700707"/>
            <a:ext cx="35004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7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Optimization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37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3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7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27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9" name="Google Shape;569;p37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069" y="1364571"/>
            <a:ext cx="5757864" cy="30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8"/>
          <p:cNvSpPr/>
          <p:nvPr/>
        </p:nvSpPr>
        <p:spPr>
          <a:xfrm>
            <a:off x="4225529" y="2425417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8"/>
          <p:cNvSpPr/>
          <p:nvPr/>
        </p:nvSpPr>
        <p:spPr>
          <a:xfrm>
            <a:off x="4418410" y="2599546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632722" y="2669197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4893469" y="2824574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5179219" y="2953161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8"/>
          <p:cNvSpPr/>
          <p:nvPr/>
        </p:nvSpPr>
        <p:spPr>
          <a:xfrm>
            <a:off x="5464969" y="3038886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8"/>
          <p:cNvSpPr/>
          <p:nvPr/>
        </p:nvSpPr>
        <p:spPr>
          <a:xfrm>
            <a:off x="5750719" y="3124611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Google Shape;583;p38"/>
          <p:cNvCxnSpPr/>
          <p:nvPr/>
        </p:nvCxnSpPr>
        <p:spPr>
          <a:xfrm>
            <a:off x="4968479" y="2888867"/>
            <a:ext cx="285900" cy="12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8"/>
          <p:cNvCxnSpPr/>
          <p:nvPr/>
        </p:nvCxnSpPr>
        <p:spPr>
          <a:xfrm>
            <a:off x="5262563" y="3017455"/>
            <a:ext cx="285900" cy="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8"/>
          <p:cNvCxnSpPr/>
          <p:nvPr/>
        </p:nvCxnSpPr>
        <p:spPr>
          <a:xfrm>
            <a:off x="5548313" y="3103180"/>
            <a:ext cx="285900" cy="8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38"/>
          <p:cNvCxnSpPr/>
          <p:nvPr/>
        </p:nvCxnSpPr>
        <p:spPr>
          <a:xfrm>
            <a:off x="4311254" y="2492390"/>
            <a:ext cx="186000" cy="16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38"/>
          <p:cNvCxnSpPr/>
          <p:nvPr/>
        </p:nvCxnSpPr>
        <p:spPr>
          <a:xfrm>
            <a:off x="4496991" y="2663840"/>
            <a:ext cx="217800" cy="7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38"/>
          <p:cNvSpPr/>
          <p:nvPr/>
        </p:nvSpPr>
        <p:spPr>
          <a:xfrm>
            <a:off x="4079081" y="2495069"/>
            <a:ext cx="171600" cy="128700"/>
          </a:xfrm>
          <a:prstGeom prst="star4">
            <a:avLst>
              <a:gd name="adj" fmla="val 12500"/>
            </a:avLst>
          </a:prstGeom>
          <a:solidFill>
            <a:schemeClr val="dk1">
              <a:alpha val="59609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38"/>
          <p:cNvCxnSpPr/>
          <p:nvPr/>
        </p:nvCxnSpPr>
        <p:spPr>
          <a:xfrm>
            <a:off x="4718449" y="2741529"/>
            <a:ext cx="249900" cy="14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0" name="Google Shape;590;p38" descr="http://latex.codecogs.com/gif.latex?%5Cdpi%7B300%7D%20%5Cbg_white%20J%28w_0%2Cw_1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1338" y="2909576"/>
            <a:ext cx="1007567" cy="25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8" descr="http://latex.codecogs.com/gif.latex?%5Cdpi%7B300%7D%20%5Cbg_white%20w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6707" y="4044548"/>
            <a:ext cx="364331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8" descr="http://latex.codecogs.com/gif.latex?%5Cdpi%7B300%7D%20%5Cbg_white%20w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5049" y="3830235"/>
            <a:ext cx="35004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Optimization (3)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38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3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8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28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8" name="Google Shape;598;p38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/>
        </p:nvSpPr>
        <p:spPr>
          <a:xfrm>
            <a:off x="1897431" y="1352862"/>
            <a:ext cx="3630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1100"/>
          </a:p>
        </p:txBody>
      </p:sp>
      <p:pic>
        <p:nvPicPr>
          <p:cNvPr id="604" name="Google Shape;60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397" y="2634139"/>
            <a:ext cx="2093134" cy="459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39"/>
          <p:cNvGrpSpPr/>
          <p:nvPr/>
        </p:nvGrpSpPr>
        <p:grpSpPr>
          <a:xfrm>
            <a:off x="2160892" y="2259806"/>
            <a:ext cx="2840387" cy="1037273"/>
            <a:chOff x="1144857" y="2822147"/>
            <a:chExt cx="3787183" cy="1383030"/>
          </a:xfrm>
        </p:grpSpPr>
        <p:pic>
          <p:nvPicPr>
            <p:cNvPr id="606" name="Google Shape;606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44857" y="2822147"/>
              <a:ext cx="3513582" cy="1383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39" descr="http://latex.codecogs.com/gif.latex?%5Cdpi%7B300%7D%20%5Cbg_white%20w_j%20%3A%3D%20w_j%20-%20%5Calpha%20%5Cfrac%7B%5Cpartial%7D%7B%5Cpartial%20w_j%7D%7BJ%28w_0%2Cw_1%29%7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0932" y="3140968"/>
              <a:ext cx="3651108" cy="7625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8" name="Google Shape;608;p39" descr="http://latex.codecogs.com/gif.latex?%5Cdpi%7B300%7D%20%5Cbg_white%20%5Ctextrm%7Binitialize%7D%20%5Cquad%20w_j%20%5Cquad%20j%3D0%2C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8961" y="1838916"/>
            <a:ext cx="2384620" cy="23503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9"/>
          <p:cNvSpPr txBox="1"/>
          <p:nvPr/>
        </p:nvSpPr>
        <p:spPr>
          <a:xfrm>
            <a:off x="2235375" y="3608825"/>
            <a:ext cx="1918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 parameter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(rule of thumb: 0.1)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0" name="Google Shape;610;p39"/>
          <p:cNvCxnSpPr/>
          <p:nvPr/>
        </p:nvCxnSpPr>
        <p:spPr>
          <a:xfrm rot="10800000" flipH="1">
            <a:off x="3141320" y="2919146"/>
            <a:ext cx="337200" cy="73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39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p39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9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29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Recap: Random Variables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485" y="1944278"/>
            <a:ext cx="3707525" cy="163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3847" y="1210265"/>
            <a:ext cx="4245668" cy="3099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0"/>
          <p:cNvSpPr txBox="1">
            <a:spLocks noGrp="1"/>
          </p:cNvSpPr>
          <p:nvPr>
            <p:ph type="title"/>
          </p:nvPr>
        </p:nvSpPr>
        <p:spPr>
          <a:xfrm>
            <a:off x="628650" y="25080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Linear Regression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p40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23" name="Google Shape;623;p40" descr="http://latex.codecogs.com/gif.latex?%5Cdpi%7B300%7D%20%5Cbg_white%20%5Cfrac%7B%5Cpartial%7D%7B%5Cpartial%20w_j%7DJ%28w_0%2Cw_1%29%20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642" y="2434549"/>
            <a:ext cx="1285036" cy="449953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0"/>
          <p:cNvSpPr txBox="1"/>
          <p:nvPr/>
        </p:nvSpPr>
        <p:spPr>
          <a:xfrm>
            <a:off x="1094839" y="946679"/>
            <a:ext cx="2703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1100"/>
          </a:p>
        </p:txBody>
      </p:sp>
      <p:sp>
        <p:nvSpPr>
          <p:cNvPr id="625" name="Google Shape;625;p40"/>
          <p:cNvSpPr txBox="1"/>
          <p:nvPr/>
        </p:nvSpPr>
        <p:spPr>
          <a:xfrm>
            <a:off x="5038190" y="930805"/>
            <a:ext cx="244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 sz="1100"/>
          </a:p>
        </p:txBody>
      </p:sp>
      <p:cxnSp>
        <p:nvCxnSpPr>
          <p:cNvPr id="626" name="Google Shape;626;p40"/>
          <p:cNvCxnSpPr/>
          <p:nvPr/>
        </p:nvCxnSpPr>
        <p:spPr>
          <a:xfrm flipH="1">
            <a:off x="4133075" y="1138975"/>
            <a:ext cx="4200" cy="3629100"/>
          </a:xfrm>
          <a:prstGeom prst="straightConnector1">
            <a:avLst/>
          </a:prstGeom>
          <a:noFill/>
          <a:ln w="31750" cap="flat" cmpd="sng">
            <a:solidFill>
              <a:schemeClr val="dk1">
                <a:alpha val="549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7" name="Google Shape;627;p40"/>
          <p:cNvGrpSpPr/>
          <p:nvPr/>
        </p:nvGrpSpPr>
        <p:grpSpPr>
          <a:xfrm>
            <a:off x="1073929" y="1887302"/>
            <a:ext cx="2684210" cy="1436751"/>
            <a:chOff x="251520" y="2455381"/>
            <a:chExt cx="3578946" cy="1915668"/>
          </a:xfrm>
        </p:grpSpPr>
        <p:pic>
          <p:nvPicPr>
            <p:cNvPr id="628" name="Google Shape;628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520" y="2455381"/>
              <a:ext cx="3513582" cy="1915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40" descr="http://latex.codecogs.com/gif.latex?%5Cdpi%7B300%7D%20%5Cbg_white%20w_j%20%3A%3D%20w_j%20-%20%5Calpha%20%5Cfrac%7B%5Cpartial%7D%7B%5Cpartial%20w_j%7D%7BJ%28w_0%2Cw_1%29%7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3528" y="2780928"/>
              <a:ext cx="3506938" cy="7324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0" name="Google Shape;630;p40" descr="http://latex.codecogs.com/gif.latex?%5Cdpi%7B300%7D%20%5Cbg_white%20h%28x%29%20%3D%20w_0%20&amp;plus;%20w_1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7072" y="1323837"/>
            <a:ext cx="2077045" cy="2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0" descr="http://latex.codecogs.com/gif.latex?%5Cdpi%7B300%7D%20%5Cbg_white%20J%28w_0%2C%20w_1%29%3D%5Cfrac%7B1%7D%7B2m%7D%5Csum_%7Bi%3D1%7D%5Em%5Cbig%28h%28x_i%29-y_i%5Cbig%29%5E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7332" y="1652294"/>
            <a:ext cx="2854447" cy="55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0" descr="http://latex.codecogs.com/gif.latex?%5Cdpi%7B300%7D%20%5Cbg_white%20%5Cfrac%7B%5Cpartial%7D%7B%5Cpartial%20w_j%7D%5Cleft%20%28%20%5Cfrac%7B1%7D%7B2m%7D%5Csum_%7Bi%3D1%7D%5Em%20%5Cbig%28%28w_0&amp;plus;w_1%20x_i%29-y_i%5Cbig%29%5E2%20%5Cright%20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11786" y="2406120"/>
            <a:ext cx="2502333" cy="50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0" descr="http://latex.codecogs.com/gif.latex?%5Cdpi%7B300%7D%20%5Cbg_white%20%5Cfrac%7B%5Cpartial%7D%7B%5Cpartial%20w_0%7D%7BJ%28w_0%2Cw_1%29%7D%3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5037" y="3265588"/>
            <a:ext cx="1340755" cy="4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0" descr="http://latex.codecogs.com/gif.latex?%5Cdpi%7B300%7D%20%5Cbg_white%20%5Cfrac%7B%5Cpartial%7D%7B%5Cpartial%20w_1%7D%7BJ%28w_0%2Cw_1%29%7D%3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15642" y="4075678"/>
            <a:ext cx="1324106" cy="43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0" descr="http://latex.codecogs.com/gif.latex?%5Cdpi%7B300%7D%20%5Cbg_white%20%5Cfrac%7B1%7D%7Bm%7D%5Csum_%7Bi%3D1%7D%5Em%28h%28x_i%29-y_i%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29192" y="3180656"/>
            <a:ext cx="1837286" cy="67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0" descr="http://latex.codecogs.com/gif.latex?%5Cdpi%7B300%7D%20%5Cbg_white%20%5Cfrac%7B1%7D%7Bm%7D%5Csum_%7Bi%3D1%7D%5Em%28h%28x_i%29-y_i%29%5Ccdot%20x_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19798" y="3967666"/>
            <a:ext cx="2214246" cy="67368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0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30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Linear Regression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p41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7" name="Google Shape;64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365" y="2128411"/>
            <a:ext cx="4093369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1"/>
          <p:cNvSpPr txBox="1"/>
          <p:nvPr/>
        </p:nvSpPr>
        <p:spPr>
          <a:xfrm>
            <a:off x="1811463" y="1501706"/>
            <a:ext cx="31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1100"/>
          </a:p>
        </p:txBody>
      </p:sp>
      <p:cxnSp>
        <p:nvCxnSpPr>
          <p:cNvPr id="649" name="Google Shape;649;p41"/>
          <p:cNvCxnSpPr/>
          <p:nvPr/>
        </p:nvCxnSpPr>
        <p:spPr>
          <a:xfrm rot="10800000" flipH="1">
            <a:off x="5008719" y="2191598"/>
            <a:ext cx="212100" cy="2205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41"/>
          <p:cNvCxnSpPr/>
          <p:nvPr/>
        </p:nvCxnSpPr>
        <p:spPr>
          <a:xfrm>
            <a:off x="5224743" y="3562730"/>
            <a:ext cx="234300" cy="1557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51" name="Google Shape;651;p41" descr="http://latex.codecogs.com/gif.latex?%5Cdpi%7B300%7D%20%5Cbg_white%20w_0%20%3A%3D%20w_0%20-%20%5Calpha%20%5Cfrac%7B1%7D%7Bm%7D%20%5Csum_%7Bi%3D1%7D%5Em%20%5Cbig%28h%28x_i%29-y_i%5Cbig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5299" y="2397593"/>
            <a:ext cx="2945408" cy="60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1" descr="http://latex.codecogs.com/gif.latex?%5Cdpi%7B300%7D%20%5Cbg_white%20w_1%20%3A%3D%20w_1%20-%20%5Calpha%20%5Cfrac%7B1%7D%7Bm%7D%20%5Csum_%7Bi%3D1%7D%5Em%20%5Cbig%28h%28x_i%29-y_i%5Cbig%29%5Ccdot%20x_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4441" y="3049614"/>
            <a:ext cx="3250303" cy="59096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1"/>
          <p:cNvSpPr/>
          <p:nvPr/>
        </p:nvSpPr>
        <p:spPr>
          <a:xfrm>
            <a:off x="3177110" y="2398442"/>
            <a:ext cx="1814700" cy="577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3177110" y="3032276"/>
            <a:ext cx="2047800" cy="533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5812521" y="2439011"/>
            <a:ext cx="1707563" cy="1177425"/>
            <a:chOff x="5715744" y="2907030"/>
            <a:chExt cx="2276750" cy="1569900"/>
          </a:xfrm>
        </p:grpSpPr>
        <p:sp>
          <p:nvSpPr>
            <p:cNvPr id="656" name="Google Shape;656;p41"/>
            <p:cNvSpPr/>
            <p:nvPr/>
          </p:nvSpPr>
          <p:spPr>
            <a:xfrm>
              <a:off x="5715744" y="2971800"/>
              <a:ext cx="152400" cy="1219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7" name="Google Shape;657;p41"/>
            <p:cNvGrpSpPr/>
            <p:nvPr/>
          </p:nvGrpSpPr>
          <p:grpSpPr>
            <a:xfrm>
              <a:off x="5923394" y="2907030"/>
              <a:ext cx="2069100" cy="1569900"/>
              <a:chOff x="5923394" y="2907030"/>
              <a:chExt cx="2069100" cy="1569900"/>
            </a:xfrm>
          </p:grpSpPr>
          <p:sp>
            <p:nvSpPr>
              <p:cNvPr id="658" name="Google Shape;658;p41"/>
              <p:cNvSpPr txBox="1"/>
              <p:nvPr/>
            </p:nvSpPr>
            <p:spPr>
              <a:xfrm>
                <a:off x="5923394" y="2907030"/>
                <a:ext cx="2069100" cy="15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update 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and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simultaneously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9" name="Google Shape;659;p41" descr="http://latex.codecogs.com/gif.latex?%5Cdpi%7B300%7D%20%5Cbg_white%20w_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254938" y="3429000"/>
                <a:ext cx="294387" cy="1731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41" descr="http://latex.codecogs.com/gif.latex?%5Cdpi%7B300%7D%20%5Cbg_white%20w_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85501" y="3448050"/>
                <a:ext cx="282843" cy="1731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61" name="Google Shape;661;p41" descr="http://latex.codecogs.com/gif.latex?%5Cdpi%7B300%7D%20%5Cbg_white%20%5Cfrac%7B%5Cpartial%7D%7B%5Cpartial%20w_0%7DJ%28w_0%2Cw_1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45337" y="1676772"/>
            <a:ext cx="1437568" cy="56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1" descr="http://latex.codecogs.com/gif.latex?%5Cdpi%7B300%7D%20%5Cbg_white%20%5Cfrac%7B%5Cpartial%7D%7B%5Cpartial%20w_1%7DJ%28w_0%2Cw_1%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5301" y="3640579"/>
            <a:ext cx="1555646" cy="61134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31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5" name="Google Shape;665;p41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6" name="Google Shape;666;p41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42"/>
          <p:cNvGrpSpPr/>
          <p:nvPr/>
        </p:nvGrpSpPr>
        <p:grpSpPr>
          <a:xfrm>
            <a:off x="1535492" y="1227106"/>
            <a:ext cx="6137586" cy="622110"/>
            <a:chOff x="838216" y="985949"/>
            <a:chExt cx="7973997" cy="829480"/>
          </a:xfrm>
        </p:grpSpPr>
        <p:sp>
          <p:nvSpPr>
            <p:cNvPr id="672" name="Google Shape;672;p42"/>
            <p:cNvSpPr txBox="1"/>
            <p:nvPr/>
          </p:nvSpPr>
          <p:spPr>
            <a:xfrm>
              <a:off x="838216" y="1435929"/>
              <a:ext cx="4005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673" name="Google Shape;673;p42"/>
            <p:cNvSpPr txBox="1"/>
            <p:nvPr/>
          </p:nvSpPr>
          <p:spPr>
            <a:xfrm>
              <a:off x="5328313" y="1435925"/>
              <a:ext cx="3483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674" name="Google Shape;674;p42" descr="http://latex.codecogs.com/gif.latex?%5Cdpi%7B300%7D%20%5Cbg_white%20w_0%2Cw_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42" descr="http://latex.codecogs.com/gif.latex?%5Cdpi%7B300%7D%20%5Cbg_white%20h%28x%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42" descr="http://latex.codecogs.com/gif.latex?%5Cdpi%7B300%7D%20%5Cbg_white%20J%28w_0%2Cw_1%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42" descr="http://latex.codecogs.com/gif.latex?%5Cdpi%7B300%7D%20%5Cbg_white%20w_0%2Cw_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283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8" name="Google Shape;67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1827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8295" y="1790852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2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72018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2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51839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2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p42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4" name="Google Shape;684;p4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2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7" name="Google Shape;687;p42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2261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8729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43"/>
          <p:cNvGrpSpPr/>
          <p:nvPr/>
        </p:nvGrpSpPr>
        <p:grpSpPr>
          <a:xfrm>
            <a:off x="1605950" y="1227090"/>
            <a:ext cx="6099525" cy="622110"/>
            <a:chOff x="838203" y="985949"/>
            <a:chExt cx="8132699" cy="829480"/>
          </a:xfrm>
        </p:grpSpPr>
        <p:sp>
          <p:nvSpPr>
            <p:cNvPr id="695" name="Google Shape;695;p43"/>
            <p:cNvSpPr txBox="1"/>
            <p:nvPr/>
          </p:nvSpPr>
          <p:spPr>
            <a:xfrm>
              <a:off x="838203" y="1435929"/>
              <a:ext cx="38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696" name="Google Shape;696;p43"/>
            <p:cNvSpPr txBox="1"/>
            <p:nvPr/>
          </p:nvSpPr>
          <p:spPr>
            <a:xfrm>
              <a:off x="5328302" y="1435929"/>
              <a:ext cx="3642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697" name="Google Shape;697;p43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43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43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43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1" name="Google Shape;701;p43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42452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3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22273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3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4" name="Google Shape;704;p43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" name="Google Shape;705;p43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3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230" y="181519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697" y="181519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44"/>
          <p:cNvGrpSpPr/>
          <p:nvPr/>
        </p:nvGrpSpPr>
        <p:grpSpPr>
          <a:xfrm>
            <a:off x="1635925" y="1251430"/>
            <a:ext cx="6059025" cy="622095"/>
            <a:chOff x="838211" y="985949"/>
            <a:chExt cx="8078699" cy="829460"/>
          </a:xfrm>
        </p:grpSpPr>
        <p:sp>
          <p:nvSpPr>
            <p:cNvPr id="716" name="Google Shape;716;p44"/>
            <p:cNvSpPr txBox="1"/>
            <p:nvPr/>
          </p:nvSpPr>
          <p:spPr>
            <a:xfrm>
              <a:off x="838211" y="1435909"/>
              <a:ext cx="39147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717" name="Google Shape;717;p44"/>
            <p:cNvSpPr txBox="1"/>
            <p:nvPr/>
          </p:nvSpPr>
          <p:spPr>
            <a:xfrm>
              <a:off x="5328310" y="1435909"/>
              <a:ext cx="35886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718" name="Google Shape;718;p44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44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44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44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2" name="Google Shape;722;p44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421" y="416555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4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52242" y="2913539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4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(3)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44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6" name="Google Shape;726;p4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9" name="Google Shape;729;p4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064" y="1775140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2531" y="1775140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45"/>
          <p:cNvGrpSpPr/>
          <p:nvPr/>
        </p:nvGrpSpPr>
        <p:grpSpPr>
          <a:xfrm>
            <a:off x="1529750" y="1211377"/>
            <a:ext cx="6154424" cy="622098"/>
            <a:chOff x="838199" y="985949"/>
            <a:chExt cx="8205899" cy="829464"/>
          </a:xfrm>
        </p:grpSpPr>
        <p:sp>
          <p:nvSpPr>
            <p:cNvPr id="737" name="Google Shape;737;p45"/>
            <p:cNvSpPr txBox="1"/>
            <p:nvPr/>
          </p:nvSpPr>
          <p:spPr>
            <a:xfrm>
              <a:off x="838199" y="1435913"/>
              <a:ext cx="3915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738" name="Google Shape;738;p45"/>
            <p:cNvSpPr txBox="1"/>
            <p:nvPr/>
          </p:nvSpPr>
          <p:spPr>
            <a:xfrm>
              <a:off x="5328298" y="1435913"/>
              <a:ext cx="3715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739" name="Google Shape;739;p45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45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45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45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3" name="Google Shape;743;p45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66255" y="4125497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5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076" y="2873486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5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(4)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45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7" name="Google Shape;747;p45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5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49" name="Google Shape;749;p45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50" name="Google Shape;750;p45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830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6297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46"/>
          <p:cNvGrpSpPr/>
          <p:nvPr/>
        </p:nvGrpSpPr>
        <p:grpSpPr>
          <a:xfrm>
            <a:off x="1483525" y="1227090"/>
            <a:ext cx="6157800" cy="622110"/>
            <a:chOff x="838212" y="985949"/>
            <a:chExt cx="8210399" cy="829480"/>
          </a:xfrm>
        </p:grpSpPr>
        <p:sp>
          <p:nvSpPr>
            <p:cNvPr id="758" name="Google Shape;758;p46"/>
            <p:cNvSpPr txBox="1"/>
            <p:nvPr/>
          </p:nvSpPr>
          <p:spPr>
            <a:xfrm>
              <a:off x="838212" y="1435929"/>
              <a:ext cx="38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759" name="Google Shape;759;p46"/>
            <p:cNvSpPr txBox="1"/>
            <p:nvPr/>
          </p:nvSpPr>
          <p:spPr>
            <a:xfrm>
              <a:off x="5328311" y="1435929"/>
              <a:ext cx="3720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760" name="Google Shape;760;p46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46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46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46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4" name="Google Shape;764;p46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0021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6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99841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46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(5)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46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8" name="Google Shape;768;p4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6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36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0" name="Google Shape;770;p46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1" name="Google Shape;771;p46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5420" y="1713798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887" y="1713798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47"/>
          <p:cNvGrpSpPr/>
          <p:nvPr/>
        </p:nvGrpSpPr>
        <p:grpSpPr>
          <a:xfrm>
            <a:off x="1679100" y="1150035"/>
            <a:ext cx="6058600" cy="622115"/>
            <a:chOff x="838191" y="985949"/>
            <a:chExt cx="8078134" cy="829487"/>
          </a:xfrm>
        </p:grpSpPr>
        <p:sp>
          <p:nvSpPr>
            <p:cNvPr id="779" name="Google Shape;779;p47"/>
            <p:cNvSpPr txBox="1"/>
            <p:nvPr/>
          </p:nvSpPr>
          <p:spPr>
            <a:xfrm>
              <a:off x="838191" y="1435936"/>
              <a:ext cx="38571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780" name="Google Shape;780;p47"/>
            <p:cNvSpPr txBox="1"/>
            <p:nvPr/>
          </p:nvSpPr>
          <p:spPr>
            <a:xfrm>
              <a:off x="5328325" y="1435936"/>
              <a:ext cx="3588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781" name="Google Shape;781;p47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47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47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" name="Google Shape;784;p47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5" name="Google Shape;785;p47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5611" y="4064155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7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95432" y="2812145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7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(6)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47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9" name="Google Shape;789;p4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7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37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1" name="Google Shape;791;p47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2" name="Google Shape;792;p47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8358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4825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9" name="Google Shape;799;p48"/>
          <p:cNvGrpSpPr/>
          <p:nvPr/>
        </p:nvGrpSpPr>
        <p:grpSpPr>
          <a:xfrm>
            <a:off x="1522050" y="1227090"/>
            <a:ext cx="6044175" cy="622110"/>
            <a:chOff x="838207" y="985949"/>
            <a:chExt cx="8058900" cy="829480"/>
          </a:xfrm>
        </p:grpSpPr>
        <p:sp>
          <p:nvSpPr>
            <p:cNvPr id="800" name="Google Shape;800;p48"/>
            <p:cNvSpPr txBox="1"/>
            <p:nvPr/>
          </p:nvSpPr>
          <p:spPr>
            <a:xfrm>
              <a:off x="838207" y="1435929"/>
              <a:ext cx="38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801" name="Google Shape;801;p48"/>
            <p:cNvSpPr txBox="1"/>
            <p:nvPr/>
          </p:nvSpPr>
          <p:spPr>
            <a:xfrm>
              <a:off x="5328307" y="1435929"/>
              <a:ext cx="3568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802" name="Google Shape;802;p48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Google Shape;803;p48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4" name="Google Shape;804;p48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48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6" name="Google Shape;806;p48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58549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8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8369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8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(7)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48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0" name="Google Shape;810;p4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38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2" name="Google Shape;812;p48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3" name="Google Shape;813;p48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467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49"/>
          <p:cNvGrpSpPr/>
          <p:nvPr/>
        </p:nvGrpSpPr>
        <p:grpSpPr>
          <a:xfrm>
            <a:off x="1635674" y="1227090"/>
            <a:ext cx="6112826" cy="622110"/>
            <a:chOff x="838183" y="985949"/>
            <a:chExt cx="8150434" cy="829480"/>
          </a:xfrm>
        </p:grpSpPr>
        <p:sp>
          <p:nvSpPr>
            <p:cNvPr id="821" name="Google Shape;821;p49"/>
            <p:cNvSpPr txBox="1"/>
            <p:nvPr/>
          </p:nvSpPr>
          <p:spPr>
            <a:xfrm>
              <a:off x="838183" y="1435929"/>
              <a:ext cx="3888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822" name="Google Shape;822;p49"/>
            <p:cNvSpPr txBox="1"/>
            <p:nvPr/>
          </p:nvSpPr>
          <p:spPr>
            <a:xfrm>
              <a:off x="5328318" y="1435929"/>
              <a:ext cx="36603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823" name="Google Shape;823;p49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Google Shape;824;p49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Google Shape;825;p49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49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7" name="Google Shape;827;p49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191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9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52012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9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(8)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49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1" name="Google Shape;831;p49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39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4" name="Google Shape;834;p49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32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628650" y="943325"/>
            <a:ext cx="78867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(Inductive) Learning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Formalization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function: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space: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 descr="http://latex.codecogs.com/gif.latex?%5Cdpi%7B300%7D%20%5Cmathbf%7Bx%7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981" y="1696244"/>
            <a:ext cx="207169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descr="http://latex.codecogs.com/gif.latex?%5Cdpi%7B300%7D%20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8169" y="2225387"/>
            <a:ext cx="201895" cy="28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descr="http://latex.codecogs.com/gif.latex?%5Cdpi%7B300%7D%20f%3A%5Cmathcal%7BX%7D%20%5Crightarrow%20%5Cmathcal%7BY%7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823" y="2826043"/>
            <a:ext cx="160734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 descr="http://latex.codecogs.com/gif.latex?%5Cdpi%7B300%7D%20h%3A%20%5Cmathcal%7BX%7D%20%5Crightarrow%20%5Cmathcal%7BY%7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98005" y="3981623"/>
            <a:ext cx="16002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 descr="http://latex.codecogs.com/gif.latex?%5Cdpi%7B300%7D%20%5Cleft%5C%7B%5Cbegin%7Bmatrix%7D%20%5Cmathbb%7BR%7D%20%26%20%5Ctextrm%7Bregression%7D%5C%5C%20%5C%7B&amp;plus;1%2C%20-1%5C%7D%20%26%20%5Ctextrm%7Bbinary%20classification%7D%5C%5C%20%5C%7B1%2C2%2C%5Cldots%2CK%5C%7D%20%26%20%5Ctextrm%7Bmulti-class%20classification%7D%20%5Cend%7Bmatrix%7D%5Cright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2024" y="2077456"/>
            <a:ext cx="2805872" cy="58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 descr="http://latex.codecogs.com/gif.latex?%5Cdpi%7B300%7D%20%5Cin%20%5Cmathcal%7BY%7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2811" y="2209197"/>
            <a:ext cx="564356" cy="29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 descr="http://latex.codecogs.com/gif.latex?%5Cdpi%7B300%7D%20%5Cin%20%5Cmathcal%7BX%7D%20%5Cquad%20%5Cmathbb%7BR%7D%5En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7082" y="1643974"/>
            <a:ext cx="1371600" cy="27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781475" y="2779534"/>
            <a:ext cx="1254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(unknown)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 descr="http://latex.codecogs.com/gif.latex?%5Cdpi%7B300%7D%20h%20%5Capprox%20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45723" y="3967334"/>
            <a:ext cx="8643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descr="http://latex.codecogs.com/gif.latex?%5Cdpi%7B300%7D%20h%20%5Cin%20%5Cmathcal%7BH%7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98005" y="4600988"/>
            <a:ext cx="907256" cy="26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descr="http://latex.codecogs.com/gif.latex?%5Cdpi%7B300%7D%20D%3D%5C%7B%28%5Cmathbf%7Bx%7D_1%2Cy_1%29%2C%28%5Cmathbf%7Bx%7D_2%2Cy_2%29%2C%5Cldots%2C%28%5Cmathbf%7Bx%7D_m%2Cy_m%29%5C%7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19962" y="3420814"/>
            <a:ext cx="4313875" cy="29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467" y="1790853"/>
            <a:ext cx="3291567" cy="246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Google Shape;841;p50"/>
          <p:cNvGrpSpPr/>
          <p:nvPr/>
        </p:nvGrpSpPr>
        <p:grpSpPr>
          <a:xfrm>
            <a:off x="1635675" y="1227090"/>
            <a:ext cx="6140500" cy="622110"/>
            <a:chOff x="838184" y="985949"/>
            <a:chExt cx="8187334" cy="829480"/>
          </a:xfrm>
        </p:grpSpPr>
        <p:sp>
          <p:nvSpPr>
            <p:cNvPr id="842" name="Google Shape;842;p50"/>
            <p:cNvSpPr txBox="1"/>
            <p:nvPr/>
          </p:nvSpPr>
          <p:spPr>
            <a:xfrm>
              <a:off x="838184" y="1435929"/>
              <a:ext cx="39150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(for fixed           , this is a function of x)</a:t>
              </a:r>
              <a:endParaRPr sz="1100"/>
            </a:p>
          </p:txBody>
        </p:sp>
        <p:sp>
          <p:nvSpPr>
            <p:cNvPr id="843" name="Google Shape;843;p50"/>
            <p:cNvSpPr txBox="1"/>
            <p:nvPr/>
          </p:nvSpPr>
          <p:spPr>
            <a:xfrm>
              <a:off x="5328318" y="1435929"/>
              <a:ext cx="36972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(function of the parameters            )</a:t>
              </a:r>
              <a:endParaRPr sz="1100"/>
            </a:p>
          </p:txBody>
        </p:sp>
        <p:pic>
          <p:nvPicPr>
            <p:cNvPr id="844" name="Google Shape;844;p50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3151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50" descr="http://latex.codecogs.com/gif.latex?%5Cdpi%7B300%7D%20%5Cbg_white%20h%28x%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6170" y="1017240"/>
              <a:ext cx="8382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50" descr="http://latex.codecogs.com/gif.latex?%5Cdpi%7B300%7D%20%5Cbg_white%20J%28w_0%2Cw_1%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99480" y="985949"/>
              <a:ext cx="184785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" name="Google Shape;847;p50" descr="http://latex.codecogs.com/gif.latex?%5Cdpi%7B300%7D%20%5Cbg_white%20w_0%2Cw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9984" y="1593709"/>
              <a:ext cx="515808" cy="13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8" name="Google Shape;848;p50" descr="http://latex.codecogs.com/gif.latex?%5Cdpi%7B300%7D%20%5Cbg_white%20w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191" y="4141210"/>
            <a:ext cx="289304" cy="17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50" descr="http://latex.codecogs.com/gif.latex?%5Cdpi%7B300%7D%20%5Cbg_white%20w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52012" y="2889200"/>
            <a:ext cx="277959" cy="17017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0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Example (9)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1" name="Google Shape;851;p50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2" name="Google Shape;852;p5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40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4" name="Google Shape;854;p50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5" name="Google Shape;855;p50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1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Batch Gradient Descent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1" name="Google Shape;861;p51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2" name="Google Shape;862;p51"/>
          <p:cNvSpPr txBox="1"/>
          <p:nvPr/>
        </p:nvSpPr>
        <p:spPr>
          <a:xfrm>
            <a:off x="628650" y="1219025"/>
            <a:ext cx="7488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“Batch”: Each step of gradient descent uses all the training examples.</a:t>
            </a:r>
            <a:endParaRPr sz="1100"/>
          </a:p>
        </p:txBody>
      </p:sp>
      <p:grpSp>
        <p:nvGrpSpPr>
          <p:cNvPr id="863" name="Google Shape;863;p51"/>
          <p:cNvGrpSpPr/>
          <p:nvPr/>
        </p:nvGrpSpPr>
        <p:grpSpPr>
          <a:xfrm>
            <a:off x="2592208" y="2506593"/>
            <a:ext cx="4093369" cy="1593056"/>
            <a:chOff x="4427984" y="1059151"/>
            <a:chExt cx="5457825" cy="2124075"/>
          </a:xfrm>
        </p:grpSpPr>
        <p:pic>
          <p:nvPicPr>
            <p:cNvPr id="864" name="Google Shape;864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27984" y="1059151"/>
              <a:ext cx="5457825" cy="212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Google Shape;865;p51" descr="http://latex.codecogs.com/gif.latex?%5Cdpi%7B300%7D%20%5Cbg_white%20w_0%20%3A%3D%20w_0%20-%20%5Calpha%20%5Cfrac%7B1%7D%7Bm%7D%20%5Csum_%7Bi%3D1%7D%5Em%20%5Cbig%28h%28x_i%29-y_i%5Cbig%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05229" y="1418061"/>
              <a:ext cx="3927211" cy="801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51" descr="http://latex.codecogs.com/gif.latex?%5Cdpi%7B300%7D%20%5Cbg_white%20w_1%20%3A%3D%20w_1%20-%20%5Calpha%20%5Cfrac%7B1%7D%7Bm%7D%20%5Csum_%7Bi%3D1%7D%5Em%20%5Cbig%28h%28x_i%29-y_i%5Cbig%29%5Ccdot%20x_i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30752" y="2287422"/>
              <a:ext cx="4333736" cy="7879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7" name="Google Shape;867;p5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1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41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9" name="Google Shape;869;p51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0" name="Google Shape;870;p51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2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Multivariate Linear Regression (1)</a:t>
            </a:r>
            <a:endParaRPr sz="32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52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877" name="Google Shape;877;p52"/>
          <p:cNvGraphicFramePr/>
          <p:nvPr/>
        </p:nvGraphicFramePr>
        <p:xfrm>
          <a:off x="1907784" y="1675970"/>
          <a:ext cx="5486425" cy="1833450"/>
        </p:xfrm>
        <a:graphic>
          <a:graphicData uri="http://schemas.openxmlformats.org/drawingml/2006/table">
            <a:tbl>
              <a:tblPr>
                <a:noFill/>
                <a:tableStyleId>{D6B34117-F114-42DC-9F82-F8729DDF4CB5}</a:tableStyleId>
              </a:tblPr>
              <a:tblGrid>
                <a:gridCol w="102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(feet</a:t>
                      </a:r>
                      <a:r>
                        <a:rPr lang="en" sz="1400" b="1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bedrooms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floors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home (years)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($1000)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852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8" name="Google Shape;878;p52"/>
          <p:cNvSpPr txBox="1"/>
          <p:nvPr/>
        </p:nvSpPr>
        <p:spPr>
          <a:xfrm>
            <a:off x="681374" y="1010300"/>
            <a:ext cx="672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features (variables).</a:t>
            </a:r>
            <a:endParaRPr sz="1100"/>
          </a:p>
        </p:txBody>
      </p:sp>
      <p:grpSp>
        <p:nvGrpSpPr>
          <p:cNvPr id="879" name="Google Shape;879;p52"/>
          <p:cNvGrpSpPr/>
          <p:nvPr/>
        </p:nvGrpSpPr>
        <p:grpSpPr>
          <a:xfrm>
            <a:off x="1953827" y="3732806"/>
            <a:ext cx="5067675" cy="1133775"/>
            <a:chOff x="983572" y="4865528"/>
            <a:chExt cx="6756900" cy="1511700"/>
          </a:xfrm>
        </p:grpSpPr>
        <p:sp>
          <p:nvSpPr>
            <p:cNvPr id="880" name="Google Shape;880;p52"/>
            <p:cNvSpPr txBox="1"/>
            <p:nvPr/>
          </p:nvSpPr>
          <p:spPr>
            <a:xfrm>
              <a:off x="983572" y="4865528"/>
              <a:ext cx="6756900" cy="15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Notation:</a:t>
              </a:r>
              <a:endParaRPr sz="1100"/>
            </a:p>
            <a:p>
              <a:pPr marL="685800" marR="0" lvl="2" indent="0" algn="l" rtl="0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number of features</a:t>
              </a:r>
              <a:endParaRPr sz="1100"/>
            </a:p>
            <a:p>
              <a:pPr marL="685800" marR="0" lvl="2" indent="0" algn="l" rtl="0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input (features) of        training example.</a:t>
              </a:r>
              <a:endParaRPr sz="1100"/>
            </a:p>
            <a:p>
              <a:pPr marL="685800" marR="0" lvl="2" indent="0" algn="l" rtl="0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value of feature    in        training example.</a:t>
              </a:r>
              <a:endParaRPr sz="1100"/>
            </a:p>
          </p:txBody>
        </p:sp>
        <p:pic>
          <p:nvPicPr>
            <p:cNvPr id="881" name="Google Shape;881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3318" y="5398233"/>
              <a:ext cx="13906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Google Shape;882;p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27605" y="5645883"/>
              <a:ext cx="268605" cy="217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7885" y="6063383"/>
              <a:ext cx="268605" cy="217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p5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35188" y="6101293"/>
              <a:ext cx="104775" cy="219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5" name="Google Shape;885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2379" y="1410548"/>
            <a:ext cx="108013" cy="14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52" descr="http://latex.codecogs.com/gif.latex?%5Cdpi%7B300%7D%20%5Cbg_white%20%5Cmathbf%7Bx%7D_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85875" y="4380878"/>
            <a:ext cx="214282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52" descr="http://latex.codecogs.com/gif.latex?%5Cdpi%7B300%7D%20%5Cbg_white%20x_%7Bij%7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1869" y="4650908"/>
            <a:ext cx="305194" cy="20730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2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0" name="Google Shape;890;p52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1" name="Google Shape;891;p52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3"/>
          <p:cNvSpPr txBox="1"/>
          <p:nvPr/>
        </p:nvSpPr>
        <p:spPr>
          <a:xfrm>
            <a:off x="1213475" y="1027850"/>
            <a:ext cx="597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100"/>
          </a:p>
        </p:txBody>
      </p:sp>
      <p:sp>
        <p:nvSpPr>
          <p:cNvPr id="897" name="Google Shape;897;p53"/>
          <p:cNvSpPr txBox="1"/>
          <p:nvPr/>
        </p:nvSpPr>
        <p:spPr>
          <a:xfrm>
            <a:off x="761850" y="1556825"/>
            <a:ext cx="5658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Previously:</a:t>
            </a:r>
            <a:endParaRPr sz="1100"/>
          </a:p>
        </p:txBody>
      </p:sp>
      <p:grpSp>
        <p:nvGrpSpPr>
          <p:cNvPr id="898" name="Google Shape;898;p53"/>
          <p:cNvGrpSpPr/>
          <p:nvPr/>
        </p:nvGrpSpPr>
        <p:grpSpPr>
          <a:xfrm>
            <a:off x="1213487" y="2810050"/>
            <a:ext cx="5829300" cy="346275"/>
            <a:chOff x="1187624" y="3787628"/>
            <a:chExt cx="7772400" cy="461700"/>
          </a:xfrm>
        </p:grpSpPr>
        <p:sp>
          <p:nvSpPr>
            <p:cNvPr id="899" name="Google Shape;899;p53"/>
            <p:cNvSpPr txBox="1"/>
            <p:nvPr/>
          </p:nvSpPr>
          <p:spPr>
            <a:xfrm>
              <a:off x="1187624" y="3787628"/>
              <a:ext cx="7772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convenience of notation, define                  .</a:t>
              </a:r>
              <a:endParaRPr sz="1100"/>
            </a:p>
          </p:txBody>
        </p:sp>
        <p:pic>
          <p:nvPicPr>
            <p:cNvPr id="900" name="Google Shape;900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88592" y="3880941"/>
              <a:ext cx="976122" cy="2960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1" name="Google Shape;901;p53" descr="http://latex.codecogs.com/gif.latex?%5Cdpi%7B300%7D%20%5Cbg_white%20h%28x%29%3Dw_0%20&amp;plus;%20w_1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1679" y="1694289"/>
            <a:ext cx="2052228" cy="29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53" descr="http://latex.codecogs.com/gif.latex?%5Cdpi%7B300%7D%20%5Cbg_white%20h%28%5Cmathbf%7Bx%7D%29%3Dw_0%20&amp;plus;%20w_1x_1%20&amp;plus;%20w_2x_2%20&amp;plus;%20%5Cldots%20&amp;plus;%20w_n%20x_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2692" y="2248634"/>
            <a:ext cx="4907197" cy="29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53" descr="http://latex.codecogs.com/gif.latex?%5Cdpi%7B300%7D%20%5Cbg_white%20h%28%5Cmathbf%7Bx%7D%29%3D%5Csum_%7Bj%3D0%7D%5En%20w_j%20x_j%20%3D%20%5Cmathbf%7Bw%7D%5ET%5Cmathbf%7Bx%7D%20%3D%20%5Cleft%20%5Clangle%20%5Cmathbf%7Bw%7D%2C%5Cmathbf%7Bx%7D%20%5Cright%20%5Crang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1057" y="3224994"/>
            <a:ext cx="4637820" cy="94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53" descr="http://latex.codecogs.com/gif.latex?%5Cdpi%7B300%7D%20%5Cbg_white%20%5Cmathbf%7Bx%7D%5Cin%5Cmathbb%7BR%7D%5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7747" y="2219321"/>
            <a:ext cx="926230" cy="23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53" descr="http://latex.codecogs.com/gif.latex?%5Cdpi%7B300%7D%20%5Cbg_white%20%5Cmathbf%7Bw%7D%5Cin%5Cmathbb%7BR%7D%5E%7Bn&amp;plus;1%7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87973" y="4168562"/>
            <a:ext cx="1428750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53" descr="http://latex.codecogs.com/gif.latex?%5Cdpi%7B300%7D%20%5Cbg_white%20%5Cmathbf%7Bx%7D%5Cin%5Cmathbb%7BR%7D%5E%7Bn&amp;plus;1%7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7793" y="4168562"/>
            <a:ext cx="1357313" cy="328613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53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Multivariate Linear Regression (2)</a:t>
            </a:r>
            <a:endParaRPr sz="32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8" name="Google Shape;908;p53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9" name="Google Shape;909;p53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3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2" name="Google Shape;912;p53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4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for Multivariate LR</a:t>
            </a:r>
            <a:endParaRPr sz="32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Google Shape;918;p54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9" name="Google Shape;919;p54"/>
          <p:cNvSpPr txBox="1"/>
          <p:nvPr/>
        </p:nvSpPr>
        <p:spPr>
          <a:xfrm>
            <a:off x="1607506" y="1184462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sz="1100"/>
          </a:p>
        </p:txBody>
      </p:sp>
      <p:sp>
        <p:nvSpPr>
          <p:cNvPr id="920" name="Google Shape;920;p54"/>
          <p:cNvSpPr txBox="1"/>
          <p:nvPr/>
        </p:nvSpPr>
        <p:spPr>
          <a:xfrm>
            <a:off x="1607506" y="2268856"/>
            <a:ext cx="2000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function:</a:t>
            </a:r>
            <a:endParaRPr sz="1100"/>
          </a:p>
        </p:txBody>
      </p:sp>
      <p:sp>
        <p:nvSpPr>
          <p:cNvPr id="921" name="Google Shape;921;p54"/>
          <p:cNvSpPr txBox="1"/>
          <p:nvPr/>
        </p:nvSpPr>
        <p:spPr>
          <a:xfrm>
            <a:off x="1607506" y="1652577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1100"/>
          </a:p>
        </p:txBody>
      </p:sp>
      <p:pic>
        <p:nvPicPr>
          <p:cNvPr id="922" name="Google Shape;922;p54" descr="http://latex.codecogs.com/gif.latex?%5Cdpi%7B300%7D%20%5Cbg_white%20h%28%5Cmathbf%7Bx%7D%29%3D%5Cmathbf%7Bw%7D%5ET%5Cmathbf%7Bx%7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916" y="1192097"/>
            <a:ext cx="1835944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4" descr="http://latex.codecogs.com/gif.latex?%5Cdpi%7B300%7D%20%5Cbg_white%20%5Cmathbf%7Bw%7D%3D%28w_0%2Cw_1%2C%5Cldots%2Cw_n%29%5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4158" y="1674790"/>
            <a:ext cx="2654700" cy="3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54" descr="http://latex.codecogs.com/gif.latex?%5Cdpi%7B300%7D%20%5Cbg_white%20J%28%5Cmathbf%7Bw%7D%29%3D%5Cfrac%7B1%7D%7B2m%7D%5Csum_%7Bi%3D1%7D%5Em%28h%28%5Cmathbf%7Bx%7D_i%29-y_i%29%5E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6916" y="2130227"/>
            <a:ext cx="3194761" cy="73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4228" y="3303341"/>
            <a:ext cx="82296" cy="228028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54"/>
          <p:cNvSpPr txBox="1"/>
          <p:nvPr/>
        </p:nvSpPr>
        <p:spPr>
          <a:xfrm>
            <a:off x="2093281" y="3261216"/>
            <a:ext cx="720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54"/>
          <p:cNvSpPr txBox="1"/>
          <p:nvPr/>
        </p:nvSpPr>
        <p:spPr>
          <a:xfrm>
            <a:off x="1607506" y="2932649"/>
            <a:ext cx="2000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descent:</a:t>
            </a:r>
            <a:endParaRPr sz="1100"/>
          </a:p>
        </p:txBody>
      </p:sp>
      <p:pic>
        <p:nvPicPr>
          <p:cNvPr id="928" name="Google Shape;928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7606" y="4002857"/>
            <a:ext cx="82296" cy="228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9" name="Google Shape;929;p54"/>
          <p:cNvGrpSpPr/>
          <p:nvPr/>
        </p:nvGrpSpPr>
        <p:grpSpPr>
          <a:xfrm>
            <a:off x="3471393" y="2761996"/>
            <a:ext cx="4978533" cy="882770"/>
            <a:chOff x="2194024" y="4451153"/>
            <a:chExt cx="6638043" cy="1177026"/>
          </a:xfrm>
        </p:grpSpPr>
        <p:pic>
          <p:nvPicPr>
            <p:cNvPr id="930" name="Google Shape;930;p5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48500" y="5280691"/>
              <a:ext cx="1293495" cy="22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1" name="Google Shape;931;p54"/>
            <p:cNvSpPr txBox="1"/>
            <p:nvPr/>
          </p:nvSpPr>
          <p:spPr>
            <a:xfrm>
              <a:off x="3498068" y="5227979"/>
              <a:ext cx="5333999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(simultaneously update for every                        )</a:t>
              </a:r>
              <a:endParaRPr sz="1100"/>
            </a:p>
          </p:txBody>
        </p:sp>
        <p:pic>
          <p:nvPicPr>
            <p:cNvPr id="932" name="Google Shape;932;p54" descr="http://latex.codecogs.com/gif.latex?%5Cdpi%7B300%7D%20%5Cbg_white%20w_j%20%3A%3D%20w_j%20-%20%5Calpha%20%5Cfrac%7B%5Cpartial%7D%7B%5Cpartial%20w_j%7D%20J%28%5Cmathbf%7Bw%7D%2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194024" y="4451153"/>
              <a:ext cx="3339241" cy="8295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3" name="Google Shape;933;p54" descr="http://latex.codecogs.com/gif.latex?%5Cdpi%7B300%7D%20%5Cbg_white%20%5Cmathbf%7Bw%7D%20%3A%3D%20%5Cmathbf%7Bw%7D%20-%20%5Calpha%20%5Cnabla%7BJ%28%5Cmathbf%7Bw%7D%29%7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53750" y="3662680"/>
            <a:ext cx="2991353" cy="37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54" descr="http://latex.codecogs.com/gif.latex?%5Cdpi%7B300%7D%20%5Cbg_white%20%5Cnabla%7BJ%28%5Cmathbf%7Bw%7D%29%7D%20%3D%20%5Cleft%20%28%20%5Cfrac%7B%5Cpartial%7D%7B%5Cpartial%20w_0%7DJ%28%5Cmathbf%7Bw%7D%29%2C%5Cfrac%7B%5Cpartial%7D%7B%5Cpartial%20w_1%7DJ%28%5Cmathbf%7Bw%7D%29%2C%5Cldots%2C%5Cfrac%7B%5Cpartial%7D%7B%5Cpartial%20w_n%7DJ%28%5Cmathbf%7Bw%7D%29%20%5Cright%20%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68558" y="4226657"/>
            <a:ext cx="4846124" cy="5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7" name="Google Shape;937;p5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8" name="Google Shape;938;p5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5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Univariate LR vs Multivariate LR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4" name="Google Shape;944;p55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" name="Google Shape;945;p55"/>
          <p:cNvSpPr txBox="1"/>
          <p:nvPr/>
        </p:nvSpPr>
        <p:spPr>
          <a:xfrm>
            <a:off x="2291668" y="4284342"/>
            <a:ext cx="2737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(simultaneously update             )</a:t>
            </a:r>
            <a:endParaRPr sz="1100"/>
          </a:p>
        </p:txBody>
      </p:sp>
      <p:sp>
        <p:nvSpPr>
          <p:cNvPr id="946" name="Google Shape;946;p55"/>
          <p:cNvSpPr txBox="1"/>
          <p:nvPr/>
        </p:nvSpPr>
        <p:spPr>
          <a:xfrm>
            <a:off x="606176" y="1265171"/>
            <a:ext cx="269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100"/>
          </a:p>
        </p:txBody>
      </p:sp>
      <p:sp>
        <p:nvSpPr>
          <p:cNvPr id="947" name="Google Shape;947;p55"/>
          <p:cNvSpPr txBox="1"/>
          <p:nvPr/>
        </p:nvSpPr>
        <p:spPr>
          <a:xfrm>
            <a:off x="720476" y="1973338"/>
            <a:ext cx="2000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5"/>
          <p:cNvSpPr txBox="1"/>
          <p:nvPr/>
        </p:nvSpPr>
        <p:spPr>
          <a:xfrm>
            <a:off x="720476" y="1673255"/>
            <a:ext cx="2686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(n=1):</a:t>
            </a:r>
            <a:endParaRPr sz="1100"/>
          </a:p>
        </p:txBody>
      </p:sp>
      <p:pic>
        <p:nvPicPr>
          <p:cNvPr id="949" name="Google Shape;94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4443" y="4342701"/>
            <a:ext cx="362617" cy="15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423" y="2015463"/>
            <a:ext cx="82296" cy="22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865" y="4105295"/>
            <a:ext cx="82296" cy="228028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55"/>
          <p:cNvSpPr/>
          <p:nvPr/>
        </p:nvSpPr>
        <p:spPr>
          <a:xfrm rot="5400000">
            <a:off x="3414309" y="2147123"/>
            <a:ext cx="100800" cy="1544700"/>
          </a:xfrm>
          <a:prstGeom prst="rightBrace">
            <a:avLst>
              <a:gd name="adj1" fmla="val 4791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3" name="Google Shape;953;p55"/>
          <p:cNvCxnSpPr/>
          <p:nvPr/>
        </p:nvCxnSpPr>
        <p:spPr>
          <a:xfrm>
            <a:off x="4578101" y="1209695"/>
            <a:ext cx="0" cy="365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4" name="Google Shape;954;p55"/>
          <p:cNvSpPr txBox="1"/>
          <p:nvPr/>
        </p:nvSpPr>
        <p:spPr>
          <a:xfrm>
            <a:off x="4692400" y="1609745"/>
            <a:ext cx="2686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algorithm               :</a:t>
            </a:r>
            <a:endParaRPr sz="1100"/>
          </a:p>
        </p:txBody>
      </p:sp>
      <p:pic>
        <p:nvPicPr>
          <p:cNvPr id="955" name="Google Shape;955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5426" y="1673632"/>
            <a:ext cx="515636" cy="172307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55"/>
          <p:cNvSpPr txBox="1"/>
          <p:nvPr/>
        </p:nvSpPr>
        <p:spPr>
          <a:xfrm>
            <a:off x="4685257" y="1895495"/>
            <a:ext cx="2000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7" name="Google Shape;95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6204" y="1937620"/>
            <a:ext cx="82296" cy="22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8140" y="2752745"/>
            <a:ext cx="82296" cy="22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55" descr="http://latex.codecogs.com/gif.latex?%5Cdpi%7B300%7D%20%5Cbg_white%20w_0%20%3A%3D%20w_0%20-%20%5Calpha%20%5Cfrac%7B1%7D%7Bm%7D%20%5Csum_%7Bi%3D1%7D%5Em%20%5Cbig%28h%28x_i%29-y_i%5Cbig%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14034" y="2267607"/>
            <a:ext cx="2945408" cy="60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5" descr="http://latex.codecogs.com/gif.latex?%5Cdpi%7B300%7D%20%5Cbg_white%20w_1%20%3A%3D%20w_1%20-%20%5Calpha%20%5Cfrac%7B1%7D%7Bm%7D%20%5Csum_%7Bi%3D1%7D%5Em%20%5Cbig%28h%28x_i%29-y_i%5Cbig%29%5Ccdot%20x_i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7565" y="3250216"/>
            <a:ext cx="3250303" cy="59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55" descr="http://latex.codecogs.com/gif.latex?%5Cdpi%7B300%7D%20%5Cbg_white%20%5Cfrac%7B%5Cpartial%7D%7B%5Cpartial%20w_0%7DJ%28w_0%2Cw_1%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77843" y="2987966"/>
            <a:ext cx="773524" cy="30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55" descr="http://latex.codecogs.com/gif.latex?%5Cdpi%7B300%7D%20%5Cbg_white%20%5Cfrac%7B%5Cpartial%7D%7B%5Cpartial%20w_1%7DJ%28w_0%2Cw_1%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37787" y="3985916"/>
            <a:ext cx="868535" cy="341319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55"/>
          <p:cNvSpPr/>
          <p:nvPr/>
        </p:nvSpPr>
        <p:spPr>
          <a:xfrm rot="5400000">
            <a:off x="3555025" y="3063811"/>
            <a:ext cx="74400" cy="1686000"/>
          </a:xfrm>
          <a:prstGeom prst="rightBrace">
            <a:avLst>
              <a:gd name="adj1" fmla="val 4791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4" name="Google Shape;964;p55" descr="http://latex.codecogs.com/gif.latex?%5Cdpi%7B300%7D%20%5Cbg_white%20%5Cmathbf%7Bw%7D%20%3A%3D%20%5Cmathbf%7Bw%7D%20-%20%5Calpha%20%5Cnabla%7BJ%28%5Cmathbf%7Bw%7D%29%7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35930" y="2249548"/>
            <a:ext cx="286464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55" descr="http://latex.codecogs.com/gif.latex?%5Cdpi%7B300%7D%20%5Cbg_white%20%5Cnabla%7BJ%28%5Cmathbf%7Bw%7D%29%7D%20%3D%20%5Cleft%20%28%20%5Cfrac%7B%5Cpartial%7D%7B%5Cpartial%20w_0%7DJ%28%5Cmathbf%7Bw%7D%29%2C%5Cfrac%7B%5Cpartial%7D%7B%5Cpartial%20w_1%7DJ%28%5Cmathbf%7Bw%7D%29%2C%5Cldots%2C%5Cfrac%7B%5Cpartial%7D%7B%5Cpartial%20w_n%7DJ%28%5Cmathbf%7Bw%7D%29%20%5Cright%20%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43405" y="3002508"/>
            <a:ext cx="3097994" cy="36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55" descr="http://latex.codecogs.com/gif.latex?%5Cdpi%7B300%7D%20%5Cbg_white%20%5Cfrac%7B%5Cpartial%7D%7B%5Cpartial%20w_0%7DJ%28%5Cmathbf%7Bw%7D%29%3D%5Cfrac%7B1%7D%7Bm%7D%5Csum_%7Bi%3D1%7D%5Em%20%28h%28%5Cmathbf%7Bx%7D_i%29-y_i%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135919" y="3467517"/>
            <a:ext cx="2416410" cy="51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55" descr="http://latex.codecogs.com/gif.latex?%5Cdpi%7B300%7D%20%5Cbg_white%20%5Cfrac%7B%5Cpartial%7D%7B%5Cpartial%20w_1%7DJ%28%5Cmathbf%7Bw%7D%29%3D%5Cfrac%7B1%7D%7Bm%7D%5Csum_%7Bi%3D1%7D%5Em%20%28h%28%5Cmathbf%7Bx%7D_i%29-y_i%29%7Bx%7D_%7Bi1%7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43406" y="4059334"/>
            <a:ext cx="2650732" cy="515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8" name="Google Shape;968;p55"/>
          <p:cNvCxnSpPr/>
          <p:nvPr/>
        </p:nvCxnSpPr>
        <p:spPr>
          <a:xfrm>
            <a:off x="5269140" y="4629077"/>
            <a:ext cx="0" cy="21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969" name="Google Shape;969;p55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55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2" name="Google Shape;972;p55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6"/>
          <p:cNvSpPr txBox="1"/>
          <p:nvPr/>
        </p:nvSpPr>
        <p:spPr>
          <a:xfrm>
            <a:off x="1732943" y="4038274"/>
            <a:ext cx="65151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sufficiently small     ,             should decrease on every iteration.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     is too small, gradient descent can be slow to converge.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  is too large:          may not decrease on every iteration; may not converge.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8" name="Google Shape;978;p56" descr="http://latex.codecogs.com/gif.latex?%5Cdpi%7B300%7D%20%5Cbg_white%20J%28%5Cmathbf%7Bw%7D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5545" y="4101567"/>
            <a:ext cx="378042" cy="18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6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Convergence and Learning Rate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56"/>
          <p:cNvSpPr/>
          <p:nvPr/>
        </p:nvSpPr>
        <p:spPr>
          <a:xfrm>
            <a:off x="0" y="4970033"/>
            <a:ext cx="9144000" cy="1734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SML– Term 1 2020-2021</a:t>
            </a:r>
            <a:endParaRPr sz="1100"/>
          </a:p>
        </p:txBody>
      </p:sp>
      <p:sp>
        <p:nvSpPr>
          <p:cNvPr id="981" name="Google Shape;981;p56"/>
          <p:cNvSpPr txBox="1">
            <a:spLocks noGrp="1"/>
          </p:cNvSpPr>
          <p:nvPr>
            <p:ph type="sldNum" idx="12"/>
          </p:nvPr>
        </p:nvSpPr>
        <p:spPr>
          <a:xfrm>
            <a:off x="6982385" y="491984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cxnSp>
        <p:nvCxnSpPr>
          <p:cNvPr id="982" name="Google Shape;982;p56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3" name="Google Shape;98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154" y="1634153"/>
            <a:ext cx="2900100" cy="2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6"/>
          <p:cNvSpPr txBox="1"/>
          <p:nvPr/>
        </p:nvSpPr>
        <p:spPr>
          <a:xfrm>
            <a:off x="1628454" y="3699980"/>
            <a:ext cx="264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iterations</a:t>
            </a:r>
            <a:endParaRPr sz="1100"/>
          </a:p>
        </p:txBody>
      </p:sp>
      <p:sp>
        <p:nvSpPr>
          <p:cNvPr id="985" name="Google Shape;985;p56"/>
          <p:cNvSpPr txBox="1"/>
          <p:nvPr/>
        </p:nvSpPr>
        <p:spPr>
          <a:xfrm>
            <a:off x="4894250" y="1743013"/>
            <a:ext cx="3658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automatic convergence test:</a:t>
            </a:r>
            <a:endParaRPr sz="1100"/>
          </a:p>
        </p:txBody>
      </p:sp>
      <p:cxnSp>
        <p:nvCxnSpPr>
          <p:cNvPr id="986" name="Google Shape;986;p56"/>
          <p:cNvCxnSpPr/>
          <p:nvPr/>
        </p:nvCxnSpPr>
        <p:spPr>
          <a:xfrm>
            <a:off x="4654260" y="1585743"/>
            <a:ext cx="0" cy="232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7" name="Google Shape;987;p56"/>
          <p:cNvSpPr/>
          <p:nvPr/>
        </p:nvSpPr>
        <p:spPr>
          <a:xfrm>
            <a:off x="1899981" y="2089220"/>
            <a:ext cx="2131505" cy="1046906"/>
          </a:xfrm>
          <a:custGeom>
            <a:avLst/>
            <a:gdLst/>
            <a:ahLst/>
            <a:cxnLst/>
            <a:rect l="l" t="t" r="r" b="b"/>
            <a:pathLst>
              <a:path w="1590675" h="2125697" extrusionOk="0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8" name="Google Shape;988;p56" descr="http://latex.codecogs.com/gif.latex?%5Cdpi%7B300%7D%20%5Cbg_white%20%5Cmathbf%7Bw%7D%20%3A%3D%20%5Cmathbf%7Bw%7D%20-%20%5Calpha%20%5Cnabla%7BJ%28%5Cmathbf%7Bw%7D%29%7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6205" y="1070156"/>
            <a:ext cx="286464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56" descr="http://latex.codecogs.com/gif.latex?%5Cdpi%7B300%7D%20%5Cbg_white%20%5Cmin_%7B%5Cmathbf%7Bw%7D%7D%20J%28%5Cmathbf%7Bw%7D%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867" y="1667479"/>
            <a:ext cx="874700" cy="305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0" name="Google Shape;990;p56"/>
          <p:cNvGrpSpPr/>
          <p:nvPr/>
        </p:nvGrpSpPr>
        <p:grpSpPr>
          <a:xfrm>
            <a:off x="4978049" y="2295150"/>
            <a:ext cx="2824074" cy="1050300"/>
            <a:chOff x="5155459" y="3212976"/>
            <a:chExt cx="3498605" cy="1400400"/>
          </a:xfrm>
        </p:grpSpPr>
        <p:sp>
          <p:nvSpPr>
            <p:cNvPr id="991" name="Google Shape;991;p56"/>
            <p:cNvSpPr/>
            <p:nvPr/>
          </p:nvSpPr>
          <p:spPr>
            <a:xfrm>
              <a:off x="5155459" y="3212976"/>
              <a:ext cx="3048000" cy="14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Declare convergence if       decreases by less than       in one iteration.</a:t>
              </a:r>
              <a:endParaRPr sz="1100"/>
            </a:p>
          </p:txBody>
        </p:sp>
        <p:pic>
          <p:nvPicPr>
            <p:cNvPr id="992" name="Google Shape;992;p5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11583" y="3861605"/>
              <a:ext cx="576072" cy="260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Google Shape;993;p56" descr="http://latex.codecogs.com/gif.latex?%5Cdpi%7B300%7D%20%5Cbg_white%20J%28%5Cmathbf%7Bw%7D%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5984" y="3255392"/>
              <a:ext cx="648080" cy="3115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4" name="Google Shape;994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6668" y="4153820"/>
            <a:ext cx="128588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2030" y="4438645"/>
            <a:ext cx="128588" cy="1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43949" y="4687787"/>
            <a:ext cx="110795" cy="8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56" descr="http://latex.codecogs.com/gif.latex?%5Cdpi%7B300%7D%20%5Cbg_white%20J%28%5Cmathbf%7Bw%7D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034" y="4659343"/>
            <a:ext cx="371475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56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56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46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0" name="Google Shape;1000;p56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1" name="Google Shape;1001;p56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7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" name="Google Shape;1007;p57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8" name="Google Shape;100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372" y="1764537"/>
            <a:ext cx="2222100" cy="2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57" descr="http://latex.codecogs.com/gif.latex?%5Cdpi%7B300%7D%20%5Cbg_white%20%5Cmin_%7B%5Cmathbf%7Bw%7D%7D%20J%28%5Cmathbf%7Bw%7D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3159" y="1716128"/>
            <a:ext cx="751670" cy="30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57"/>
          <p:cNvSpPr/>
          <p:nvPr/>
        </p:nvSpPr>
        <p:spPr>
          <a:xfrm>
            <a:off x="1651951" y="2040164"/>
            <a:ext cx="1717715" cy="1343039"/>
          </a:xfrm>
          <a:custGeom>
            <a:avLst/>
            <a:gdLst/>
            <a:ahLst/>
            <a:cxnLst/>
            <a:rect l="l" t="t" r="r" b="b"/>
            <a:pathLst>
              <a:path w="3000375" h="1790719" extrusionOk="0">
                <a:moveTo>
                  <a:pt x="0" y="0"/>
                </a:moveTo>
                <a:cubicBezTo>
                  <a:pt x="492919" y="892969"/>
                  <a:pt x="985838" y="1785938"/>
                  <a:pt x="1485900" y="1790700"/>
                </a:cubicBezTo>
                <a:cubicBezTo>
                  <a:pt x="1985962" y="1795462"/>
                  <a:pt x="2493168" y="912018"/>
                  <a:pt x="3000375" y="28575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1" name="Google Shape;101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9618" y="1748970"/>
            <a:ext cx="2222100" cy="2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57" descr="http://latex.codecogs.com/gif.latex?%5Cdpi%7B300%7D%20%5Cbg_white%20%5Cmin_%7B%5Cmathbf%7Bw%7D%7D%20J%28%5Cmathbf%7Bw%7D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405" y="1700561"/>
            <a:ext cx="751670" cy="30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57"/>
          <p:cNvSpPr/>
          <p:nvPr/>
        </p:nvSpPr>
        <p:spPr>
          <a:xfrm>
            <a:off x="3868224" y="2024597"/>
            <a:ext cx="1717715" cy="1343039"/>
          </a:xfrm>
          <a:custGeom>
            <a:avLst/>
            <a:gdLst/>
            <a:ahLst/>
            <a:cxnLst/>
            <a:rect l="l" t="t" r="r" b="b"/>
            <a:pathLst>
              <a:path w="3000375" h="1790719" extrusionOk="0">
                <a:moveTo>
                  <a:pt x="0" y="0"/>
                </a:moveTo>
                <a:cubicBezTo>
                  <a:pt x="492919" y="892969"/>
                  <a:pt x="985838" y="1785938"/>
                  <a:pt x="1485900" y="1790700"/>
                </a:cubicBezTo>
                <a:cubicBezTo>
                  <a:pt x="1985962" y="1795462"/>
                  <a:pt x="2493168" y="912018"/>
                  <a:pt x="3000375" y="28575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4" name="Google Shape;101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858" y="1748970"/>
            <a:ext cx="2222100" cy="2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57" descr="http://latex.codecogs.com/gif.latex?%5Cdpi%7B300%7D%20%5Cbg_white%20%5Cmin_%7B%5Cmathbf%7Bw%7D%7D%20J%28%5Cmathbf%7Bw%7D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7645" y="1700561"/>
            <a:ext cx="751670" cy="30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57"/>
          <p:cNvSpPr/>
          <p:nvPr/>
        </p:nvSpPr>
        <p:spPr>
          <a:xfrm>
            <a:off x="6028464" y="2024597"/>
            <a:ext cx="1717715" cy="1343039"/>
          </a:xfrm>
          <a:custGeom>
            <a:avLst/>
            <a:gdLst/>
            <a:ahLst/>
            <a:cxnLst/>
            <a:rect l="l" t="t" r="r" b="b"/>
            <a:pathLst>
              <a:path w="3000375" h="1790719" extrusionOk="0">
                <a:moveTo>
                  <a:pt x="0" y="0"/>
                </a:moveTo>
                <a:cubicBezTo>
                  <a:pt x="492919" y="892969"/>
                  <a:pt x="985838" y="1785938"/>
                  <a:pt x="1485900" y="1790700"/>
                </a:cubicBezTo>
                <a:cubicBezTo>
                  <a:pt x="1985962" y="1795462"/>
                  <a:pt x="2493168" y="912018"/>
                  <a:pt x="3000375" y="28575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7" name="Google Shape;1017;p57"/>
          <p:cNvCxnSpPr/>
          <p:nvPr/>
        </p:nvCxnSpPr>
        <p:spPr>
          <a:xfrm>
            <a:off x="1699408" y="2078603"/>
            <a:ext cx="54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8" name="Google Shape;1018;p57"/>
          <p:cNvCxnSpPr/>
          <p:nvPr/>
        </p:nvCxnSpPr>
        <p:spPr>
          <a:xfrm>
            <a:off x="1753414" y="2192903"/>
            <a:ext cx="54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9" name="Google Shape;1019;p57"/>
          <p:cNvCxnSpPr/>
          <p:nvPr/>
        </p:nvCxnSpPr>
        <p:spPr>
          <a:xfrm>
            <a:off x="1813708" y="2348633"/>
            <a:ext cx="54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0" name="Google Shape;1020;p57"/>
          <p:cNvCxnSpPr/>
          <p:nvPr/>
        </p:nvCxnSpPr>
        <p:spPr>
          <a:xfrm>
            <a:off x="1861426" y="2510651"/>
            <a:ext cx="54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1" name="Google Shape;1021;p57"/>
          <p:cNvCxnSpPr/>
          <p:nvPr/>
        </p:nvCxnSpPr>
        <p:spPr>
          <a:xfrm>
            <a:off x="1915432" y="2618663"/>
            <a:ext cx="54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2" name="Google Shape;1022;p57"/>
          <p:cNvCxnSpPr/>
          <p:nvPr/>
        </p:nvCxnSpPr>
        <p:spPr>
          <a:xfrm>
            <a:off x="1969438" y="2780681"/>
            <a:ext cx="59700" cy="108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3" name="Google Shape;1023;p57"/>
          <p:cNvCxnSpPr/>
          <p:nvPr/>
        </p:nvCxnSpPr>
        <p:spPr>
          <a:xfrm>
            <a:off x="2023444" y="2888693"/>
            <a:ext cx="108000" cy="162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4" name="Google Shape;1024;p57"/>
          <p:cNvCxnSpPr/>
          <p:nvPr/>
        </p:nvCxnSpPr>
        <p:spPr>
          <a:xfrm>
            <a:off x="2124302" y="3050711"/>
            <a:ext cx="115200" cy="160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5" name="Google Shape;1025;p57"/>
          <p:cNvCxnSpPr/>
          <p:nvPr/>
        </p:nvCxnSpPr>
        <p:spPr>
          <a:xfrm>
            <a:off x="2239468" y="3212728"/>
            <a:ext cx="108000" cy="1176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6" name="Google Shape;1026;p57"/>
          <p:cNvCxnSpPr>
            <a:endCxn id="1010" idx="1"/>
          </p:cNvCxnSpPr>
          <p:nvPr/>
        </p:nvCxnSpPr>
        <p:spPr>
          <a:xfrm>
            <a:off x="2318756" y="3330452"/>
            <a:ext cx="186000" cy="52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7" name="Google Shape;1027;p57"/>
          <p:cNvCxnSpPr/>
          <p:nvPr/>
        </p:nvCxnSpPr>
        <p:spPr>
          <a:xfrm>
            <a:off x="3967660" y="2240621"/>
            <a:ext cx="324000" cy="648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8" name="Google Shape;1028;p57"/>
          <p:cNvCxnSpPr/>
          <p:nvPr/>
        </p:nvCxnSpPr>
        <p:spPr>
          <a:xfrm rot="10800000" flipH="1">
            <a:off x="4291696" y="2780916"/>
            <a:ext cx="972000" cy="1263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9" name="Google Shape;1029;p57"/>
          <p:cNvCxnSpPr>
            <a:endCxn id="1013" idx="0"/>
          </p:cNvCxnSpPr>
          <p:nvPr/>
        </p:nvCxnSpPr>
        <p:spPr>
          <a:xfrm rot="10800000">
            <a:off x="3868273" y="2024676"/>
            <a:ext cx="1374300" cy="753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0" name="Google Shape;1030;p57"/>
          <p:cNvCxnSpPr/>
          <p:nvPr/>
        </p:nvCxnSpPr>
        <p:spPr>
          <a:xfrm rot="10800000" flipH="1">
            <a:off x="3925227" y="1780363"/>
            <a:ext cx="1547400" cy="259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1" name="Google Shape;1031;p57"/>
          <p:cNvCxnSpPr/>
          <p:nvPr/>
        </p:nvCxnSpPr>
        <p:spPr>
          <a:xfrm>
            <a:off x="6069057" y="2101169"/>
            <a:ext cx="245100" cy="6765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2" name="Google Shape;1032;p57"/>
          <p:cNvCxnSpPr/>
          <p:nvPr/>
        </p:nvCxnSpPr>
        <p:spPr>
          <a:xfrm>
            <a:off x="6314015" y="2738500"/>
            <a:ext cx="192000" cy="3123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3" name="Google Shape;1033;p57"/>
          <p:cNvCxnSpPr/>
          <p:nvPr/>
        </p:nvCxnSpPr>
        <p:spPr>
          <a:xfrm>
            <a:off x="6505942" y="3069723"/>
            <a:ext cx="162000" cy="201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4" name="Google Shape;1034;p57"/>
          <p:cNvCxnSpPr/>
          <p:nvPr/>
        </p:nvCxnSpPr>
        <p:spPr>
          <a:xfrm>
            <a:off x="6667960" y="3271590"/>
            <a:ext cx="168600" cy="1143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5" name="Google Shape;1035;p57"/>
          <p:cNvSpPr txBox="1"/>
          <p:nvPr/>
        </p:nvSpPr>
        <p:spPr>
          <a:xfrm>
            <a:off x="1773869" y="4177868"/>
            <a:ext cx="143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small constant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57"/>
          <p:cNvSpPr txBox="1"/>
          <p:nvPr/>
        </p:nvSpPr>
        <p:spPr>
          <a:xfrm>
            <a:off x="4316793" y="4146734"/>
            <a:ext cx="764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large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57"/>
          <p:cNvSpPr txBox="1"/>
          <p:nvPr/>
        </p:nvSpPr>
        <p:spPr>
          <a:xfrm>
            <a:off x="6167482" y="3974055"/>
            <a:ext cx="1586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gradually decreased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8" name="Google Shape;1038;p57" descr="http://latex.codecogs.com/gif.latex?%5Cdpi%7B300%7D%20%5Calpha_t%20%3D%20%5Cfrac%7B%5Calpha%7D%7Bt%7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3954" y="4238843"/>
            <a:ext cx="648072" cy="395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57"/>
          <p:cNvSpPr/>
          <p:nvPr/>
        </p:nvSpPr>
        <p:spPr>
          <a:xfrm>
            <a:off x="4544110" y="1931591"/>
            <a:ext cx="90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divergence</a:t>
            </a:r>
            <a:endParaRPr sz="1100"/>
          </a:p>
        </p:txBody>
      </p:sp>
      <p:sp>
        <p:nvSpPr>
          <p:cNvPr id="1040" name="Google Shape;1040;p57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7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47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2" name="Google Shape;1042;p57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43" name="Google Shape;1043;p57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8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Normal Equation (1)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p58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0" name="Google Shape;1050;p58"/>
          <p:cNvSpPr txBox="1"/>
          <p:nvPr/>
        </p:nvSpPr>
        <p:spPr>
          <a:xfrm>
            <a:off x="514139" y="2444921"/>
            <a:ext cx="5485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 Example: If 1D</a:t>
            </a:r>
            <a:endParaRPr sz="1100"/>
          </a:p>
        </p:txBody>
      </p:sp>
      <p:cxnSp>
        <p:nvCxnSpPr>
          <p:cNvPr id="1051" name="Google Shape;1051;p58"/>
          <p:cNvCxnSpPr/>
          <p:nvPr/>
        </p:nvCxnSpPr>
        <p:spPr>
          <a:xfrm rot="10800000">
            <a:off x="5717834" y="1389730"/>
            <a:ext cx="0" cy="1295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2" name="Google Shape;1052;p58"/>
          <p:cNvCxnSpPr/>
          <p:nvPr/>
        </p:nvCxnSpPr>
        <p:spPr>
          <a:xfrm>
            <a:off x="5610126" y="2559516"/>
            <a:ext cx="1623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3" name="Google Shape;1053;p58"/>
          <p:cNvCxnSpPr/>
          <p:nvPr/>
        </p:nvCxnSpPr>
        <p:spPr>
          <a:xfrm>
            <a:off x="1445707" y="3388000"/>
            <a:ext cx="62295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54" name="Google Shape;1054;p58"/>
          <p:cNvGrpSpPr/>
          <p:nvPr/>
        </p:nvGrpSpPr>
        <p:grpSpPr>
          <a:xfrm>
            <a:off x="5839169" y="1653142"/>
            <a:ext cx="1143834" cy="790313"/>
            <a:chOff x="5137487" y="1006891"/>
            <a:chExt cx="2015567" cy="1392623"/>
          </a:xfrm>
        </p:grpSpPr>
        <p:sp>
          <p:nvSpPr>
            <p:cNvPr id="1055" name="Google Shape;1055;p58"/>
            <p:cNvSpPr/>
            <p:nvPr/>
          </p:nvSpPr>
          <p:spPr>
            <a:xfrm>
              <a:off x="5137487" y="1007182"/>
              <a:ext cx="1041892" cy="1392332"/>
            </a:xfrm>
            <a:custGeom>
              <a:avLst/>
              <a:gdLst/>
              <a:ahLst/>
              <a:cxnLst/>
              <a:rect l="l" t="t" r="r" b="b"/>
              <a:pathLst>
                <a:path w="1590675" h="2125697" extrusionOk="0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8"/>
            <p:cNvSpPr/>
            <p:nvPr/>
          </p:nvSpPr>
          <p:spPr>
            <a:xfrm flipH="1">
              <a:off x="6111162" y="1006891"/>
              <a:ext cx="1041892" cy="1392332"/>
            </a:xfrm>
            <a:custGeom>
              <a:avLst/>
              <a:gdLst/>
              <a:ahLst/>
              <a:cxnLst/>
              <a:rect l="l" t="t" r="r" b="b"/>
              <a:pathLst>
                <a:path w="1590675" h="2125697" extrusionOk="0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58"/>
          <p:cNvSpPr txBox="1"/>
          <p:nvPr/>
        </p:nvSpPr>
        <p:spPr>
          <a:xfrm>
            <a:off x="590349" y="1009550"/>
            <a:ext cx="40578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approach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Equation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method to solve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6338607" y="2369930"/>
            <a:ext cx="132000" cy="124500"/>
          </a:xfrm>
          <a:prstGeom prst="flowChartConnector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9" name="Google Shape;1059;p58" descr="http://latex.codecogs.com/gif.latex?%5Cdpi%7B300%7D%20%5Cbg_white%20J%28%5Cmathbf%7Bw%7D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8725" y="1371326"/>
            <a:ext cx="449208" cy="21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58" descr="http://latex.codecogs.com/gif.latex?%5Cdpi%7B300%7D%20%5Cbg_white%20%5Cmathbf%7Bw%7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2386" y="2618045"/>
            <a:ext cx="259890" cy="15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8" descr="http://latex.codecogs.com/gif.latex?%5Cdpi%7B300%7D%20%5Cbg_white%20%5Cmathbf%7Bw%7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1464" y="2031238"/>
            <a:ext cx="259890" cy="15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58" descr="http://latex.codecogs.com/gif.latex?%5Cdpi%7B300%7D%20%5Cbg_white%20J%28w%29%3Da%20w%5E2&amp;plus;%20bw&amp;plus;%20c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127" y="2833076"/>
            <a:ext cx="3200400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58" descr="http://latex.codecogs.com/gif.latex?%5Cdpi%7B300%7D%20%5Cbg_white%20J%28%5Cmathbf%7Bw%7D%29%3D%5Cfrac%7B1%7D%7B2m%7D%5Csum_%7Bi%3D1%7D%5Em%28h%28%5Cmathbf%7Bx%7D_i%29-y_i%29%5E2%20%3D%20%5Cfrac%7B1%7D%7B2m%7D%5Csum_%7Bi%3D1%7D%5Em%28%5Cmathbf%7Bw%7D%5ET%5Cmathbf%7Bx%7D_i-y_i%29%5E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4358" y="3502690"/>
            <a:ext cx="4830699" cy="60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58" descr="http://latex.codecogs.com/gif.latex?%5Cdpi%7B300%7D%20%5Cbg_white%20%5Cmathbf%7Bw%7D%5Cin%5Cmathbb%7BR%7D%5E%7Bn&amp;plus;1%7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539" y="3629657"/>
            <a:ext cx="1153760" cy="26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58" descr="http://latex.codecogs.com/gif.latex?%5Cdpi%7B300%7D%20%5Cbg_white%20%5Cnabla%7BJ%28%5Cmathbf%7Bw%7D%29%7D%20%3D%20%5Cmathbf%7B0%7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876" y="4399214"/>
            <a:ext cx="1442051" cy="297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6" name="Google Shape;1066;p58"/>
          <p:cNvCxnSpPr/>
          <p:nvPr/>
        </p:nvCxnSpPr>
        <p:spPr>
          <a:xfrm>
            <a:off x="4696969" y="4522126"/>
            <a:ext cx="486000" cy="6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7" name="Google Shape;1067;p58"/>
          <p:cNvSpPr txBox="1"/>
          <p:nvPr/>
        </p:nvSpPr>
        <p:spPr>
          <a:xfrm>
            <a:off x="5335986" y="4360979"/>
            <a:ext cx="23613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equation to find w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58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48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0" name="Google Shape;1070;p58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1" name="Google Shape;1071;p58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59" descr="http://latex.codecogs.com/gif.latex?%5Cdpi%7B300%7D%20%5Cbg_white%20X%5Cmathbf%7Bw%7D%20-%20%5Cmathbf%7By%7D%3D%20%5Cbegin%7Bpmatrix%7D%20x_%7B10%7D%20%26%20x_%7B11%7D%20%26%20%5Cldots%20%26%20x_%7B1n%7D%5C%5C%20x_%7B20%7D%20%26%20x_%7B21%7D%20%26%20%5Cldots%20%26%20x_%7B2n%7D%5C%5C%20%5Cvdots%20%26%20%5Cvdots%20%26%20%5Cddots%20%26%20%5Cvdots%20%5C%5C%20x_%7Bm0%7D%20%26%20x_%7Bn1%7D%20%26%20%5Cldots%20%26%20x_%7Bmn%7D%20%5Cend%7Bpmatrix%7D%20%5Cbegin%7Bpmatrix%7D%20w_0%5C%5C%20w_1%5C%5C%20%5Cvdots%5C%5C%20w_n%20%5Cend%7Bpmatrix%7D-%20%5Cbegin%7Bpmatrix%7D%20y_1%5C%5C%20y_2%5C%5C%20%5Cvdots%5C%5C%20y_m%20%5Cend%7Bpmatrix%7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768" y="2618504"/>
            <a:ext cx="6185400" cy="153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59" descr="http://latex.codecogs.com/gif.latex?%5Cdpi%7B300%7D%20%5Cbg_white%20J%28%5Cmathbf%7Bw%7D%29%3D%5Cfrac%7B1%7D%7B2m%7D%5Csum_%7Bi%3D1%7D%5Em%28%5Cmathbf%7Bw%7D%5ET%5Cmathbf%7Bx%7D_i%20-%20y_i%29%5E2%20%3D%20%5Cfrac%7B1%7D%7B2m%7D%20%28X%5Cmathbf%7Bw%7D-%5Cmathbf%7By%7D%29%5ET%28X%5Cmathbf%7Bw%7D-%5Cmathbf%7By%7D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3651" y="1228619"/>
            <a:ext cx="6102680" cy="694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59"/>
          <p:cNvSpPr/>
          <p:nvPr/>
        </p:nvSpPr>
        <p:spPr>
          <a:xfrm>
            <a:off x="3120948" y="2653925"/>
            <a:ext cx="2322300" cy="36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59"/>
          <p:cNvSpPr/>
          <p:nvPr/>
        </p:nvSpPr>
        <p:spPr>
          <a:xfrm rot="5400000">
            <a:off x="5502499" y="3205026"/>
            <a:ext cx="1424700" cy="36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59"/>
          <p:cNvSpPr/>
          <p:nvPr/>
        </p:nvSpPr>
        <p:spPr>
          <a:xfrm rot="5400000">
            <a:off x="7155951" y="2684888"/>
            <a:ext cx="300600" cy="362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1" name="Google Shape;1081;p59" descr="http://latex.codecogs.com/gif.latex?%5Cdpi%7B300%7D%20m%5Ctimes%20%28n&amp;plus;1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0278" y="4382785"/>
            <a:ext cx="1164713" cy="23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59" descr="http://latex.codecogs.com/gif.latex?%5Cdpi%7B300%7D%20%28n&amp;plus;1%29%5Ctimes%2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4239" y="4420646"/>
            <a:ext cx="847052" cy="18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59" descr="http://latex.codecogs.com/gif.latex?%5Cdpi%7B300%7D%20m%5Ctimes%2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8525" y="4449131"/>
            <a:ext cx="572013" cy="15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59" descr="http://latex.codecogs.com/gif.latex?%5Cdpi%7B300%7D%20%28%5Cmathbf%7Bw%7D%5ET%5Cmathbf%7Bx%7D_1-y_1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4768" y="2063774"/>
            <a:ext cx="18002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59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Normal Equation (2)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6" name="Google Shape;1086;p59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7" name="Google Shape;1087;p59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59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49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9" name="Google Shape;1089;p59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0" name="Google Shape;1090;p59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A Learning Problem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8"/>
          <p:cNvSpPr/>
          <p:nvPr/>
        </p:nvSpPr>
        <p:spPr>
          <a:xfrm>
            <a:off x="3508817" y="1038701"/>
            <a:ext cx="1728300" cy="11343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2115325" y="1605764"/>
            <a:ext cx="1393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5237009" y="1605764"/>
            <a:ext cx="1354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5943" y="2597589"/>
            <a:ext cx="39891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 descr="http://latex.codecogs.com/gif.latex?%5Cdpi%7B300%7D%20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9526" y="1359240"/>
            <a:ext cx="178594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descr="http://latex.codecogs.com/gif.latex?%5Cdpi%7B300%7D%20y%3Df%28x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7645" y="1215764"/>
            <a:ext cx="1037623" cy="285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8"/>
          <p:cNvGrpSpPr/>
          <p:nvPr/>
        </p:nvGrpSpPr>
        <p:grpSpPr>
          <a:xfrm>
            <a:off x="2115325" y="2597589"/>
            <a:ext cx="4259644" cy="2167525"/>
            <a:chOff x="1556711" y="3340804"/>
            <a:chExt cx="5679525" cy="2890034"/>
          </a:xfrm>
        </p:grpSpPr>
        <p:pic>
          <p:nvPicPr>
            <p:cNvPr id="131" name="Google Shape;13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17536" y="3340804"/>
              <a:ext cx="5318700" cy="274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 descr="http://latex.codecogs.com/gif.latex?%5Cdpi%7B300%7D%20y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56711" y="4509120"/>
              <a:ext cx="206977" cy="293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 descr="http://latex.codecogs.com/gif.latex?%5Cdpi%7B300%7D%20x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60032" y="6021288"/>
              <a:ext cx="238125" cy="209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8"/>
          <p:cNvSpPr txBox="1"/>
          <p:nvPr/>
        </p:nvSpPr>
        <p:spPr>
          <a:xfrm>
            <a:off x="2377301" y="1695125"/>
            <a:ext cx="548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437651" y="1695125"/>
            <a:ext cx="777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 descr="http://latex.codecogs.com/gif.latex?%5Cdpi%7B300%7D%20h%28x%29%5Capprox%20f%28x%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68895" y="2335086"/>
            <a:ext cx="1408035" cy="28160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0"/>
          <p:cNvSpPr txBox="1">
            <a:spLocks noGrp="1"/>
          </p:cNvSpPr>
          <p:nvPr>
            <p:ph type="body" idx="1"/>
          </p:nvPr>
        </p:nvSpPr>
        <p:spPr>
          <a:xfrm>
            <a:off x="1005583" y="960304"/>
            <a:ext cx="6172200" cy="3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Matrix-vector formulation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23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solution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6" name="Google Shape;1096;p60" descr="http://latex.codecogs.com/gif.latex?%5Cdpi%7B300%7D%20J%28%5Cmathbf%7Bw%7D%29%3D%5Cfrac%7B1%7D%7B2m%7D%28X%5Cmathbf%7Bw%7D-%5Cmathbf%7By%7D%29%5ET%28X%5Cmathbf%7Bw%7D-%5Cmathbf%7By%7D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3670" y="1381121"/>
            <a:ext cx="5029200" cy="72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60" descr="http://latex.codecogs.com/gif.latex?%5Cdpi%7B300%7D%20%5Cnabla%7BJ%28%5Cmathbf%7Bw%7D%29%7D%3D%5Cnabla_%7B%5Cmathbf%7Bw%7D%7D%7B%5Cleft%20%28%20%5Cfrac%7B1%7D%7B2m%7D%28X%5Cmathbf%7Bw%7D-%5Cmathbf%7By%7D%29%5ET%28X%5Cmathbf%7Bw%7D-%5Cmathbf%7By%7D%29%5Cright%20%29%7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9395" y="2191211"/>
            <a:ext cx="4617132" cy="62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60" descr="http://latex.codecogs.com/gif.latex?%5Cdpi%7B300%7D%20%3DX%5ETX%5Cmathbf%7Bw%7D%20-%20X%5ET%5Cmathbf%7By%7D%20%3D%20%5Cmathbf%7B0%7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4219" y="2842172"/>
            <a:ext cx="2747584" cy="32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60" descr="http://latex.codecogs.com/gif.latex?%5Cdpi%7B300%7D%20X%5ETX%5Cmathbf%7Bw%7D%20%3D%20X%5ET%5Cmathbf%7By%7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2837" y="3217325"/>
            <a:ext cx="1977498" cy="33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60" descr="http://latex.codecogs.com/gif.latex?%5Cdpi%7B300%7D%20%5Cmathbf%7Bw%7D%20%3D%20%5Cleft%20%28%20%28X%5ETX%29%5E%7B-1%7DX%5ET%20%5Cright%20%29%5Cmathbf%7By%7D%20%3D%20X%5E%7B%5Cdagger%20%7D%5Cmathbf%7By%7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9395" y="4062036"/>
            <a:ext cx="4429125" cy="44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60" descr="http://latex.codecogs.com/gif.latex?%5Cdpi%7B300%7D%20X%5E%7B%5Cdagger%20%7D%20%3D%20%28X%5ETX%29%5E%7B-1%7DX%5E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815" y="4558202"/>
            <a:ext cx="2160241" cy="303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60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Normal Equation (3)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60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4" name="Google Shape;1104;p60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50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6" name="Google Shape;1106;p60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7" name="Google Shape;1107;p60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1"/>
          <p:cNvSpPr txBox="1">
            <a:spLocks noGrp="1"/>
          </p:cNvSpPr>
          <p:nvPr>
            <p:ph type="body" idx="1"/>
          </p:nvPr>
        </p:nvSpPr>
        <p:spPr>
          <a:xfrm>
            <a:off x="1742492" y="1723741"/>
            <a:ext cx="6172200" cy="3124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pic>
        <p:nvPicPr>
          <p:cNvPr id="1113" name="Google Shape;111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335" y="1745536"/>
            <a:ext cx="6050756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61" descr="http://latex.codecogs.com/gif.latex?%5Cdpi%7B300%7D%20%5Cbg_white%20%28n&amp;plus;1%29%5Ctimes%28n&amp;plus;1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6775" y="3689752"/>
            <a:ext cx="1691934" cy="2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61" descr="http://latex.codecogs.com/gif.latex?%5Cdpi%7B300%7D%20%5Cbg_white%20%28n&amp;plus;1%29%5Ctimes%20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5903" y="3697934"/>
            <a:ext cx="1147248" cy="2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61" descr="http://latex.codecogs.com/gif.latex?%5Cdpi%7B300%7D%20%5Cbg_white%20%28n&amp;plus;1%29%5Ctimes%20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4127" y="4508678"/>
            <a:ext cx="1469164" cy="29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61" descr="http://latex.codecogs.com/gif.latex?%5Cdpi%7B300%7D%20%5Cbg_white%20X%5ET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3092" y="3049085"/>
            <a:ext cx="619300" cy="241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61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The Pseudo-inverse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9" name="Google Shape;1119;p61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0" name="Google Shape;1120;p61" descr="http://latex.codecogs.com/gif.latex?%5Cdpi%7B300%7D%20X%5E%7B%5Cdagger%20%7D%3D%28X%5ETX%29%5E%7B-1%7DX%5E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36304" y="1544730"/>
            <a:ext cx="284321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61" descr="http://latex.codecogs.com/gif.latex?%5Cdpi%7B300%7D%20%5Cbg_white%20X%5E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02778" y="3205084"/>
            <a:ext cx="458370" cy="29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61" descr="http://latex.codecogs.com/gif.latex?%5Cdpi%7B300%7D%20%5Cmathbf%7Bw%7D%20%3D%20%5Cleft%20%28%20%28X%5ETX%29%5E%7B-1%7DX%5ET%20%5Cright%20%29%5Cmathbf%7By%7D%20%3D%20X%5E%7B%5Cdagger%20%7D%5Cmathbf%7By%7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4146" y="1019530"/>
            <a:ext cx="4429125" cy="44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61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61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51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5" name="Google Shape;1125;p61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6" name="Google Shape;1126;p61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2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Normal Equation: Example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p62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33" name="Google Shape;1133;p62"/>
          <p:cNvGraphicFramePr/>
          <p:nvPr/>
        </p:nvGraphicFramePr>
        <p:xfrm>
          <a:off x="1727075" y="1480438"/>
          <a:ext cx="5657850" cy="1476425"/>
        </p:xfrm>
        <a:graphic>
          <a:graphicData uri="http://schemas.openxmlformats.org/drawingml/2006/table">
            <a:tbl>
              <a:tblPr>
                <a:noFill/>
                <a:tableStyleId>{D6B34117-F114-42DC-9F82-F8729DDF4CB5}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(feet</a:t>
                      </a:r>
                      <a:r>
                        <a:rPr lang="en" sz="1200" b="1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bedrooms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floors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home (years)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($1000)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34" name="Google Shape;1134;p62"/>
          <p:cNvGraphicFramePr/>
          <p:nvPr/>
        </p:nvGraphicFramePr>
        <p:xfrm>
          <a:off x="2591576" y="1480438"/>
          <a:ext cx="4800600" cy="1476425"/>
        </p:xfrm>
        <a:graphic>
          <a:graphicData uri="http://schemas.openxmlformats.org/drawingml/2006/table">
            <a:tbl>
              <a:tblPr>
                <a:noFill/>
                <a:tableStyleId>{D6B34117-F114-42DC-9F82-F8729DDF4CB5}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(feet</a:t>
                      </a:r>
                      <a:r>
                        <a:rPr lang="en" sz="1200" b="1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bedrooms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floors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home (years)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($1000)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L="5725" marR="5725" marT="57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852</a:t>
                      </a:r>
                      <a:endParaRPr sz="1100"/>
                    </a:p>
                  </a:txBody>
                  <a:tcPr marL="5725" marR="5725" marT="57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</a:t>
                      </a:r>
                      <a:endParaRPr sz="1100"/>
                    </a:p>
                  </a:txBody>
                  <a:tcPr marL="5725" marR="5725" marT="5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5" name="Google Shape;1135;p62"/>
          <p:cNvSpPr txBox="1"/>
          <p:nvPr/>
        </p:nvSpPr>
        <p:spPr>
          <a:xfrm>
            <a:off x="1446088" y="1023239"/>
            <a:ext cx="5829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 sz="1100"/>
          </a:p>
        </p:txBody>
      </p:sp>
      <p:pic>
        <p:nvPicPr>
          <p:cNvPr id="1136" name="Google Shape;113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2314" y="1937639"/>
            <a:ext cx="172879" cy="11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443" y="1937639"/>
            <a:ext cx="167164" cy="11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1286" y="1937638"/>
            <a:ext cx="171450" cy="11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39034" y="1937637"/>
            <a:ext cx="172879" cy="11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5449" y="1934780"/>
            <a:ext cx="90011" cy="12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19964" y="1934780"/>
            <a:ext cx="175736" cy="11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7122" y="1132403"/>
            <a:ext cx="547211" cy="1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0388" y="3164260"/>
            <a:ext cx="2227422" cy="91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312564" y="3223792"/>
            <a:ext cx="825818" cy="911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62"/>
          <p:cNvSpPr txBox="1"/>
          <p:nvPr/>
        </p:nvSpPr>
        <p:spPr>
          <a:xfrm>
            <a:off x="5547400" y="4334126"/>
            <a:ext cx="2528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inverse of matrix             .</a:t>
            </a:r>
            <a:endParaRPr sz="1100"/>
          </a:p>
        </p:txBody>
      </p:sp>
      <p:pic>
        <p:nvPicPr>
          <p:cNvPr id="1146" name="Google Shape;1146;p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089" y="4437234"/>
            <a:ext cx="864096" cy="22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6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01377" y="4465930"/>
            <a:ext cx="477459" cy="16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62" descr="http://latex.codecogs.com/gif.latex?%5Cdpi%7B300%7D%20%5Cmathbf%7Bw%7D%20%3D%20%5Cleft%20%28%20%28X%5ETX%29%5E%7B-1%7DX%5ET%20%5Cright%20%29%5Cmathbf%7By%7D%20%3D%20X%5E%7B%5Cdagger%20%7D%5Cmathbf%7By%7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00248" y="4388141"/>
            <a:ext cx="2678389" cy="267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62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2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52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1" name="Google Shape;1151;p62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2" name="Google Shape;1152;p62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3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Gradient Descent vs Normal Equation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8" name="Google Shape;1158;p63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9" name="Google Shape;115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122" y="1350883"/>
            <a:ext cx="220028" cy="12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6279" y="1350120"/>
            <a:ext cx="146018" cy="12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63"/>
          <p:cNvSpPr/>
          <p:nvPr/>
        </p:nvSpPr>
        <p:spPr>
          <a:xfrm>
            <a:off x="1447372" y="1718927"/>
            <a:ext cx="3157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100"/>
          </a:p>
        </p:txBody>
      </p:sp>
      <p:sp>
        <p:nvSpPr>
          <p:cNvPr id="1162" name="Google Shape;1162;p63"/>
          <p:cNvSpPr/>
          <p:nvPr/>
        </p:nvSpPr>
        <p:spPr>
          <a:xfrm>
            <a:off x="4933522" y="1718927"/>
            <a:ext cx="3157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Equation</a:t>
            </a:r>
            <a:endParaRPr sz="1100"/>
          </a:p>
        </p:txBody>
      </p:sp>
      <p:cxnSp>
        <p:nvCxnSpPr>
          <p:cNvPr id="1163" name="Google Shape;1163;p63"/>
          <p:cNvCxnSpPr/>
          <p:nvPr/>
        </p:nvCxnSpPr>
        <p:spPr>
          <a:xfrm>
            <a:off x="4647772" y="1777129"/>
            <a:ext cx="0" cy="28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4" name="Google Shape;1164;p63"/>
          <p:cNvSpPr/>
          <p:nvPr/>
        </p:nvSpPr>
        <p:spPr>
          <a:xfrm>
            <a:off x="4933522" y="2207413"/>
            <a:ext cx="30861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choose    .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need to iterate.</a:t>
            </a:r>
            <a:endParaRPr sz="1100"/>
          </a:p>
        </p:txBody>
      </p:sp>
      <p:sp>
        <p:nvSpPr>
          <p:cNvPr id="1165" name="Google Shape;1165;p63"/>
          <p:cNvSpPr/>
          <p:nvPr/>
        </p:nvSpPr>
        <p:spPr>
          <a:xfrm>
            <a:off x="1719263" y="2226688"/>
            <a:ext cx="29994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choose    . 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many iterations.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6" name="Google Shape;1166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7673" y="2386334"/>
            <a:ext cx="150019" cy="12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63"/>
          <p:cNvSpPr/>
          <p:nvPr/>
        </p:nvSpPr>
        <p:spPr>
          <a:xfrm>
            <a:off x="1717988" y="2863481"/>
            <a:ext cx="26430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even when     is large.</a:t>
            </a:r>
            <a:endParaRPr sz="1100"/>
          </a:p>
        </p:txBody>
      </p:sp>
      <p:sp>
        <p:nvSpPr>
          <p:cNvPr id="1168" name="Google Shape;1168;p63"/>
          <p:cNvSpPr/>
          <p:nvPr/>
        </p:nvSpPr>
        <p:spPr>
          <a:xfrm>
            <a:off x="4933522" y="2847684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compute</a:t>
            </a:r>
            <a:endParaRPr sz="1100"/>
          </a:p>
        </p:txBody>
      </p:sp>
      <p:pic>
        <p:nvPicPr>
          <p:cNvPr id="1169" name="Google Shape;1169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76423" y="3240099"/>
            <a:ext cx="1086136" cy="288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63"/>
          <p:cNvSpPr/>
          <p:nvPr/>
        </p:nvSpPr>
        <p:spPr>
          <a:xfrm>
            <a:off x="4933522" y="3482987"/>
            <a:ext cx="2792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if     is very large.</a:t>
            </a:r>
            <a:endParaRPr sz="1100"/>
          </a:p>
        </p:txBody>
      </p:sp>
      <p:pic>
        <p:nvPicPr>
          <p:cNvPr id="1171" name="Google Shape;1171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9113" y="2362847"/>
            <a:ext cx="150019" cy="12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673" y="3347255"/>
            <a:ext cx="146018" cy="12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1948" y="3640149"/>
            <a:ext cx="146018" cy="12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63"/>
          <p:cNvSpPr/>
          <p:nvPr/>
        </p:nvSpPr>
        <p:spPr>
          <a:xfrm>
            <a:off x="1610749" y="1195370"/>
            <a:ext cx="6314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training examples,     features.</a:t>
            </a:r>
            <a:endParaRPr sz="1100"/>
          </a:p>
        </p:txBody>
      </p:sp>
      <p:sp>
        <p:nvSpPr>
          <p:cNvPr id="1175" name="Google Shape;1175;p63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63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53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7" name="Google Shape;1177;p63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8" name="Google Shape;1178;p63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4"/>
          <p:cNvSpPr txBox="1">
            <a:spLocks noGrp="1"/>
          </p:cNvSpPr>
          <p:nvPr>
            <p:ph type="title"/>
          </p:nvPr>
        </p:nvSpPr>
        <p:spPr>
          <a:xfrm>
            <a:off x="311700" y="14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6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64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87" name="Google Shape;1187;p64"/>
          <p:cNvPicPr preferRelativeResize="0"/>
          <p:nvPr/>
        </p:nvPicPr>
        <p:blipFill rotWithShape="1">
          <a:blip r:embed="rId3">
            <a:alphaModFix/>
          </a:blip>
          <a:srcRect l="948" t="1652" r="1251" b="1127"/>
          <a:stretch/>
        </p:blipFill>
        <p:spPr>
          <a:xfrm>
            <a:off x="7727800" y="130875"/>
            <a:ext cx="5727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8" name="Google Shape;1188;p64"/>
          <p:cNvPicPr preferRelativeResize="0"/>
          <p:nvPr/>
        </p:nvPicPr>
        <p:blipFill rotWithShape="1">
          <a:blip r:embed="rId4">
            <a:alphaModFix/>
          </a:blip>
          <a:srcRect l="660" t="629" r="759" b="1071"/>
          <a:stretch/>
        </p:blipFill>
        <p:spPr>
          <a:xfrm>
            <a:off x="8339575" y="148350"/>
            <a:ext cx="548700" cy="54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89" name="Google Shape;1189;p6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Duc-Trong Le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0" name="Google Shape;1190;p6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1" name="Google Shape;1191;p64"/>
          <p:cNvSpPr txBox="1"/>
          <p:nvPr/>
        </p:nvSpPr>
        <p:spPr>
          <a:xfrm>
            <a:off x="311700" y="964925"/>
            <a:ext cx="85767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Linear Regression with One Variable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Model Representation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Cost Functions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Linear Regression with Multiple Variables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Learning rate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Normal Equation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6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6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54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4" name="Google Shape;1194;p6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5" name="Google Shape;1195;p6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4"/>
          <p:cNvSpPr txBox="1">
            <a:spLocks noGrp="1"/>
          </p:cNvSpPr>
          <p:nvPr>
            <p:ph type="title"/>
          </p:nvPr>
        </p:nvSpPr>
        <p:spPr>
          <a:xfrm>
            <a:off x="311700" y="14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Excercises</a:t>
            </a:r>
            <a:endParaRPr sz="3600" b="1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64"/>
          <p:cNvSpPr/>
          <p:nvPr/>
        </p:nvSpPr>
        <p:spPr>
          <a:xfrm>
            <a:off x="311700" y="767775"/>
            <a:ext cx="8520600" cy="291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6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87" name="Google Shape;1187;p64"/>
          <p:cNvPicPr preferRelativeResize="0"/>
          <p:nvPr/>
        </p:nvPicPr>
        <p:blipFill rotWithShape="1">
          <a:blip r:embed="rId3">
            <a:alphaModFix/>
          </a:blip>
          <a:srcRect l="948" t="1652" r="1251" b="1127"/>
          <a:stretch/>
        </p:blipFill>
        <p:spPr>
          <a:xfrm>
            <a:off x="7727800" y="130875"/>
            <a:ext cx="572700" cy="57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88" name="Google Shape;1188;p64"/>
          <p:cNvPicPr preferRelativeResize="0"/>
          <p:nvPr/>
        </p:nvPicPr>
        <p:blipFill rotWithShape="1">
          <a:blip r:embed="rId4">
            <a:alphaModFix/>
          </a:blip>
          <a:srcRect l="660" t="629" r="759" b="1071"/>
          <a:stretch/>
        </p:blipFill>
        <p:spPr>
          <a:xfrm>
            <a:off x="8339575" y="148350"/>
            <a:ext cx="548700" cy="54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89" name="Google Shape;1189;p6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Duc-Trong Le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0" name="Google Shape;1190;p6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1" name="Google Shape;1191;p64"/>
          <p:cNvSpPr txBox="1"/>
          <p:nvPr/>
        </p:nvSpPr>
        <p:spPr>
          <a:xfrm>
            <a:off x="311700" y="964925"/>
            <a:ext cx="8576700" cy="3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61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Rewrite the Gradient Descent approach and Analytical solution for the Lasso Regression in details (using L1 in the J(w)). Explain what happen when 𝛌 -&gt; Infinity</a:t>
            </a:r>
          </a:p>
          <a:p>
            <a:pPr marL="5461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 computing the Analytic Solution, we need to compute the inverse matrix. Discuss how we can compute it in different cases of input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64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64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55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4" name="Google Shape;1194;p64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5" name="Google Shape;1195;p64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525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AC7-153D-4248-BB25-C5B92A7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102337"/>
            <a:ext cx="7886700" cy="994200"/>
          </a:xfrm>
        </p:spPr>
        <p:txBody>
          <a:bodyPr/>
          <a:lstStyle/>
          <a:p>
            <a:r>
              <a:rPr lang="en-VN">
                <a:solidFill>
                  <a:schemeClr val="accent1"/>
                </a:solidFill>
              </a:rPr>
              <a:t>The </a:t>
            </a:r>
            <a:r>
              <a:rPr lang="en-US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Statistical Learning Framework</a:t>
            </a:r>
            <a:endParaRPr lang="en-VN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2ADD-5761-D345-8707-745A1F7A5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36EF2-D470-5842-809F-997B5A02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860211"/>
            <a:ext cx="6533312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AC7-153D-4248-BB25-C5B92A7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102337"/>
            <a:ext cx="7886700" cy="994200"/>
          </a:xfrm>
        </p:spPr>
        <p:txBody>
          <a:bodyPr/>
          <a:lstStyle/>
          <a:p>
            <a:r>
              <a:rPr lang="en-VN">
                <a:solidFill>
                  <a:schemeClr val="accent1"/>
                </a:solidFill>
              </a:rPr>
              <a:t>The </a:t>
            </a:r>
            <a:r>
              <a:rPr lang="en-US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Statistical Learning Framework</a:t>
            </a:r>
            <a:endParaRPr lang="en-VN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2ADD-5761-D345-8707-745A1F7A5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32165-DC0E-644C-AB4D-CCD54DC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989978"/>
            <a:ext cx="6880224" cy="31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4AC7-153D-4248-BB25-C5B92A7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102337"/>
            <a:ext cx="7886700" cy="994200"/>
          </a:xfrm>
        </p:spPr>
        <p:txBody>
          <a:bodyPr/>
          <a:lstStyle/>
          <a:p>
            <a:r>
              <a:rPr lang="en-VN">
                <a:solidFill>
                  <a:schemeClr val="accent1"/>
                </a:solidFill>
              </a:rPr>
              <a:t>The </a:t>
            </a:r>
            <a:r>
              <a:rPr lang="en-US" b="0" i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Statistical Learning Framework</a:t>
            </a:r>
            <a:endParaRPr lang="en-VN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2ADD-5761-D345-8707-745A1F7A5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50780-34B0-F74C-8AC4-7C43E011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938663"/>
            <a:ext cx="6355442" cy="36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28650" y="25079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sz="3200" b="1">
                <a:solidFill>
                  <a:srgbClr val="0000AA"/>
                </a:solidFill>
                <a:latin typeface="Calibri"/>
                <a:ea typeface="Calibri"/>
                <a:cs typeface="Calibri"/>
                <a:sym typeface="Calibri"/>
              </a:rPr>
              <a:t>Hypothesis Spaces</a:t>
            </a:r>
            <a:endParaRPr sz="3200">
              <a:solidFill>
                <a:srgbClr val="00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628650" y="883972"/>
            <a:ext cx="8020500" cy="0"/>
          </a:xfrm>
          <a:prstGeom prst="straightConnector1">
            <a:avLst/>
          </a:prstGeom>
          <a:noFill/>
          <a:ln w="19050" cap="flat" cmpd="sng">
            <a:solidFill>
              <a:srgbClr val="0000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744225" y="1015700"/>
            <a:ext cx="79050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 hypotheses!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choices of coefficient a and b will result in a possible hypothesis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Polynomial models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nonlinear models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 descr="http://latex.codecogs.com/gif.latex?%5Cdpi%7B300%7D%20h%28x%29%3Dax&amp;plus;b%5Capprox%20f%28x%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207" y="1321854"/>
            <a:ext cx="320754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descr="http://latex.codecogs.com/gif.latex?%5Cdpi%7B300%7D%20h%28x%29%3Dax%5E2&amp;plus;bx&amp;plus;c%5Capprox%20f%28x%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757" y="2760141"/>
            <a:ext cx="4129088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descr="http://latex.codecogs.com/gif.latex?%5Cdpi%7B300%7D%20h%28x%29%3Dg%28x%29%5Capprox%20f%28x%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78995" y="3751650"/>
            <a:ext cx="2900363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0" y="4933250"/>
            <a:ext cx="9144000" cy="210000"/>
          </a:xfrm>
          <a:prstGeom prst="rect">
            <a:avLst/>
          </a:prstGeom>
          <a:solidFill>
            <a:srgbClr val="0000AA"/>
          </a:solidFill>
          <a:ln w="9525" cap="flat" cmpd="sng">
            <a:solidFill>
              <a:srgbClr val="0000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472458" y="4841442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fld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31500" y="4876700"/>
            <a:ext cx="125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FIT-CS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571200" y="4876700"/>
            <a:ext cx="200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INT3405 - Machine Learning</a:t>
            </a:r>
            <a:endParaRPr sz="900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1917</Words>
  <Application>Microsoft Macintosh PowerPoint</Application>
  <PresentationFormat>On-screen Show (16:9)</PresentationFormat>
  <Paragraphs>551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Roboto Slab</vt:lpstr>
      <vt:lpstr>Roboto</vt:lpstr>
      <vt:lpstr>Arial</vt:lpstr>
      <vt:lpstr>Times New Roman</vt:lpstr>
      <vt:lpstr>Calibri</vt:lpstr>
      <vt:lpstr>Simple Light</vt:lpstr>
      <vt:lpstr>PowerPoint Presentation</vt:lpstr>
      <vt:lpstr>Outline</vt:lpstr>
      <vt:lpstr>Recap: Random Variables</vt:lpstr>
      <vt:lpstr>Supervised Learning</vt:lpstr>
      <vt:lpstr>A Learning Problem</vt:lpstr>
      <vt:lpstr>The Statistical Learning Framework</vt:lpstr>
      <vt:lpstr>The Statistical Learning Framework</vt:lpstr>
      <vt:lpstr>The Statistical Learning Framework</vt:lpstr>
      <vt:lpstr>Hypothesis Spaces</vt:lpstr>
      <vt:lpstr>Two Views of Learning</vt:lpstr>
      <vt:lpstr>Two Strategies for Machine Learning</vt:lpstr>
      <vt:lpstr>Key Issues in Machine Learning</vt:lpstr>
      <vt:lpstr>Regression with One Variable (1)</vt:lpstr>
      <vt:lpstr>Regression with One Variable (2)</vt:lpstr>
      <vt:lpstr>Model Representation</vt:lpstr>
      <vt:lpstr>Formulation: Cost Function (1)</vt:lpstr>
      <vt:lpstr>Formulation: Cost Function (2)</vt:lpstr>
      <vt:lpstr>Cost Function: Example (1)</vt:lpstr>
      <vt:lpstr>Cost Function: Example (2)</vt:lpstr>
      <vt:lpstr>Cost Function: Example (3)</vt:lpstr>
      <vt:lpstr>Cost Function (1)</vt:lpstr>
      <vt:lpstr>Cost Function (2)</vt:lpstr>
      <vt:lpstr>Cost Function (3)</vt:lpstr>
      <vt:lpstr>Cost Function (4)</vt:lpstr>
      <vt:lpstr>Cost Function (5)</vt:lpstr>
      <vt:lpstr>Gradient Descent for Optimization (1)</vt:lpstr>
      <vt:lpstr>Gradient Descent for Optimization (2)</vt:lpstr>
      <vt:lpstr>Gradient Descent for Optimization (3)</vt:lpstr>
      <vt:lpstr>Gradient Descent Algorithm</vt:lpstr>
      <vt:lpstr>Gradient Descent for Linear Regression (1)</vt:lpstr>
      <vt:lpstr>Gradient Descent for Linear Regression (2)</vt:lpstr>
      <vt:lpstr>Gradient Descent Example (1)</vt:lpstr>
      <vt:lpstr>Gradient Descent Example (2)</vt:lpstr>
      <vt:lpstr>Gradient Descent Example (3)</vt:lpstr>
      <vt:lpstr>Gradient Descent Example (4)</vt:lpstr>
      <vt:lpstr>Gradient Descent Example (5)</vt:lpstr>
      <vt:lpstr>Gradient Descent Example (6)</vt:lpstr>
      <vt:lpstr>Gradient Descent Example (7)</vt:lpstr>
      <vt:lpstr>Gradient Descent Example (8)</vt:lpstr>
      <vt:lpstr>Gradient Descent Example (9)</vt:lpstr>
      <vt:lpstr>Batch Gradient Descent</vt:lpstr>
      <vt:lpstr>Multivariate Linear Regression (1)</vt:lpstr>
      <vt:lpstr>Multivariate Linear Regression (2)</vt:lpstr>
      <vt:lpstr>Gradient Descent for Multivariate LR</vt:lpstr>
      <vt:lpstr>Univariate LR vs Multivariate LR</vt:lpstr>
      <vt:lpstr>Convergence and Learning Rate</vt:lpstr>
      <vt:lpstr>Learning Rate</vt:lpstr>
      <vt:lpstr>Normal Equation (1)</vt:lpstr>
      <vt:lpstr>Normal Equation (2)</vt:lpstr>
      <vt:lpstr>Normal Equation (3)</vt:lpstr>
      <vt:lpstr>The Pseudo-inverse</vt:lpstr>
      <vt:lpstr>Normal Equation: Example</vt:lpstr>
      <vt:lpstr>Gradient Descent vs Normal Equation</vt:lpstr>
      <vt:lpstr>Summary</vt:lpstr>
      <vt:lpstr>Excercises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</cp:revision>
  <dcterms:modified xsi:type="dcterms:W3CDTF">2023-09-18T03:06:13Z</dcterms:modified>
</cp:coreProperties>
</file>