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8"/>
  </p:notesMasterIdLst>
  <p:sldIdLst>
    <p:sldId id="256" r:id="rId2"/>
    <p:sldId id="258" r:id="rId3"/>
    <p:sldId id="259" r:id="rId4"/>
    <p:sldId id="260" r:id="rId5"/>
    <p:sldId id="261" r:id="rId6"/>
    <p:sldId id="262" r:id="rId7"/>
  </p:sldIdLst>
  <p:sldSz cx="9144000" cy="5143500" type="screen16x9"/>
  <p:notesSz cx="6858000" cy="9144000"/>
  <p:embeddedFontLst>
    <p:embeddedFont>
      <p:font typeface="Gill Sans MT" panose="020B0502020104020203" pitchFamily="34" charset="0"/>
      <p:regular r:id="rId9"/>
      <p:bold r:id="rId10"/>
      <p:italic r:id="rId11"/>
      <p:boldItalic r:id="rId12"/>
    </p:embeddedFont>
    <p:embeddedFont>
      <p:font typeface="Monotype Corsiva" panose="03010101010201010101" pitchFamily="66" charset="0"/>
      <p:italic r:id="rId1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19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8/16/2021</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028326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023338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79811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49"/>
        <p:cNvGrpSpPr/>
        <p:nvPr/>
      </p:nvGrpSpPr>
      <p:grpSpPr>
        <a:xfrm>
          <a:off x="0" y="0"/>
          <a:ext cx="0" cy="0"/>
          <a:chOff x="0" y="0"/>
          <a:chExt cx="0" cy="0"/>
        </a:xfrm>
      </p:grpSpPr>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11001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0733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92527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01872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258082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082359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794473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40238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580101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dirty="0"/>
              <a:pPr/>
              <a:t>8/16/2021</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41557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8/16/2021</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6880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276"/>
        <p:cNvGrpSpPr/>
        <p:nvPr/>
      </p:nvGrpSpPr>
      <p:grpSpPr>
        <a:xfrm>
          <a:off x="0" y="0"/>
          <a:ext cx="0" cy="0"/>
          <a:chOff x="0" y="0"/>
          <a:chExt cx="0" cy="0"/>
        </a:xfrm>
      </p:grpSpPr>
      <p:pic>
        <p:nvPicPr>
          <p:cNvPr id="280" name="Picture 279" descr="Coffee and a croissant">
            <a:extLst>
              <a:ext uri="{FF2B5EF4-FFF2-40B4-BE49-F238E27FC236}">
                <a16:creationId xmlns:a16="http://schemas.microsoft.com/office/drawing/2014/main" id="{4CCE7B01-0155-4FD4-AA57-F98ED7D11487}"/>
              </a:ext>
            </a:extLst>
          </p:cNvPr>
          <p:cNvPicPr>
            <a:picLocks noChangeAspect="1"/>
          </p:cNvPicPr>
          <p:nvPr/>
        </p:nvPicPr>
        <p:blipFill rotWithShape="1">
          <a:blip r:embed="rId3"/>
          <a:srcRect t="21347" r="9090" b="2041"/>
          <a:stretch/>
        </p:blipFill>
        <p:spPr>
          <a:xfrm>
            <a:off x="-2382" y="-587818"/>
            <a:ext cx="9143771" cy="5143490"/>
          </a:xfrm>
          <a:prstGeom prst="rect">
            <a:avLst/>
          </a:prstGeom>
        </p:spPr>
      </p:pic>
      <p:sp>
        <p:nvSpPr>
          <p:cNvPr id="157" name="Rectangle 156">
            <a:extLst>
              <a:ext uri="{FF2B5EF4-FFF2-40B4-BE49-F238E27FC236}">
                <a16:creationId xmlns:a16="http://schemas.microsoft.com/office/drawing/2014/main" id="{A4092ECB-D375-4A85-AD6E-85644D2A9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2" y="2298698"/>
            <a:ext cx="6219780" cy="1866426"/>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7" name="Google Shape;277;p13"/>
          <p:cNvSpPr txBox="1">
            <a:spLocks noGrp="1"/>
          </p:cNvSpPr>
          <p:nvPr>
            <p:ph type="ctrTitle"/>
          </p:nvPr>
        </p:nvSpPr>
        <p:spPr>
          <a:xfrm>
            <a:off x="975394" y="2427352"/>
            <a:ext cx="5121783" cy="939451"/>
          </a:xfrm>
          <a:prstGeom prst="rect">
            <a:avLst/>
          </a:prstGeom>
        </p:spPr>
        <p:txBody>
          <a:bodyPr spcFirstLastPara="1" lIns="91425" tIns="91425" rIns="91425" bIns="91425" anchorCtr="0">
            <a:normAutofit/>
          </a:bodyPr>
          <a:lstStyle/>
          <a:p>
            <a:pPr marL="0" lvl="0" indent="0" algn="r" rtl="0">
              <a:spcBef>
                <a:spcPts val="0"/>
              </a:spcBef>
              <a:spcAft>
                <a:spcPts val="0"/>
              </a:spcAft>
              <a:buNone/>
            </a:pPr>
            <a:r>
              <a:rPr lang="en-US" sz="3300" dirty="0">
                <a:solidFill>
                  <a:srgbClr val="FFFFFE"/>
                </a:solidFill>
                <a:latin typeface="Monotype Corsiva" panose="03010101010201010101" pitchFamily="66" charset="0"/>
              </a:rPr>
              <a:t>Caffeinate </a:t>
            </a:r>
            <a:r>
              <a:rPr lang="en-US" sz="3300">
                <a:solidFill>
                  <a:srgbClr val="FFFFFE"/>
                </a:solidFill>
                <a:latin typeface="Monotype Corsiva" panose="03010101010201010101" pitchFamily="66" charset="0"/>
              </a:rPr>
              <a:t>the City 2.0</a:t>
            </a:r>
            <a:endParaRPr lang="en-US" sz="3300" dirty="0">
              <a:solidFill>
                <a:srgbClr val="FFFFFE"/>
              </a:solidFill>
              <a:latin typeface="Monotype Corsiva" panose="03010101010201010101" pitchFamily="66" charset="0"/>
            </a:endParaRPr>
          </a:p>
        </p:txBody>
      </p:sp>
      <p:sp>
        <p:nvSpPr>
          <p:cNvPr id="278" name="Google Shape;278;p13"/>
          <p:cNvSpPr txBox="1">
            <a:spLocks noGrp="1"/>
          </p:cNvSpPr>
          <p:nvPr>
            <p:ph type="subTitle" idx="1"/>
          </p:nvPr>
        </p:nvSpPr>
        <p:spPr>
          <a:xfrm>
            <a:off x="975393" y="3501858"/>
            <a:ext cx="5121783" cy="537396"/>
          </a:xfrm>
          <a:prstGeom prst="rect">
            <a:avLst/>
          </a:prstGeom>
        </p:spPr>
        <p:txBody>
          <a:bodyPr spcFirstLastPara="1" lIns="91425" tIns="91425" rIns="91425" bIns="91425" anchorCtr="0">
            <a:noAutofit/>
          </a:bodyPr>
          <a:lstStyle/>
          <a:p>
            <a:pPr marL="0" lvl="0" indent="0" algn="r" rtl="0">
              <a:spcBef>
                <a:spcPts val="0"/>
              </a:spcBef>
              <a:spcAft>
                <a:spcPts val="0"/>
              </a:spcAft>
              <a:buNone/>
            </a:pPr>
            <a:r>
              <a:rPr lang="en-US" sz="1200" dirty="0">
                <a:solidFill>
                  <a:schemeClr val="bg1"/>
                </a:solidFill>
                <a:latin typeface="Monotype Corsiva" panose="03010101010201010101" pitchFamily="66" charset="0"/>
              </a:rPr>
              <a:t>Your guide to local coffee shops in Austin</a:t>
            </a:r>
          </a:p>
        </p:txBody>
      </p:sp>
      <p:cxnSp>
        <p:nvCxnSpPr>
          <p:cNvPr id="159" name="Straight Connector 158">
            <a:extLst>
              <a:ext uri="{FF2B5EF4-FFF2-40B4-BE49-F238E27FC236}">
                <a16:creationId xmlns:a16="http://schemas.microsoft.com/office/drawing/2014/main" id="{B6C1711D-6DAC-4FE1-B7B6-AC8A81B84C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5393" y="3499860"/>
            <a:ext cx="5121783" cy="0"/>
          </a:xfrm>
          <a:prstGeom prst="line">
            <a:avLst/>
          </a:prstGeom>
          <a:ln w="31750">
            <a:solidFill>
              <a:srgbClr val="DCB37B"/>
            </a:solidFill>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77"/>
                                        </p:tgtEl>
                                        <p:attrNameLst>
                                          <p:attrName>style.visibility</p:attrName>
                                        </p:attrNameLst>
                                      </p:cBhvr>
                                      <p:to>
                                        <p:strVal val="visible"/>
                                      </p:to>
                                    </p:set>
                                    <p:animEffect transition="in" filter="fade">
                                      <p:cBhvr>
                                        <p:cTn id="7" dur="7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Monotype Corsiva" panose="03010101010201010101" pitchFamily="66" charset="0"/>
              </a:rPr>
              <a:t>Concept</a:t>
            </a:r>
            <a:endParaRPr dirty="0">
              <a:latin typeface="Monotype Corsiva" panose="03010101010201010101" pitchFamily="66" charset="0"/>
            </a:endParaRPr>
          </a:p>
        </p:txBody>
      </p:sp>
      <p:sp>
        <p:nvSpPr>
          <p:cNvPr id="289" name="Google Shape;289;p15"/>
          <p:cNvSpPr txBox="1">
            <a:spLocks noGrp="1"/>
          </p:cNvSpPr>
          <p:nvPr>
            <p:ph type="body" idx="1"/>
          </p:nvPr>
        </p:nvSpPr>
        <p:spPr>
          <a:xfrm>
            <a:off x="1175213" y="1218525"/>
            <a:ext cx="7030500" cy="2541600"/>
          </a:xfrm>
          <a:prstGeom prst="rect">
            <a:avLst/>
          </a:prstGeom>
        </p:spPr>
        <p:txBody>
          <a:bodyPr spcFirstLastPara="1" wrap="square" lIns="91425" tIns="91425" rIns="91425" bIns="91425" anchor="t" anchorCtr="0">
            <a:normAutofit lnSpcReduction="10000"/>
          </a:bodyPr>
          <a:lstStyle/>
          <a:p>
            <a:pPr marL="146050" lvl="0" indent="0" algn="l" rtl="0">
              <a:spcBef>
                <a:spcPts val="0"/>
              </a:spcBef>
              <a:spcAft>
                <a:spcPts val="0"/>
              </a:spcAft>
              <a:buSzPts val="1300"/>
              <a:buNone/>
            </a:pPr>
            <a:r>
              <a:rPr lang="en-US" dirty="0">
                <a:latin typeface="Monotype Corsiva" panose="03010101010201010101" pitchFamily="66" charset="0"/>
              </a:rPr>
              <a:t>Tired of Starbucks? Want to explore the culture of your city? Caffeinate the City lists the location and reviews of the local coffee shops in Austin so that you can expand your coffee horizons. By clicking on an icon near your neighborhood, Caffeinate will list shops in your area so that you can find your new favorite spot! Users can log in and rate their coffee shops, as well as leave feedback and reviews. </a:t>
            </a:r>
          </a:p>
          <a:p>
            <a:pPr marL="146050" lvl="0" indent="0" algn="l" rtl="0">
              <a:spcBef>
                <a:spcPts val="0"/>
              </a:spcBef>
              <a:spcAft>
                <a:spcPts val="0"/>
              </a:spcAft>
              <a:buSzPts val="1300"/>
              <a:buNone/>
            </a:pPr>
            <a:endParaRPr lang="en-US" dirty="0">
              <a:latin typeface="Monotype Corsiva" panose="03010101010201010101" pitchFamily="66" charset="0"/>
            </a:endParaRPr>
          </a:p>
          <a:p>
            <a:pPr marL="146050" lvl="0" indent="0" algn="l" rtl="0">
              <a:spcBef>
                <a:spcPts val="0"/>
              </a:spcBef>
              <a:spcAft>
                <a:spcPts val="0"/>
              </a:spcAft>
              <a:buSzPts val="1300"/>
              <a:buNone/>
            </a:pPr>
            <a:r>
              <a:rPr lang="en-US" dirty="0">
                <a:latin typeface="Monotype Corsiva" panose="03010101010201010101" pitchFamily="66" charset="0"/>
              </a:rPr>
              <a:t>The motivation of this project is to push local businesses, especially in the time of covid when local businesses are struggling. They may not have the revenue for advertisement the way a corporate coffee chain would so our app draws attention to them.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Monotype Corsiva" panose="03010101010201010101" pitchFamily="66" charset="0"/>
              </a:rPr>
              <a:t>Process</a:t>
            </a:r>
            <a:endParaRPr dirty="0">
              <a:latin typeface="Monotype Corsiva" panose="03010101010201010101" pitchFamily="66" charset="0"/>
            </a:endParaRPr>
          </a:p>
        </p:txBody>
      </p:sp>
      <p:sp>
        <p:nvSpPr>
          <p:cNvPr id="295" name="Google Shape;295;p16"/>
          <p:cNvSpPr txBox="1">
            <a:spLocks noGrp="1"/>
          </p:cNvSpPr>
          <p:nvPr>
            <p:ph type="body" idx="1"/>
          </p:nvPr>
        </p:nvSpPr>
        <p:spPr>
          <a:xfrm>
            <a:off x="1056750" y="1098225"/>
            <a:ext cx="7030500" cy="2541600"/>
          </a:xfrm>
          <a:prstGeom prst="rect">
            <a:avLst/>
          </a:prstGeom>
        </p:spPr>
        <p:txBody>
          <a:bodyPr spcFirstLastPara="1" wrap="square" lIns="91425" tIns="91425" rIns="91425" bIns="91425" anchor="t" anchorCtr="0">
            <a:normAutofit fontScale="92500"/>
          </a:bodyPr>
          <a:lstStyle/>
          <a:p>
            <a:pPr marL="457200" lvl="0" indent="-311150" algn="l" rtl="0">
              <a:spcBef>
                <a:spcPts val="0"/>
              </a:spcBef>
              <a:spcAft>
                <a:spcPts val="0"/>
              </a:spcAft>
              <a:buSzPts val="1300"/>
              <a:buChar char="●"/>
            </a:pPr>
            <a:r>
              <a:rPr lang="en" dirty="0">
                <a:latin typeface="Monotype Corsiva" panose="03010101010201010101" pitchFamily="66" charset="0"/>
              </a:rPr>
              <a:t>Tech used: Node.js, Express, js, Handlebars.js, MYSQL, Sequelize, HTML, CSS, Javascript, Passport, JWT</a:t>
            </a:r>
            <a:endParaRPr dirty="0">
              <a:latin typeface="Monotype Corsiva" panose="03010101010201010101" pitchFamily="66" charset="0"/>
            </a:endParaRPr>
          </a:p>
          <a:p>
            <a:pPr marL="457200" lvl="0" indent="-311150" algn="l" rtl="0">
              <a:spcBef>
                <a:spcPts val="0"/>
              </a:spcBef>
              <a:spcAft>
                <a:spcPts val="0"/>
              </a:spcAft>
              <a:buSzPts val="1300"/>
              <a:buChar char="●"/>
            </a:pPr>
            <a:r>
              <a:rPr lang="en" dirty="0">
                <a:latin typeface="Monotype Corsiva" panose="03010101010201010101" pitchFamily="66" charset="0"/>
              </a:rPr>
              <a:t>Tasks Breakdown:</a:t>
            </a:r>
          </a:p>
          <a:p>
            <a:pPr lvl="1" indent="-311150">
              <a:buSzPts val="1300"/>
              <a:buChar char="●"/>
            </a:pPr>
            <a:r>
              <a:rPr lang="en" dirty="0">
                <a:latin typeface="Monotype Corsiva" panose="03010101010201010101" pitchFamily="66" charset="0"/>
              </a:rPr>
              <a:t>Noor: Concept, front end design, CSS,  front end  javascript, handlebars</a:t>
            </a:r>
          </a:p>
          <a:p>
            <a:pPr lvl="1" indent="-311150">
              <a:buSzPts val="1300"/>
              <a:buChar char="●"/>
            </a:pPr>
            <a:r>
              <a:rPr lang="en" dirty="0">
                <a:latin typeface="Monotype Corsiva" panose="03010101010201010101" pitchFamily="66" charset="0"/>
              </a:rPr>
              <a:t>Justin: Concept, frond end javascript, APIS</a:t>
            </a:r>
          </a:p>
          <a:p>
            <a:pPr lvl="1" indent="-311150">
              <a:buSzPts val="1300"/>
              <a:buChar char="●"/>
            </a:pPr>
            <a:r>
              <a:rPr lang="en" dirty="0">
                <a:latin typeface="Monotype Corsiva" panose="03010101010201010101" pitchFamily="66" charset="0"/>
              </a:rPr>
              <a:t>Jason: Concept, front end javascript, APIS</a:t>
            </a:r>
          </a:p>
          <a:p>
            <a:pPr lvl="1" indent="-311150">
              <a:buSzPts val="1300"/>
              <a:buChar char="●"/>
            </a:pPr>
            <a:r>
              <a:rPr lang="en" dirty="0">
                <a:latin typeface="Monotype Corsiva" panose="03010101010201010101" pitchFamily="66" charset="0"/>
              </a:rPr>
              <a:t>Geoff: Concept, database, backend javascript, APIS</a:t>
            </a:r>
          </a:p>
          <a:p>
            <a:pPr lvl="1" indent="-311150">
              <a:buSzPts val="1300"/>
              <a:buChar char="●"/>
            </a:pPr>
            <a:r>
              <a:rPr lang="en" dirty="0">
                <a:latin typeface="Monotype Corsiva" panose="03010101010201010101" pitchFamily="66" charset="0"/>
              </a:rPr>
              <a:t>Challenges: Connection front end to back end, incorportationg handlebars, new user authentication technology</a:t>
            </a:r>
          </a:p>
          <a:p>
            <a:pPr lvl="1" indent="-311150">
              <a:buSzPts val="1300"/>
              <a:buChar char="●"/>
            </a:pPr>
            <a:r>
              <a:rPr lang="en" dirty="0">
                <a:latin typeface="Monotype Corsiva" panose="03010101010201010101" pitchFamily="66" charset="0"/>
              </a:rPr>
              <a:t>Successes: Full build of the site, working user authentication, working CSS and javascript across fron and back ends, incorporating templates</a:t>
            </a:r>
            <a:endParaRPr dirty="0">
              <a:latin typeface="Monotype Corsiva" panose="03010101010201010101"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7"/>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dirty="0">
              <a:latin typeface="Monotype Corsiva" panose="03010101010201010101" pitchFamily="66" charset="0"/>
            </a:endParaRPr>
          </a:p>
        </p:txBody>
      </p:sp>
      <p:pic>
        <p:nvPicPr>
          <p:cNvPr id="4" name="Picture 3" descr="A picture containing website&#10;&#10;Description automatically generated">
            <a:extLst>
              <a:ext uri="{FF2B5EF4-FFF2-40B4-BE49-F238E27FC236}">
                <a16:creationId xmlns:a16="http://schemas.microsoft.com/office/drawing/2014/main" id="{EC03A616-9866-46D3-BAC7-F0342BCFEDFF}"/>
              </a:ext>
            </a:extLst>
          </p:cNvPr>
          <p:cNvPicPr>
            <a:picLocks noChangeAspect="1"/>
          </p:cNvPicPr>
          <p:nvPr/>
        </p:nvPicPr>
        <p:blipFill>
          <a:blip r:embed="rId3"/>
          <a:stretch>
            <a:fillRect/>
          </a:stretch>
        </p:blipFill>
        <p:spPr>
          <a:xfrm>
            <a:off x="0" y="321959"/>
            <a:ext cx="9144000" cy="449958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Monotype Corsiva" panose="03010101010201010101" pitchFamily="66" charset="0"/>
              </a:rPr>
              <a:t>Directions for Future Development</a:t>
            </a:r>
            <a:endParaRPr dirty="0">
              <a:latin typeface="Monotype Corsiva" panose="03010101010201010101" pitchFamily="66" charset="0"/>
            </a:endParaRPr>
          </a:p>
        </p:txBody>
      </p:sp>
      <p:sp>
        <p:nvSpPr>
          <p:cNvPr id="306" name="Google Shape;306;p18"/>
          <p:cNvSpPr txBox="1">
            <a:spLocks noGrp="1"/>
          </p:cNvSpPr>
          <p:nvPr>
            <p:ph type="body" idx="1"/>
          </p:nvPr>
        </p:nvSpPr>
        <p:spPr>
          <a:prstGeom prst="rect">
            <a:avLst/>
          </a:prstGeom>
        </p:spPr>
        <p:txBody>
          <a:bodyPr spcFirstLastPara="1" wrap="square" lIns="91425" tIns="91425" rIns="91425" bIns="91425" anchor="t" anchorCtr="0">
            <a:normAutofit/>
          </a:bodyPr>
          <a:lstStyle/>
          <a:p>
            <a:pPr marL="285750" indent="-285750">
              <a:spcAft>
                <a:spcPts val="1200"/>
              </a:spcAft>
            </a:pPr>
            <a:r>
              <a:rPr lang="en-US" dirty="0">
                <a:latin typeface="Monotype Corsiva" panose="03010101010201010101" pitchFamily="66" charset="0"/>
              </a:rPr>
              <a:t>Highlight new start-up coffee shops</a:t>
            </a:r>
          </a:p>
          <a:p>
            <a:pPr marL="285750" indent="-285750">
              <a:spcAft>
                <a:spcPts val="1200"/>
              </a:spcAft>
            </a:pPr>
            <a:r>
              <a:rPr lang="en-US" dirty="0">
                <a:latin typeface="Monotype Corsiva" panose="03010101010201010101" pitchFamily="66" charset="0"/>
              </a:rPr>
              <a:t>Coffee shop of the month</a:t>
            </a:r>
          </a:p>
          <a:p>
            <a:pPr marL="285750" indent="-285750">
              <a:spcAft>
                <a:spcPts val="1200"/>
              </a:spcAft>
            </a:pPr>
            <a:r>
              <a:rPr lang="en-US" dirty="0">
                <a:latin typeface="Monotype Corsiva" panose="03010101010201010101" pitchFamily="66" charset="0"/>
              </a:rPr>
              <a:t>Expanding to cities outside of Austin</a:t>
            </a:r>
          </a:p>
          <a:p>
            <a:pPr marL="0" indent="0">
              <a:spcAft>
                <a:spcPts val="1200"/>
              </a:spcAft>
              <a:buNone/>
            </a:pPr>
            <a:endParaRPr lang="en-US" dirty="0"/>
          </a:p>
          <a:p>
            <a:pPr marL="0" lvl="0" indent="0" algn="l" rtl="0">
              <a:spcBef>
                <a:spcPts val="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Monotype Corsiva" panose="03010101010201010101" pitchFamily="66" charset="0"/>
              </a:rPr>
              <a:t>Links</a:t>
            </a:r>
            <a:endParaRPr dirty="0">
              <a:latin typeface="Monotype Corsiva" panose="03010101010201010101" pitchFamily="66" charset="0"/>
            </a:endParaRPr>
          </a:p>
        </p:txBody>
      </p:sp>
      <p:sp>
        <p:nvSpPr>
          <p:cNvPr id="312" name="Google Shape;312;p19"/>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latin typeface="Monotype Corsiva" panose="03010101010201010101" pitchFamily="66" charset="0"/>
              </a:rPr>
              <a:t>Deployed:  Coming soon</a:t>
            </a:r>
          </a:p>
          <a:p>
            <a:pPr marL="457200" lvl="0" indent="-311150" algn="l" rtl="0">
              <a:spcBef>
                <a:spcPts val="0"/>
              </a:spcBef>
              <a:spcAft>
                <a:spcPts val="0"/>
              </a:spcAft>
              <a:buSzPts val="1300"/>
              <a:buChar char="●"/>
            </a:pPr>
            <a:r>
              <a:rPr lang="en" dirty="0">
                <a:latin typeface="Monotype Corsiva" panose="03010101010201010101" pitchFamily="66" charset="0"/>
              </a:rPr>
              <a:t>GitHub repo: </a:t>
            </a:r>
            <a:r>
              <a:rPr lang="en-US" dirty="0">
                <a:latin typeface="Monotype Corsiva" panose="03010101010201010101" pitchFamily="66" charset="0"/>
              </a:rPr>
              <a:t>https://github.com/nalhomsi/Caffeinate-2.0</a:t>
            </a:r>
            <a:endParaRPr dirty="0">
              <a:solidFill>
                <a:srgbClr val="FF0000"/>
              </a:solidFill>
              <a:latin typeface="Monotype Corsiva" panose="03010101010201010101" pitchFamily="66" charset="0"/>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457</TotalTime>
  <Words>292</Words>
  <Application>Microsoft Office PowerPoint</Application>
  <PresentationFormat>On-screen Show (16:9)</PresentationFormat>
  <Paragraphs>22</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Monotype Corsiva</vt:lpstr>
      <vt:lpstr>Arial</vt:lpstr>
      <vt:lpstr>Gill Sans MT</vt:lpstr>
      <vt:lpstr>Gallery</vt:lpstr>
      <vt:lpstr>Caffeinate the City 2.0</vt:lpstr>
      <vt:lpstr>Concept</vt:lpstr>
      <vt:lpstr>Process</vt:lpstr>
      <vt:lpstr>PowerPoint Presentation</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in Austin</dc:title>
  <cp:lastModifiedBy>Noor Alhomsi</cp:lastModifiedBy>
  <cp:revision>31</cp:revision>
  <dcterms:modified xsi:type="dcterms:W3CDTF">2021-08-16T23:03:43Z</dcterms:modified>
</cp:coreProperties>
</file>