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378" r:id="rId3"/>
    <p:sldId id="379" r:id="rId4"/>
    <p:sldId id="380" r:id="rId5"/>
    <p:sldId id="381" r:id="rId6"/>
    <p:sldId id="383" r:id="rId7"/>
    <p:sldId id="382" r:id="rId8"/>
    <p:sldId id="385" r:id="rId9"/>
    <p:sldId id="386" r:id="rId10"/>
    <p:sldId id="387" r:id="rId11"/>
    <p:sldId id="388" r:id="rId12"/>
    <p:sldId id="389" r:id="rId13"/>
    <p:sldId id="390"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05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A19F3-F0C6-4F60-89E5-36DFCA4E600E}" type="datetimeFigureOut">
              <a:rPr lang="en-GB" smtClean="0"/>
              <a:t>15/03/2025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71290-521B-4EE8-961F-84E63A768C2D}"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E55BAB3-5C47-4782-B55A-41F2358F5F1A}" type="datetimeFigureOut">
              <a:rPr lang="en-GB" smtClean="0"/>
              <a:t>15/03/2025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55BAB3-5C47-4782-B55A-41F2358F5F1A}" type="datetimeFigureOut">
              <a:rPr lang="en-GB" smtClean="0"/>
              <a:t>15/03/2025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55BAB3-5C47-4782-B55A-41F2358F5F1A}" type="datetimeFigureOut">
              <a:rPr lang="en-GB" smtClean="0"/>
              <a:t>15/03/2025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55BAB3-5C47-4782-B55A-41F2358F5F1A}" type="datetimeFigureOut">
              <a:rPr lang="en-GB" smtClean="0"/>
              <a:t>15/03/2025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55BAB3-5C47-4782-B55A-41F2358F5F1A}" type="datetimeFigureOut">
              <a:rPr lang="en-GB" smtClean="0"/>
              <a:t>15/03/2025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E55BAB3-5C47-4782-B55A-41F2358F5F1A}" type="datetimeFigureOut">
              <a:rPr lang="en-GB" smtClean="0"/>
              <a:t>15/03/2025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E55BAB3-5C47-4782-B55A-41F2358F5F1A}" type="datetimeFigureOut">
              <a:rPr lang="en-GB" smtClean="0"/>
              <a:t>15/03/2025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E55BAB3-5C47-4782-B55A-41F2358F5F1A}" type="datetimeFigureOut">
              <a:rPr lang="en-GB" smtClean="0"/>
              <a:t>15/03/2025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5BAB3-5C47-4782-B55A-41F2358F5F1A}" type="datetimeFigureOut">
              <a:rPr lang="en-GB" smtClean="0"/>
              <a:t>15/03/2025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5BAB3-5C47-4782-B55A-41F2358F5F1A}" type="datetimeFigureOut">
              <a:rPr lang="en-GB" smtClean="0"/>
              <a:t>15/03/2025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5BAB3-5C47-4782-B55A-41F2358F5F1A}" type="datetimeFigureOut">
              <a:rPr lang="en-GB" smtClean="0"/>
              <a:t>15/03/2025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C13755-3398-47A9-A2F1-BD350DD0887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5BAB3-5C47-4782-B55A-41F2358F5F1A}" type="datetimeFigureOut">
              <a:rPr lang="en-GB" smtClean="0"/>
              <a:t>15/03/2025</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13755-3398-47A9-A2F1-BD350DD0887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082800" y="2382520"/>
            <a:ext cx="7772400" cy="1524000"/>
          </a:xfrm>
        </p:spPr>
        <p:txBody>
          <a:bodyPr/>
          <a:lstStyle/>
          <a:p>
            <a:pPr eaLnBrk="1" hangingPunct="1"/>
            <a:r>
              <a:rPr lang="en-US" altLang="en-US" sz="3600" b="1" dirty="0">
                <a:latin typeface="Trebuchet MS" panose="020B0603020202020204" pitchFamily="34" charset="0"/>
              </a:rPr>
              <a:t>Linux – Internals</a:t>
            </a:r>
            <a:endParaRPr lang="en-US" altLang="en-US" sz="2800" b="1" dirty="0"/>
          </a:p>
        </p:txBody>
      </p:sp>
      <p:sp>
        <p:nvSpPr>
          <p:cNvPr id="6147" name="Rectangle 3"/>
          <p:cNvSpPr>
            <a:spLocks noGrp="1" noChangeArrowheads="1"/>
          </p:cNvSpPr>
          <p:nvPr>
            <p:ph type="subTitle" idx="1"/>
          </p:nvPr>
        </p:nvSpPr>
        <p:spPr>
          <a:xfrm>
            <a:off x="3048000" y="4038600"/>
            <a:ext cx="6400800" cy="1752600"/>
          </a:xfrm>
        </p:spPr>
        <p:txBody>
          <a:bodyPr>
            <a:normAutofit/>
          </a:bodyPr>
          <a:lstStyle/>
          <a:p>
            <a:pPr eaLnBrk="1" hangingPunct="1">
              <a:defRPr/>
            </a:pPr>
            <a:br>
              <a:rPr lang="en-US" altLang="en-US" sz="4800" b="1" dirty="0">
                <a:solidFill>
                  <a:srgbClr val="3399FF"/>
                </a:solidFill>
              </a:rPr>
            </a:br>
            <a:endParaRPr lang="en-US" altLang="en-US" sz="4800" b="1" dirty="0">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 Performance Monitoring Tools</a:t>
            </a: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9A7B9D8-9D7B-226C-8A8E-421AE89C04A0}"/>
              </a:ext>
            </a:extLst>
          </p:cNvPr>
          <p:cNvSpPr txBox="1"/>
          <p:nvPr/>
        </p:nvSpPr>
        <p:spPr>
          <a:xfrm>
            <a:off x="350520" y="1168400"/>
            <a:ext cx="10147300" cy="543276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Uptime</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TOP </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Pidstat</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dmesg | tail</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Vmstat</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Iostat</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Mpstat</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Disk space usage(du, </a:t>
            </a:r>
            <a:r>
              <a:rPr lang="en-IN" sz="1600" b="1" dirty="0" err="1">
                <a:latin typeface="Arial" panose="020B0604020202020204" pitchFamily="34" charset="0"/>
                <a:cs typeface="Arial" panose="020B0604020202020204" pitchFamily="34" charset="0"/>
              </a:rPr>
              <a:t>df</a:t>
            </a:r>
            <a:r>
              <a:rPr lang="en-IN" sz="1600" b="1" dirty="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Free </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Ps</a:t>
            </a:r>
          </a:p>
          <a:p>
            <a:pPr marL="285750" indent="-285750">
              <a:lnSpc>
                <a:spcPct val="200000"/>
              </a:lnSpc>
              <a:buFont typeface="Arial" panose="020B0604020202020204" pitchFamily="34" charset="0"/>
              <a:buChar char="•"/>
            </a:pPr>
            <a:r>
              <a:rPr lang="en-IN" sz="1600" b="1" dirty="0">
                <a:latin typeface="Arial" panose="020B0604020202020204" pitchFamily="34" charset="0"/>
                <a:cs typeface="Arial" panose="020B0604020202020204" pitchFamily="34" charset="0"/>
              </a:rPr>
              <a:t>Sar </a:t>
            </a:r>
          </a:p>
        </p:txBody>
      </p:sp>
    </p:spTree>
    <p:extLst>
      <p:ext uri="{BB962C8B-B14F-4D97-AF65-F5344CB8AC3E}">
        <p14:creationId xmlns:p14="http://schemas.microsoft.com/office/powerpoint/2010/main" val="389905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 Performance Monitoring Tools</a:t>
            </a: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A978EB7-545D-F3CA-F029-43BEBD2672F4}"/>
              </a:ext>
            </a:extLst>
          </p:cNvPr>
          <p:cNvPicPr>
            <a:picLocks noChangeAspect="1"/>
          </p:cNvPicPr>
          <p:nvPr/>
        </p:nvPicPr>
        <p:blipFill>
          <a:blip r:embed="rId2"/>
          <a:stretch>
            <a:fillRect/>
          </a:stretch>
        </p:blipFill>
        <p:spPr>
          <a:xfrm>
            <a:off x="251380" y="1104222"/>
            <a:ext cx="5610939" cy="3072104"/>
          </a:xfrm>
          <a:prstGeom prst="rect">
            <a:avLst/>
          </a:prstGeom>
        </p:spPr>
      </p:pic>
    </p:spTree>
    <p:extLst>
      <p:ext uri="{BB962C8B-B14F-4D97-AF65-F5344CB8AC3E}">
        <p14:creationId xmlns:p14="http://schemas.microsoft.com/office/powerpoint/2010/main" val="197232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 Performance Monitoring Tools</a:t>
            </a: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5D6F45B-8782-6691-4FA9-7B6F727C12B7}"/>
              </a:ext>
            </a:extLst>
          </p:cNvPr>
          <p:cNvSpPr txBox="1"/>
          <p:nvPr/>
        </p:nvSpPr>
        <p:spPr>
          <a:xfrm>
            <a:off x="350520" y="923331"/>
            <a:ext cx="10952480" cy="7009611"/>
          </a:xfrm>
          <a:prstGeom prst="rect">
            <a:avLst/>
          </a:prstGeom>
          <a:noFill/>
        </p:spPr>
        <p:txBody>
          <a:bodyPr wrap="square" rtlCol="0">
            <a:spAutoFit/>
          </a:bodyPr>
          <a:lstStyle/>
          <a:p>
            <a:r>
              <a:rPr lang="en-IN" b="1" dirty="0"/>
              <a:t>Problem : High CPU usage</a:t>
            </a:r>
          </a:p>
          <a:p>
            <a:endParaRPr lang="en-IN" dirty="0"/>
          </a:p>
          <a:p>
            <a:r>
              <a:rPr lang="en-IN" sz="1300" b="1" dirty="0">
                <a:latin typeface="Arial" panose="020B0604020202020204" pitchFamily="34" charset="0"/>
                <a:cs typeface="Arial" panose="020B0604020202020204" pitchFamily="34" charset="0"/>
              </a:rPr>
              <a:t>Tools to use </a:t>
            </a:r>
          </a:p>
          <a:p>
            <a:pPr lvl="1"/>
            <a:r>
              <a:rPr lang="en-IN" sz="1300" b="1" dirty="0">
                <a:latin typeface="Arial" panose="020B0604020202020204" pitchFamily="34" charset="0"/>
                <a:cs typeface="Arial" panose="020B0604020202020204" pitchFamily="34" charset="0"/>
              </a:rPr>
              <a:t>1.Uptime</a:t>
            </a:r>
            <a:r>
              <a:rPr lang="en-IN" sz="1300" dirty="0">
                <a:latin typeface="Arial" panose="020B0604020202020204" pitchFamily="34" charset="0"/>
                <a:cs typeface="Arial" panose="020B0604020202020204" pitchFamily="34" charset="0"/>
              </a:rPr>
              <a:t>  - To check load average over time</a:t>
            </a:r>
          </a:p>
          <a:p>
            <a:pPr lvl="1">
              <a:lnSpc>
                <a:spcPct val="150000"/>
              </a:lnSpc>
            </a:pPr>
            <a:r>
              <a:rPr lang="en-IN" sz="1300" b="1" dirty="0">
                <a:latin typeface="Arial" panose="020B0604020202020204" pitchFamily="34" charset="0"/>
                <a:cs typeface="Arial" panose="020B0604020202020204" pitchFamily="34" charset="0"/>
              </a:rPr>
              <a:t>2.Vmstat </a:t>
            </a:r>
            <a:r>
              <a:rPr lang="en-IN" sz="1300" dirty="0">
                <a:latin typeface="Arial" panose="020B0604020202020204" pitchFamily="34" charset="0"/>
                <a:cs typeface="Arial" panose="020B0604020202020204" pitchFamily="34" charset="0"/>
              </a:rPr>
              <a:t> - To check the CPU usage caused by us, sys, </a:t>
            </a:r>
            <a:r>
              <a:rPr lang="en-IN" sz="1300" dirty="0" err="1">
                <a:latin typeface="Arial" panose="020B0604020202020204" pitchFamily="34" charset="0"/>
                <a:cs typeface="Arial" panose="020B0604020202020204" pitchFamily="34" charset="0"/>
              </a:rPr>
              <a:t>wa</a:t>
            </a:r>
            <a:r>
              <a:rPr lang="en-IN" sz="1300" dirty="0">
                <a:latin typeface="Arial" panose="020B0604020202020204" pitchFamily="34" charset="0"/>
                <a:cs typeface="Arial" panose="020B0604020202020204" pitchFamily="34" charset="0"/>
              </a:rPr>
              <a:t>, </a:t>
            </a:r>
            <a:r>
              <a:rPr lang="en-IN" sz="1300" dirty="0" err="1">
                <a:latin typeface="Arial" panose="020B0604020202020204" pitchFamily="34" charset="0"/>
                <a:cs typeface="Arial" panose="020B0604020202020204" pitchFamily="34" charset="0"/>
              </a:rPr>
              <a:t>st</a:t>
            </a:r>
            <a:r>
              <a:rPr lang="en-IN" sz="1300" dirty="0">
                <a:latin typeface="Arial" panose="020B0604020202020204" pitchFamily="34" charset="0"/>
                <a:cs typeface="Arial" panose="020B0604020202020204" pitchFamily="34" charset="0"/>
              </a:rPr>
              <a:t> </a:t>
            </a:r>
          </a:p>
          <a:p>
            <a:pPr lvl="1">
              <a:lnSpc>
                <a:spcPct val="150000"/>
              </a:lnSpc>
            </a:pPr>
            <a:r>
              <a:rPr lang="en-IN" sz="1300" dirty="0">
                <a:latin typeface="Arial" panose="020B0604020202020204" pitchFamily="34" charset="0"/>
                <a:cs typeface="Arial" panose="020B0604020202020204" pitchFamily="34" charset="0"/>
              </a:rPr>
              <a:t>	Vmstat –n 1</a:t>
            </a:r>
          </a:p>
          <a:p>
            <a:pPr lvl="1"/>
            <a:r>
              <a:rPr lang="en-IN" sz="1300" b="1" dirty="0">
                <a:latin typeface="Arial" panose="020B0604020202020204" pitchFamily="34" charset="0"/>
                <a:cs typeface="Arial" panose="020B0604020202020204" pitchFamily="34" charset="0"/>
              </a:rPr>
              <a:t>3.Dmesg:</a:t>
            </a:r>
            <a:r>
              <a:rPr lang="en-IN" sz="1300" dirty="0">
                <a:latin typeface="Arial" panose="020B0604020202020204" pitchFamily="34" charset="0"/>
                <a:cs typeface="Arial" panose="020B0604020202020204" pitchFamily="34" charset="0"/>
              </a:rPr>
              <a:t> </a:t>
            </a:r>
            <a:r>
              <a:rPr lang="en-US" sz="1300" i="0" dirty="0">
                <a:solidFill>
                  <a:srgbClr val="444444"/>
                </a:solidFill>
                <a:effectLst/>
                <a:latin typeface="Arial" panose="020B0604020202020204" pitchFamily="34" charset="0"/>
                <a:cs typeface="Arial" panose="020B0604020202020204" pitchFamily="34" charset="0"/>
              </a:rPr>
              <a:t>Provides vital information that can be used f</a:t>
            </a:r>
            <a:r>
              <a:rPr lang="en-US" sz="1300" i="0" dirty="0">
                <a:effectLst/>
                <a:latin typeface="Arial" panose="020B0604020202020204" pitchFamily="34" charset="0"/>
                <a:cs typeface="Arial" panose="020B0604020202020204" pitchFamily="34" charset="0"/>
              </a:rPr>
              <a:t>or troubleshooting production performance problems.</a:t>
            </a:r>
            <a:endParaRPr lang="en-US" sz="1300" dirty="0">
              <a:latin typeface="Arial" panose="020B0604020202020204" pitchFamily="34" charset="0"/>
              <a:cs typeface="Arial" panose="020B0604020202020204" pitchFamily="34" charset="0"/>
            </a:endParaRPr>
          </a:p>
          <a:p>
            <a:pPr lvl="1"/>
            <a:r>
              <a:rPr lang="en-IN" sz="1300" i="0" dirty="0">
                <a:effectLst/>
                <a:latin typeface="Arial" panose="020B0604020202020204" pitchFamily="34" charset="0"/>
                <a:cs typeface="Arial" panose="020B0604020202020204" pitchFamily="34" charset="0"/>
              </a:rPr>
              <a:t>	dmesg | tail -20 ,dmesg | head -20,dmesg | grep -i memory</a:t>
            </a:r>
            <a:r>
              <a:rPr lang="en-IN" sz="1300" dirty="0">
                <a:latin typeface="Arial" panose="020B0604020202020204" pitchFamily="34" charset="0"/>
                <a:cs typeface="Arial" panose="020B0604020202020204" pitchFamily="34" charset="0"/>
              </a:rPr>
              <a:t>, sudo dmesg -xL | tail -20, sudo dmesg -xTL | tail -20</a:t>
            </a:r>
          </a:p>
          <a:p>
            <a:pPr lvl="1">
              <a:lnSpc>
                <a:spcPct val="150000"/>
              </a:lnSpc>
            </a:pPr>
            <a:r>
              <a:rPr lang="en-IN" sz="1300" b="1" dirty="0">
                <a:latin typeface="Arial" panose="020B0604020202020204" pitchFamily="34" charset="0"/>
                <a:cs typeface="Arial" panose="020B0604020202020204" pitchFamily="34" charset="0"/>
              </a:rPr>
              <a:t>4.Top</a:t>
            </a:r>
            <a:r>
              <a:rPr lang="en-IN" sz="1300" dirty="0">
                <a:latin typeface="Arial" panose="020B0604020202020204" pitchFamily="34" charset="0"/>
                <a:cs typeface="Arial" panose="020B0604020202020204" pitchFamily="34" charset="0"/>
              </a:rPr>
              <a:t> –To check the overall CPU usage by process wise and summary about the system.</a:t>
            </a:r>
          </a:p>
          <a:p>
            <a:pPr lvl="1">
              <a:lnSpc>
                <a:spcPct val="150000"/>
              </a:lnSpc>
            </a:pPr>
            <a:r>
              <a:rPr lang="en-IN" sz="1300" dirty="0">
                <a:latin typeface="Arial" panose="020B0604020202020204" pitchFamily="34" charset="0"/>
                <a:cs typeface="Arial" panose="020B0604020202020204" pitchFamily="34" charset="0"/>
              </a:rPr>
              <a:t>	top shift+M  - sort by cpu usage  ;  top shift+P – sort by memory usage    ;  Top –H –p &lt;</a:t>
            </a:r>
            <a:r>
              <a:rPr lang="en-IN" sz="1300" dirty="0" err="1">
                <a:latin typeface="Arial" panose="020B0604020202020204" pitchFamily="34" charset="0"/>
                <a:cs typeface="Arial" panose="020B0604020202020204" pitchFamily="34" charset="0"/>
              </a:rPr>
              <a:t>pid</a:t>
            </a:r>
            <a:r>
              <a:rPr lang="en-IN" sz="1300" dirty="0">
                <a:latin typeface="Arial" panose="020B0604020202020204" pitchFamily="34" charset="0"/>
                <a:cs typeface="Arial" panose="020B0604020202020204" pitchFamily="34" charset="0"/>
              </a:rPr>
              <a:t>&gt; - thread wise stats </a:t>
            </a:r>
          </a:p>
          <a:p>
            <a:pPr lvl="1">
              <a:lnSpc>
                <a:spcPct val="150000"/>
              </a:lnSpc>
            </a:pPr>
            <a:r>
              <a:rPr lang="en-IN" sz="1300" b="1" dirty="0">
                <a:latin typeface="Arial" panose="020B0604020202020204" pitchFamily="34" charset="0"/>
                <a:cs typeface="Arial" panose="020B0604020202020204" pitchFamily="34" charset="0"/>
              </a:rPr>
              <a:t>5. mpstat-</a:t>
            </a:r>
            <a:r>
              <a:rPr lang="en-IN" sz="1300" dirty="0">
                <a:latin typeface="Arial" panose="020B0604020202020204" pitchFamily="34" charset="0"/>
                <a:cs typeface="Arial" panose="020B0604020202020204" pitchFamily="34" charset="0"/>
              </a:rPr>
              <a:t> </a:t>
            </a:r>
            <a:r>
              <a:rPr lang="en-US" sz="1300" i="0" dirty="0">
                <a:solidFill>
                  <a:srgbClr val="292929"/>
                </a:solidFill>
                <a:effectLst/>
                <a:latin typeface="Arial" panose="020B0604020202020204" pitchFamily="34" charset="0"/>
                <a:cs typeface="Arial" panose="020B0604020202020204" pitchFamily="34" charset="0"/>
              </a:rPr>
              <a:t>prints CPU time breakdowns per CPU , which helps to check the processor imbalance.</a:t>
            </a:r>
            <a:endParaRPr lang="en-IN" sz="1300" dirty="0">
              <a:latin typeface="Arial" panose="020B0604020202020204" pitchFamily="34" charset="0"/>
              <a:cs typeface="Arial" panose="020B0604020202020204" pitchFamily="34" charset="0"/>
            </a:endParaRPr>
          </a:p>
          <a:p>
            <a:pPr lvl="1"/>
            <a:r>
              <a:rPr lang="en-IN" sz="1300" dirty="0">
                <a:solidFill>
                  <a:srgbClr val="292929"/>
                </a:solidFill>
                <a:latin typeface="Arial" panose="020B0604020202020204" pitchFamily="34" charset="0"/>
                <a:cs typeface="Arial" panose="020B0604020202020204" pitchFamily="34" charset="0"/>
              </a:rPr>
              <a:t>	mpstat 1; mpstat –P ALL 1 </a:t>
            </a:r>
            <a:r>
              <a:rPr lang="nn-NO" sz="1300" dirty="0">
                <a:solidFill>
                  <a:srgbClr val="292929"/>
                </a:solidFill>
                <a:latin typeface="Arial" panose="020B0604020202020204" pitchFamily="34" charset="0"/>
                <a:cs typeface="Arial" panose="020B0604020202020204" pitchFamily="34" charset="0"/>
              </a:rPr>
              <a:t>mpstat -u -P ALL 2</a:t>
            </a:r>
          </a:p>
          <a:p>
            <a:pPr lvl="1"/>
            <a:r>
              <a:rPr lang="nn-NO" sz="1300" b="1" dirty="0">
                <a:solidFill>
                  <a:srgbClr val="292929"/>
                </a:solidFill>
                <a:latin typeface="Arial" panose="020B0604020202020204" pitchFamily="34" charset="0"/>
                <a:cs typeface="Arial" panose="020B0604020202020204" pitchFamily="34" charset="0"/>
              </a:rPr>
              <a:t>6. Sar </a:t>
            </a:r>
            <a:r>
              <a:rPr lang="nn-NO" sz="1300" dirty="0">
                <a:solidFill>
                  <a:srgbClr val="292929"/>
                </a:solidFill>
                <a:latin typeface="Arial" panose="020B0604020202020204" pitchFamily="34" charset="0"/>
                <a:cs typeface="Arial" panose="020B0604020202020204" pitchFamily="34" charset="0"/>
              </a:rPr>
              <a:t>: system activity report	</a:t>
            </a:r>
            <a:r>
              <a:rPr lang="nn-NO" sz="1300" b="1" dirty="0">
                <a:solidFill>
                  <a:srgbClr val="292929"/>
                </a:solidFill>
                <a:latin typeface="Arial" panose="020B0604020202020204" pitchFamily="34" charset="0"/>
                <a:cs typeface="Arial" panose="020B0604020202020204" pitchFamily="34" charset="0"/>
              </a:rPr>
              <a:t>- </a:t>
            </a:r>
            <a:r>
              <a:rPr lang="en-US" sz="1200" dirty="0">
                <a:solidFill>
                  <a:srgbClr val="191919"/>
                </a:solidFill>
                <a:latin typeface="+mj-lt"/>
                <a:cs typeface="Segoe UI" panose="020B0502040204020203" pitchFamily="34" charset="0"/>
              </a:rPr>
              <a:t>you can use -P to check CPU usage per core.  </a:t>
            </a:r>
            <a:r>
              <a:rPr lang="en-US" sz="1200" dirty="0" err="1">
                <a:solidFill>
                  <a:srgbClr val="191919"/>
                </a:solidFill>
                <a:latin typeface="+mj-lt"/>
                <a:cs typeface="Segoe UI" panose="020B0502040204020203" pitchFamily="34" charset="0"/>
              </a:rPr>
              <a:t>sar</a:t>
            </a:r>
            <a:r>
              <a:rPr lang="en-US" sz="1200" dirty="0">
                <a:solidFill>
                  <a:srgbClr val="191919"/>
                </a:solidFill>
                <a:latin typeface="+mj-lt"/>
                <a:cs typeface="Segoe UI" panose="020B0502040204020203" pitchFamily="34" charset="0"/>
              </a:rPr>
              <a:t> -P ALL 1 2</a:t>
            </a:r>
            <a:endParaRPr lang="nn-NO" sz="1300" dirty="0">
              <a:solidFill>
                <a:srgbClr val="292929"/>
              </a:solidFill>
              <a:latin typeface="Arial" panose="020B0604020202020204" pitchFamily="34" charset="0"/>
              <a:cs typeface="Arial" panose="020B0604020202020204" pitchFamily="34" charset="0"/>
            </a:endParaRPr>
          </a:p>
          <a:p>
            <a:pPr lvl="1"/>
            <a:endParaRPr lang="nn-NO" sz="1300" dirty="0">
              <a:solidFill>
                <a:srgbClr val="292929"/>
              </a:solidFill>
              <a:latin typeface="Arial" panose="020B0604020202020204" pitchFamily="34" charset="0"/>
              <a:cs typeface="Arial" panose="020B0604020202020204" pitchFamily="34" charset="0"/>
            </a:endParaRPr>
          </a:p>
          <a:p>
            <a:pPr lvl="1"/>
            <a:r>
              <a:rPr lang="nn-NO" sz="1300" b="1" dirty="0">
                <a:solidFill>
                  <a:srgbClr val="292929"/>
                </a:solidFill>
                <a:latin typeface="Arial" panose="020B0604020202020204" pitchFamily="34" charset="0"/>
                <a:cs typeface="Arial" panose="020B0604020202020204" pitchFamily="34" charset="0"/>
              </a:rPr>
              <a:t>7.Pidstat </a:t>
            </a:r>
            <a:r>
              <a:rPr lang="nn-NO" sz="1300" dirty="0">
                <a:solidFill>
                  <a:srgbClr val="292929"/>
                </a:solidFill>
                <a:latin typeface="Arial" panose="020B0604020202020204" pitchFamily="34" charset="0"/>
                <a:cs typeface="Arial" panose="020B0604020202020204" pitchFamily="34" charset="0"/>
              </a:rPr>
              <a:t> - </a:t>
            </a:r>
            <a:r>
              <a:rPr lang="en-US" sz="1300" i="0" dirty="0">
                <a:solidFill>
                  <a:srgbClr val="292929"/>
                </a:solidFill>
                <a:effectLst/>
                <a:latin typeface="Arial" panose="020B0604020202020204" pitchFamily="34" charset="0"/>
                <a:cs typeface="Arial" panose="020B0604020202020204" pitchFamily="34" charset="0"/>
              </a:rPr>
              <a:t>Pidstat is a little like top’s per-process summary but prints a rolling summary instead of clearing the screen. </a:t>
            </a:r>
            <a:endParaRPr lang="en-IN" sz="1300" i="0" dirty="0">
              <a:solidFill>
                <a:srgbClr val="292929"/>
              </a:solidFill>
              <a:effectLst/>
              <a:latin typeface="Arial" panose="020B0604020202020204" pitchFamily="34" charset="0"/>
              <a:cs typeface="Arial" panose="020B0604020202020204" pitchFamily="34" charset="0"/>
            </a:endParaRPr>
          </a:p>
          <a:p>
            <a:pPr lvl="2"/>
            <a:r>
              <a:rPr lang="en-IN" sz="1300" dirty="0">
                <a:solidFill>
                  <a:srgbClr val="292929"/>
                </a:solidFill>
                <a:latin typeface="Arial" panose="020B0604020202020204" pitchFamily="34" charset="0"/>
                <a:cs typeface="Arial" panose="020B0604020202020204" pitchFamily="34" charset="0"/>
              </a:rPr>
              <a:t>pidstat –d ( provides disk usage per process level)</a:t>
            </a:r>
          </a:p>
          <a:p>
            <a:pPr lvl="2"/>
            <a:r>
              <a:rPr lang="en-IN" sz="1300" dirty="0">
                <a:solidFill>
                  <a:srgbClr val="292929"/>
                </a:solidFill>
                <a:latin typeface="Arial" panose="020B0604020202020204" pitchFamily="34" charset="0"/>
                <a:cs typeface="Arial" panose="020B0604020202020204" pitchFamily="34" charset="0"/>
              </a:rPr>
              <a:t>pidstat –w ( provides context switches per process level)</a:t>
            </a:r>
          </a:p>
          <a:p>
            <a:pPr lvl="2"/>
            <a:r>
              <a:rPr lang="en-IN" sz="1300" dirty="0">
                <a:solidFill>
                  <a:srgbClr val="292929"/>
                </a:solidFill>
                <a:latin typeface="Arial" panose="020B0604020202020204" pitchFamily="34" charset="0"/>
                <a:cs typeface="Arial" panose="020B0604020202020204" pitchFamily="34" charset="0"/>
              </a:rPr>
              <a:t>pidstat –p &lt;PID&gt; ( provide process wise usage).</a:t>
            </a:r>
          </a:p>
          <a:p>
            <a:pPr lvl="2"/>
            <a:r>
              <a:rPr lang="en-IN" sz="1400" b="0" i="0" dirty="0">
                <a:solidFill>
                  <a:srgbClr val="292929"/>
                </a:solidFill>
                <a:effectLst/>
                <a:latin typeface="Menlo"/>
              </a:rPr>
              <a:t>$ pidstat -w -u 1</a:t>
            </a:r>
            <a:endParaRPr lang="en-IN" sz="1300" b="0" i="0" dirty="0">
              <a:solidFill>
                <a:srgbClr val="292929"/>
              </a:solidFill>
              <a:effectLst/>
              <a:latin typeface="Arial" panose="020B0604020202020204" pitchFamily="34" charset="0"/>
              <a:cs typeface="Arial" panose="020B0604020202020204" pitchFamily="34" charset="0"/>
            </a:endParaRPr>
          </a:p>
          <a:p>
            <a:pPr lvl="2"/>
            <a:r>
              <a:rPr lang="en-US" sz="1400" b="0" i="0" dirty="0">
                <a:solidFill>
                  <a:srgbClr val="292929"/>
                </a:solidFill>
                <a:effectLst/>
                <a:latin typeface="Menlo"/>
              </a:rPr>
              <a:t># 1 means output interval is 1 second</a:t>
            </a:r>
            <a:br>
              <a:rPr lang="en-US" sz="1400" dirty="0"/>
            </a:br>
            <a:r>
              <a:rPr lang="en-US" sz="1400" b="0" i="0" dirty="0">
                <a:solidFill>
                  <a:srgbClr val="292929"/>
                </a:solidFill>
                <a:effectLst/>
                <a:latin typeface="Menlo"/>
              </a:rPr>
              <a:t># -w: output process switching index，</a:t>
            </a:r>
            <a:br>
              <a:rPr lang="en-US" sz="1400" dirty="0"/>
            </a:br>
            <a:r>
              <a:rPr lang="en-US" sz="1400" b="0" i="0" dirty="0">
                <a:solidFill>
                  <a:srgbClr val="292929"/>
                </a:solidFill>
                <a:effectLst/>
                <a:latin typeface="Menlo"/>
              </a:rPr>
              <a:t># -u: output CPU usage index</a:t>
            </a:r>
            <a:endParaRPr lang="en-IN" sz="1300" dirty="0">
              <a:solidFill>
                <a:srgbClr val="292929"/>
              </a:solidFill>
              <a:latin typeface="Arial" panose="020B0604020202020204" pitchFamily="34" charset="0"/>
              <a:cs typeface="Arial" panose="020B0604020202020204" pitchFamily="34" charset="0"/>
            </a:endParaRPr>
          </a:p>
          <a:p>
            <a:pPr lvl="2"/>
            <a:endParaRPr lang="en-IN" sz="1300" dirty="0">
              <a:solidFill>
                <a:srgbClr val="292929"/>
              </a:solidFill>
              <a:latin typeface="Arial" panose="020B0604020202020204" pitchFamily="34" charset="0"/>
              <a:cs typeface="Arial" panose="020B0604020202020204" pitchFamily="34" charset="0"/>
            </a:endParaRPr>
          </a:p>
          <a:p>
            <a:pPr lvl="2"/>
            <a:r>
              <a:rPr lang="da-DK" sz="1300" i="0" dirty="0">
                <a:solidFill>
                  <a:srgbClr val="191919"/>
                </a:solidFill>
                <a:effectLst/>
                <a:latin typeface="Arial" panose="020B0604020202020204" pitchFamily="34" charset="0"/>
                <a:cs typeface="Arial" panose="020B0604020202020204" pitchFamily="34" charset="0"/>
              </a:rPr>
              <a:t>pidstat -rwht -p &lt;pid&gt; &lt;interval&gt; ; example </a:t>
            </a:r>
            <a:r>
              <a:rPr lang="da-DK" sz="1300" i="0" dirty="0">
                <a:solidFill>
                  <a:srgbClr val="191919"/>
                </a:solidFill>
                <a:effectLst/>
                <a:latin typeface="+mj-lt"/>
                <a:cs typeface="Segoe UI" panose="020B0502040204020203" pitchFamily="34" charset="0"/>
              </a:rPr>
              <a:t>pidstat -rwht -p 2530 2</a:t>
            </a:r>
            <a:r>
              <a:rPr lang="en-US" sz="1300" i="0" dirty="0">
                <a:solidFill>
                  <a:srgbClr val="191919"/>
                </a:solidFill>
                <a:effectLst/>
                <a:latin typeface="+mj-lt"/>
                <a:cs typeface="Segoe UI" panose="020B0502040204020203" pitchFamily="34" charset="0"/>
              </a:rPr>
              <a:t> </a:t>
            </a:r>
            <a:endParaRPr lang="da-DK" sz="1300" i="0" dirty="0">
              <a:solidFill>
                <a:srgbClr val="191919"/>
              </a:solidFill>
              <a:effectLst/>
              <a:latin typeface="Arial" panose="020B0604020202020204" pitchFamily="34" charset="0"/>
              <a:cs typeface="Arial" panose="020B0604020202020204" pitchFamily="34" charset="0"/>
            </a:endParaRPr>
          </a:p>
          <a:p>
            <a:pPr lvl="2"/>
            <a:r>
              <a:rPr lang="en-US" sz="1300" i="0" dirty="0">
                <a:solidFill>
                  <a:srgbClr val="191919"/>
                </a:solidFill>
                <a:effectLst/>
                <a:latin typeface="Arial" panose="020B0604020202020204" pitchFamily="34" charset="0"/>
                <a:cs typeface="Arial" panose="020B0604020202020204" pitchFamily="34" charset="0"/>
              </a:rPr>
              <a:t>p</a:t>
            </a:r>
            <a:r>
              <a:rPr lang="en-US" sz="1300" dirty="0">
                <a:solidFill>
                  <a:srgbClr val="191919"/>
                </a:solidFill>
                <a:latin typeface="Arial" panose="020B0604020202020204" pitchFamily="34" charset="0"/>
                <a:cs typeface="Arial" panose="020B0604020202020204" pitchFamily="34" charset="0"/>
              </a:rPr>
              <a:t>idstat –</a:t>
            </a:r>
            <a:r>
              <a:rPr lang="en-US" sz="1300" dirty="0" err="1">
                <a:solidFill>
                  <a:srgbClr val="191919"/>
                </a:solidFill>
                <a:latin typeface="Arial" panose="020B0604020202020204" pitchFamily="34" charset="0"/>
                <a:cs typeface="Arial" panose="020B0604020202020204" pitchFamily="34" charset="0"/>
              </a:rPr>
              <a:t>rdwuh</a:t>
            </a:r>
            <a:r>
              <a:rPr lang="en-US" sz="1300" dirty="0">
                <a:solidFill>
                  <a:srgbClr val="191919"/>
                </a:solidFill>
                <a:latin typeface="Arial" panose="020B0604020202020204" pitchFamily="34" charset="0"/>
                <a:cs typeface="Arial" panose="020B0604020202020204" pitchFamily="34" charset="0"/>
              </a:rPr>
              <a:t> –p &lt;</a:t>
            </a:r>
            <a:r>
              <a:rPr lang="en-US" sz="1300" dirty="0" err="1">
                <a:solidFill>
                  <a:srgbClr val="191919"/>
                </a:solidFill>
                <a:latin typeface="Arial" panose="020B0604020202020204" pitchFamily="34" charset="0"/>
                <a:cs typeface="Arial" panose="020B0604020202020204" pitchFamily="34" charset="0"/>
              </a:rPr>
              <a:t>pid</a:t>
            </a:r>
            <a:r>
              <a:rPr lang="en-US" sz="1300" dirty="0">
                <a:solidFill>
                  <a:srgbClr val="191919"/>
                </a:solidFill>
                <a:latin typeface="Arial" panose="020B0604020202020204" pitchFamily="34" charset="0"/>
                <a:cs typeface="Arial" panose="020B0604020202020204" pitchFamily="34" charset="0"/>
              </a:rPr>
              <a:t>&gt;</a:t>
            </a:r>
          </a:p>
          <a:p>
            <a:r>
              <a:rPr lang="en-US" sz="1300" dirty="0">
                <a:solidFill>
                  <a:srgbClr val="191919"/>
                </a:solidFill>
                <a:latin typeface="Arial" panose="020B0604020202020204" pitchFamily="34" charset="0"/>
                <a:cs typeface="Arial" panose="020B0604020202020204" pitchFamily="34" charset="0"/>
              </a:rPr>
              <a:t>         8. </a:t>
            </a:r>
            <a:r>
              <a:rPr lang="en-US" sz="1300" i="0" dirty="0">
                <a:solidFill>
                  <a:srgbClr val="191919"/>
                </a:solidFill>
                <a:effectLst/>
                <a:latin typeface="Segoe UI" panose="020B0502040204020203" pitchFamily="34" charset="0"/>
                <a:cs typeface="Segoe UI" panose="020B0502040204020203" pitchFamily="34" charset="0"/>
              </a:rPr>
              <a:t>You can count threads with the list of available sub directories inside /proc/&lt;PID&gt;/task/</a:t>
            </a:r>
          </a:p>
          <a:p>
            <a:r>
              <a:rPr lang="en-US" sz="1300" dirty="0">
                <a:solidFill>
                  <a:srgbClr val="191919"/>
                </a:solidFill>
                <a:latin typeface="Arial" panose="020B0604020202020204" pitchFamily="34" charset="0"/>
                <a:cs typeface="Arial" panose="020B0604020202020204" pitchFamily="34" charset="0"/>
              </a:rPr>
              <a:t>	cat /proc/&lt;</a:t>
            </a:r>
            <a:r>
              <a:rPr lang="en-US" sz="1300" dirty="0" err="1">
                <a:solidFill>
                  <a:srgbClr val="191919"/>
                </a:solidFill>
                <a:latin typeface="Arial" panose="020B0604020202020204" pitchFamily="34" charset="0"/>
                <a:cs typeface="Arial" panose="020B0604020202020204" pitchFamily="34" charset="0"/>
              </a:rPr>
              <a:t>pid</a:t>
            </a:r>
            <a:r>
              <a:rPr lang="en-US" sz="1300" dirty="0">
                <a:solidFill>
                  <a:srgbClr val="191919"/>
                </a:solidFill>
                <a:latin typeface="Arial" panose="020B0604020202020204" pitchFamily="34" charset="0"/>
                <a:cs typeface="Arial" panose="020B0604020202020204" pitchFamily="34" charset="0"/>
              </a:rPr>
              <a:t>&gt;/task</a:t>
            </a:r>
          </a:p>
          <a:p>
            <a:r>
              <a:rPr lang="en-IN" sz="1300" dirty="0">
                <a:latin typeface="Arial" panose="020B0604020202020204" pitchFamily="34" charset="0"/>
                <a:cs typeface="Arial" panose="020B0604020202020204" pitchFamily="34" charset="0"/>
              </a:rPr>
              <a:t>	</a:t>
            </a:r>
            <a:r>
              <a:rPr lang="en-US" sz="1300" i="0" dirty="0">
                <a:solidFill>
                  <a:srgbClr val="191919"/>
                </a:solidFill>
                <a:effectLst/>
                <a:latin typeface="Segoe UI" panose="020B0502040204020203" pitchFamily="34" charset="0"/>
                <a:cs typeface="Segoe UI" panose="020B0502040204020203" pitchFamily="34" charset="0"/>
              </a:rPr>
              <a:t>cat /proc/$(</a:t>
            </a:r>
            <a:r>
              <a:rPr lang="en-US" sz="1300" i="0" dirty="0" err="1">
                <a:solidFill>
                  <a:srgbClr val="191919"/>
                </a:solidFill>
                <a:effectLst/>
                <a:latin typeface="Segoe UI" panose="020B0502040204020203" pitchFamily="34" charset="0"/>
                <a:cs typeface="Segoe UI" panose="020B0502040204020203" pitchFamily="34" charset="0"/>
              </a:rPr>
              <a:t>pgrep</a:t>
            </a:r>
            <a:r>
              <a:rPr lang="en-US" sz="1300" i="0" dirty="0">
                <a:solidFill>
                  <a:srgbClr val="191919"/>
                </a:solidFill>
                <a:effectLst/>
                <a:latin typeface="Segoe UI" panose="020B0502040204020203" pitchFamily="34" charset="0"/>
                <a:cs typeface="Segoe UI" panose="020B0502040204020203" pitchFamily="34" charset="0"/>
              </a:rPr>
              <a:t> java)/status | grep -i Threads</a:t>
            </a:r>
          </a:p>
          <a:p>
            <a:r>
              <a:rPr lang="en-US" sz="1300" i="0" dirty="0">
                <a:solidFill>
                  <a:srgbClr val="191919"/>
                </a:solidFill>
                <a:effectLst/>
                <a:latin typeface="Segoe UI" panose="020B0502040204020203" pitchFamily="34" charset="0"/>
                <a:cs typeface="Segoe UI" panose="020B0502040204020203" pitchFamily="34" charset="0"/>
              </a:rPr>
              <a:t>        </a:t>
            </a:r>
            <a:r>
              <a:rPr lang="en-US" sz="1300" b="1" i="0" dirty="0">
                <a:solidFill>
                  <a:srgbClr val="191919"/>
                </a:solidFill>
                <a:effectLst/>
                <a:latin typeface="Segoe UI" panose="020B0502040204020203" pitchFamily="34" charset="0"/>
                <a:cs typeface="Segoe UI" panose="020B0502040204020203" pitchFamily="34" charset="0"/>
              </a:rPr>
              <a:t>9.cputool</a:t>
            </a:r>
            <a:r>
              <a:rPr lang="en-US" sz="1300" i="0" dirty="0">
                <a:solidFill>
                  <a:srgbClr val="191919"/>
                </a:solidFill>
                <a:effectLst/>
                <a:latin typeface="Segoe UI" panose="020B0502040204020203" pitchFamily="34" charset="0"/>
                <a:cs typeface="Segoe UI" panose="020B0502040204020203" pitchFamily="34" charset="0"/>
              </a:rPr>
              <a:t> — </a:t>
            </a:r>
            <a:r>
              <a:rPr lang="en-US" sz="1300" i="0" dirty="0" err="1">
                <a:solidFill>
                  <a:srgbClr val="191919"/>
                </a:solidFill>
                <a:effectLst/>
                <a:latin typeface="Segoe UI" panose="020B0502040204020203" pitchFamily="34" charset="0"/>
                <a:cs typeface="Segoe UI" panose="020B0502040204020203" pitchFamily="34" charset="0"/>
              </a:rPr>
              <a:t>CPUTool</a:t>
            </a:r>
            <a:r>
              <a:rPr lang="en-US" sz="1300" i="0" dirty="0">
                <a:solidFill>
                  <a:srgbClr val="191919"/>
                </a:solidFill>
                <a:effectLst/>
                <a:latin typeface="Segoe UI" panose="020B0502040204020203" pitchFamily="34" charset="0"/>
                <a:cs typeface="Segoe UI" panose="020B0502040204020203" pitchFamily="34" charset="0"/>
              </a:rPr>
              <a:t> is a utility which manages CPU usage and system load</a:t>
            </a:r>
          </a:p>
          <a:p>
            <a:r>
              <a:rPr lang="en-US" sz="1300" dirty="0">
                <a:solidFill>
                  <a:srgbClr val="191919"/>
                </a:solidFill>
                <a:latin typeface="Segoe UI" panose="020B0502040204020203" pitchFamily="34" charset="0"/>
                <a:cs typeface="Segoe UI" panose="020B0502040204020203" pitchFamily="34" charset="0"/>
              </a:rPr>
              <a:t>	</a:t>
            </a:r>
            <a:r>
              <a:rPr lang="en-US" sz="1300" dirty="0" err="1">
                <a:solidFill>
                  <a:srgbClr val="191919"/>
                </a:solidFill>
                <a:latin typeface="Segoe UI" panose="020B0502040204020203" pitchFamily="34" charset="0"/>
                <a:cs typeface="Segoe UI" panose="020B0502040204020203" pitchFamily="34" charset="0"/>
              </a:rPr>
              <a:t>cputool</a:t>
            </a:r>
            <a:r>
              <a:rPr lang="en-US" sz="1300" dirty="0">
                <a:solidFill>
                  <a:srgbClr val="191919"/>
                </a:solidFill>
                <a:latin typeface="Segoe UI" panose="020B0502040204020203" pitchFamily="34" charset="0"/>
                <a:cs typeface="Segoe UI" panose="020B0502040204020203" pitchFamily="34" charset="0"/>
              </a:rPr>
              <a:t> --cpu-limit 50 -p 8275 </a:t>
            </a:r>
            <a:endParaRPr lang="en-US" sz="1300" i="0" dirty="0">
              <a:solidFill>
                <a:srgbClr val="191919"/>
              </a:solidFill>
              <a:effectLst/>
              <a:latin typeface="Segoe UI" panose="020B0502040204020203" pitchFamily="34" charset="0"/>
              <a:cs typeface="Segoe UI" panose="020B0502040204020203" pitchFamily="34" charset="0"/>
            </a:endParaRPr>
          </a:p>
          <a:p>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203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 Performance Monitoring Tools</a:t>
            </a: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5D6F45B-8782-6691-4FA9-7B6F727C12B7}"/>
              </a:ext>
            </a:extLst>
          </p:cNvPr>
          <p:cNvSpPr txBox="1"/>
          <p:nvPr/>
        </p:nvSpPr>
        <p:spPr>
          <a:xfrm>
            <a:off x="467360" y="985520"/>
            <a:ext cx="10952480" cy="3347070"/>
          </a:xfrm>
          <a:prstGeom prst="rect">
            <a:avLst/>
          </a:prstGeom>
          <a:noFill/>
        </p:spPr>
        <p:txBody>
          <a:bodyPr wrap="square" rtlCol="0">
            <a:spAutoFit/>
          </a:bodyPr>
          <a:lstStyle/>
          <a:p>
            <a:r>
              <a:rPr lang="en-IN" b="1" dirty="0"/>
              <a:t>Problem : High Memory usage</a:t>
            </a:r>
          </a:p>
          <a:p>
            <a:endParaRPr lang="en-IN" dirty="0"/>
          </a:p>
          <a:p>
            <a:r>
              <a:rPr lang="en-IN" sz="1300" b="1" dirty="0">
                <a:latin typeface="Arial" panose="020B0604020202020204" pitchFamily="34" charset="0"/>
                <a:cs typeface="Arial" panose="020B0604020202020204" pitchFamily="34" charset="0"/>
              </a:rPr>
              <a:t>Tools to use </a:t>
            </a:r>
          </a:p>
          <a:p>
            <a:pPr lvl="1"/>
            <a:r>
              <a:rPr lang="en-IN" sz="1300" b="1" dirty="0">
                <a:latin typeface="Arial" panose="020B0604020202020204" pitchFamily="34" charset="0"/>
                <a:cs typeface="Arial" panose="020B0604020202020204" pitchFamily="34" charset="0"/>
              </a:rPr>
              <a:t>1.free</a:t>
            </a:r>
            <a:r>
              <a:rPr lang="en-IN" sz="1300" dirty="0">
                <a:latin typeface="Arial" panose="020B0604020202020204" pitchFamily="34" charset="0"/>
                <a:cs typeface="Arial" panose="020B0604020202020204" pitchFamily="34" charset="0"/>
              </a:rPr>
              <a:t>  - To check load average over time</a:t>
            </a:r>
          </a:p>
          <a:p>
            <a:pPr lvl="1">
              <a:lnSpc>
                <a:spcPct val="150000"/>
              </a:lnSpc>
            </a:pPr>
            <a:r>
              <a:rPr lang="en-IN" sz="1300" b="1" dirty="0">
                <a:latin typeface="Arial" panose="020B0604020202020204" pitchFamily="34" charset="0"/>
                <a:cs typeface="Arial" panose="020B0604020202020204" pitchFamily="34" charset="0"/>
              </a:rPr>
              <a:t>2.Vmstat </a:t>
            </a:r>
            <a:r>
              <a:rPr lang="en-IN" sz="1300" dirty="0">
                <a:latin typeface="Arial" panose="020B0604020202020204" pitchFamily="34" charset="0"/>
                <a:cs typeface="Arial" panose="020B0604020202020204" pitchFamily="34" charset="0"/>
              </a:rPr>
              <a:t> - To check the CPU usage caused by us, sys, </a:t>
            </a:r>
            <a:r>
              <a:rPr lang="en-IN" sz="1300" dirty="0" err="1">
                <a:latin typeface="Arial" panose="020B0604020202020204" pitchFamily="34" charset="0"/>
                <a:cs typeface="Arial" panose="020B0604020202020204" pitchFamily="34" charset="0"/>
              </a:rPr>
              <a:t>wa</a:t>
            </a:r>
            <a:r>
              <a:rPr lang="en-IN" sz="1300" dirty="0">
                <a:latin typeface="Arial" panose="020B0604020202020204" pitchFamily="34" charset="0"/>
                <a:cs typeface="Arial" panose="020B0604020202020204" pitchFamily="34" charset="0"/>
              </a:rPr>
              <a:t>, </a:t>
            </a:r>
            <a:r>
              <a:rPr lang="en-IN" sz="1300" dirty="0" err="1">
                <a:latin typeface="Arial" panose="020B0604020202020204" pitchFamily="34" charset="0"/>
                <a:cs typeface="Arial" panose="020B0604020202020204" pitchFamily="34" charset="0"/>
              </a:rPr>
              <a:t>st</a:t>
            </a:r>
            <a:r>
              <a:rPr lang="en-IN" sz="1300" dirty="0">
                <a:latin typeface="Arial" panose="020B0604020202020204" pitchFamily="34" charset="0"/>
                <a:cs typeface="Arial" panose="020B0604020202020204" pitchFamily="34" charset="0"/>
              </a:rPr>
              <a:t>      :   Vmstat –n 1</a:t>
            </a:r>
          </a:p>
          <a:p>
            <a:pPr lvl="1">
              <a:lnSpc>
                <a:spcPct val="150000"/>
              </a:lnSpc>
            </a:pPr>
            <a:r>
              <a:rPr lang="en-IN" sz="1300" b="1" dirty="0">
                <a:latin typeface="Arial" panose="020B0604020202020204" pitchFamily="34" charset="0"/>
                <a:cs typeface="Arial" panose="020B0604020202020204" pitchFamily="34" charset="0"/>
              </a:rPr>
              <a:t>3.Top</a:t>
            </a:r>
            <a:r>
              <a:rPr lang="en-IN" sz="1300" dirty="0">
                <a:latin typeface="Arial" panose="020B0604020202020204" pitchFamily="34" charset="0"/>
                <a:cs typeface="Arial" panose="020B0604020202020204" pitchFamily="34" charset="0"/>
              </a:rPr>
              <a:t> –To check the overall Memory usage by process wise and summary about the system.</a:t>
            </a:r>
          </a:p>
          <a:p>
            <a:pPr lvl="1">
              <a:lnSpc>
                <a:spcPct val="150000"/>
              </a:lnSpc>
            </a:pPr>
            <a:r>
              <a:rPr lang="en-IN" sz="1300" dirty="0">
                <a:latin typeface="Arial" panose="020B0604020202020204" pitchFamily="34" charset="0"/>
                <a:cs typeface="Arial" panose="020B0604020202020204" pitchFamily="34" charset="0"/>
              </a:rPr>
              <a:t>	top shift+M  - sort by cpu usage   ; top command and press f and select swap and press space and press q.</a:t>
            </a:r>
            <a:endParaRPr lang="nn-NO" sz="1300" dirty="0">
              <a:solidFill>
                <a:srgbClr val="292929"/>
              </a:solidFill>
              <a:latin typeface="Arial" panose="020B0604020202020204" pitchFamily="34" charset="0"/>
              <a:cs typeface="Arial" panose="020B0604020202020204" pitchFamily="34" charset="0"/>
            </a:endParaRPr>
          </a:p>
          <a:p>
            <a:pPr lvl="1"/>
            <a:r>
              <a:rPr lang="nn-NO" sz="1300" b="1" dirty="0">
                <a:solidFill>
                  <a:srgbClr val="292929"/>
                </a:solidFill>
                <a:latin typeface="Arial" panose="020B0604020202020204" pitchFamily="34" charset="0"/>
                <a:cs typeface="Arial" panose="020B0604020202020204" pitchFamily="34" charset="0"/>
              </a:rPr>
              <a:t>4.Pidstat </a:t>
            </a:r>
            <a:r>
              <a:rPr lang="nn-NO" sz="1300" dirty="0">
                <a:solidFill>
                  <a:srgbClr val="292929"/>
                </a:solidFill>
                <a:latin typeface="Arial" panose="020B0604020202020204" pitchFamily="34" charset="0"/>
                <a:cs typeface="Arial" panose="020B0604020202020204" pitchFamily="34" charset="0"/>
              </a:rPr>
              <a:t> - </a:t>
            </a:r>
            <a:r>
              <a:rPr lang="en-US" sz="1300" i="0" dirty="0">
                <a:solidFill>
                  <a:srgbClr val="292929"/>
                </a:solidFill>
                <a:effectLst/>
                <a:latin typeface="Arial" panose="020B0604020202020204" pitchFamily="34" charset="0"/>
                <a:cs typeface="Arial" panose="020B0604020202020204" pitchFamily="34" charset="0"/>
              </a:rPr>
              <a:t>Pidstat is a little like top’s per-process summary but prints a rolling summary instead of clearing the screen. </a:t>
            </a:r>
            <a:endParaRPr lang="en-IN" sz="1300" dirty="0">
              <a:solidFill>
                <a:srgbClr val="292929"/>
              </a:solidFill>
              <a:latin typeface="Arial" panose="020B0604020202020204" pitchFamily="34" charset="0"/>
              <a:cs typeface="Arial" panose="020B0604020202020204" pitchFamily="34" charset="0"/>
            </a:endParaRPr>
          </a:p>
          <a:p>
            <a:pPr lvl="2"/>
            <a:r>
              <a:rPr lang="da-DK" sz="1300" i="0" dirty="0">
                <a:solidFill>
                  <a:srgbClr val="191919"/>
                </a:solidFill>
                <a:effectLst/>
                <a:latin typeface="Arial" panose="020B0604020202020204" pitchFamily="34" charset="0"/>
                <a:cs typeface="Arial" panose="020B0604020202020204" pitchFamily="34" charset="0"/>
              </a:rPr>
              <a:t>pidstat -rwht -p &lt;pid&gt; &lt;interval&gt; ; example </a:t>
            </a:r>
            <a:r>
              <a:rPr lang="da-DK" sz="1300" i="0" dirty="0">
                <a:solidFill>
                  <a:srgbClr val="191919"/>
                </a:solidFill>
                <a:effectLst/>
                <a:latin typeface="+mj-lt"/>
                <a:cs typeface="Segoe UI" panose="020B0502040204020203" pitchFamily="34" charset="0"/>
              </a:rPr>
              <a:t>pidstat -rwht -p 2530 2</a:t>
            </a:r>
            <a:r>
              <a:rPr lang="en-US" sz="1300" i="0" dirty="0">
                <a:solidFill>
                  <a:srgbClr val="191919"/>
                </a:solidFill>
                <a:effectLst/>
                <a:latin typeface="+mj-lt"/>
                <a:cs typeface="Segoe UI" panose="020B0502040204020203" pitchFamily="34" charset="0"/>
              </a:rPr>
              <a:t> </a:t>
            </a:r>
            <a:endParaRPr lang="da-DK" sz="1300" i="0" dirty="0">
              <a:solidFill>
                <a:srgbClr val="191919"/>
              </a:solidFill>
              <a:effectLst/>
              <a:latin typeface="Arial" panose="020B0604020202020204" pitchFamily="34" charset="0"/>
              <a:cs typeface="Arial" panose="020B0604020202020204" pitchFamily="34" charset="0"/>
            </a:endParaRPr>
          </a:p>
          <a:p>
            <a:pPr lvl="2"/>
            <a:r>
              <a:rPr lang="en-US" sz="1300" i="0" dirty="0">
                <a:solidFill>
                  <a:srgbClr val="191919"/>
                </a:solidFill>
                <a:effectLst/>
                <a:latin typeface="Arial" panose="020B0604020202020204" pitchFamily="34" charset="0"/>
                <a:cs typeface="Arial" panose="020B0604020202020204" pitchFamily="34" charset="0"/>
              </a:rPr>
              <a:t>p</a:t>
            </a:r>
            <a:r>
              <a:rPr lang="en-US" sz="1300" dirty="0">
                <a:solidFill>
                  <a:srgbClr val="191919"/>
                </a:solidFill>
                <a:latin typeface="Arial" panose="020B0604020202020204" pitchFamily="34" charset="0"/>
                <a:cs typeface="Arial" panose="020B0604020202020204" pitchFamily="34" charset="0"/>
              </a:rPr>
              <a:t>idstat –</a:t>
            </a:r>
            <a:r>
              <a:rPr lang="en-US" sz="1300" dirty="0" err="1">
                <a:solidFill>
                  <a:srgbClr val="191919"/>
                </a:solidFill>
                <a:latin typeface="Arial" panose="020B0604020202020204" pitchFamily="34" charset="0"/>
                <a:cs typeface="Arial" panose="020B0604020202020204" pitchFamily="34" charset="0"/>
              </a:rPr>
              <a:t>rdwuh</a:t>
            </a:r>
            <a:r>
              <a:rPr lang="en-US" sz="1300" dirty="0">
                <a:solidFill>
                  <a:srgbClr val="191919"/>
                </a:solidFill>
                <a:latin typeface="Arial" panose="020B0604020202020204" pitchFamily="34" charset="0"/>
                <a:cs typeface="Arial" panose="020B0604020202020204" pitchFamily="34" charset="0"/>
              </a:rPr>
              <a:t> –p &lt;</a:t>
            </a:r>
            <a:r>
              <a:rPr lang="en-US" sz="1300" dirty="0" err="1">
                <a:solidFill>
                  <a:srgbClr val="191919"/>
                </a:solidFill>
                <a:latin typeface="Arial" panose="020B0604020202020204" pitchFamily="34" charset="0"/>
                <a:cs typeface="Arial" panose="020B0604020202020204" pitchFamily="34" charset="0"/>
              </a:rPr>
              <a:t>pid</a:t>
            </a:r>
            <a:r>
              <a:rPr lang="en-US" sz="1300" dirty="0">
                <a:solidFill>
                  <a:srgbClr val="191919"/>
                </a:solidFill>
                <a:latin typeface="Arial" panose="020B0604020202020204" pitchFamily="34" charset="0"/>
                <a:cs typeface="Arial" panose="020B0604020202020204" pitchFamily="34" charset="0"/>
              </a:rPr>
              <a:t>&gt;</a:t>
            </a:r>
          </a:p>
          <a:p>
            <a:endParaRPr lang="en-IN" sz="1300" dirty="0">
              <a:latin typeface="Arial" panose="020B0604020202020204" pitchFamily="34" charset="0"/>
              <a:cs typeface="Arial" panose="020B0604020202020204" pitchFamily="34" charset="0"/>
            </a:endParaRPr>
          </a:p>
          <a:p>
            <a:r>
              <a:rPr lang="en-IN" sz="1300" dirty="0">
                <a:latin typeface="Arial" panose="020B0604020202020204" pitchFamily="34" charset="0"/>
                <a:cs typeface="Arial" panose="020B0604020202020204" pitchFamily="34" charset="0"/>
              </a:rPr>
              <a:t>          </a:t>
            </a:r>
            <a:r>
              <a:rPr lang="en-IN" sz="1300" b="1" dirty="0">
                <a:latin typeface="Arial" panose="020B0604020202020204" pitchFamily="34" charset="0"/>
                <a:cs typeface="Arial" panose="020B0604020202020204" pitchFamily="34" charset="0"/>
              </a:rPr>
              <a:t>5.</a:t>
            </a:r>
            <a:r>
              <a:rPr lang="en-IN" sz="1300" dirty="0">
                <a:latin typeface="Arial" panose="020B0604020202020204" pitchFamily="34" charset="0"/>
                <a:cs typeface="Arial" panose="020B0604020202020204" pitchFamily="34" charset="0"/>
              </a:rPr>
              <a:t>Swap memory usage scripts – To check the swap memory per process.</a:t>
            </a:r>
          </a:p>
          <a:p>
            <a:endParaRPr lang="en-IN" sz="1300" dirty="0">
              <a:latin typeface="Arial" panose="020B0604020202020204" pitchFamily="34" charset="0"/>
              <a:cs typeface="Arial" panose="020B0604020202020204" pitchFamily="34" charset="0"/>
            </a:endParaRPr>
          </a:p>
          <a:p>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15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 Performance Monitoring Tools</a:t>
            </a: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5D6F45B-8782-6691-4FA9-7B6F727C12B7}"/>
              </a:ext>
            </a:extLst>
          </p:cNvPr>
          <p:cNvSpPr txBox="1"/>
          <p:nvPr/>
        </p:nvSpPr>
        <p:spPr>
          <a:xfrm>
            <a:off x="467360" y="985520"/>
            <a:ext cx="10952480" cy="3947234"/>
          </a:xfrm>
          <a:prstGeom prst="rect">
            <a:avLst/>
          </a:prstGeom>
          <a:noFill/>
        </p:spPr>
        <p:txBody>
          <a:bodyPr wrap="square" rtlCol="0">
            <a:spAutoFit/>
          </a:bodyPr>
          <a:lstStyle/>
          <a:p>
            <a:r>
              <a:rPr lang="en-IN" b="1" dirty="0"/>
              <a:t>Problem : High Disk usage</a:t>
            </a:r>
          </a:p>
          <a:p>
            <a:endParaRPr lang="en-IN" dirty="0"/>
          </a:p>
          <a:p>
            <a:r>
              <a:rPr lang="en-IN" sz="1300" b="1" dirty="0">
                <a:latin typeface="Arial" panose="020B0604020202020204" pitchFamily="34" charset="0"/>
                <a:cs typeface="Arial" panose="020B0604020202020204" pitchFamily="34" charset="0"/>
              </a:rPr>
              <a:t>Tools to use </a:t>
            </a:r>
          </a:p>
          <a:p>
            <a:pPr lvl="1">
              <a:lnSpc>
                <a:spcPct val="150000"/>
              </a:lnSpc>
            </a:pPr>
            <a:r>
              <a:rPr lang="en-IN" sz="1300" b="1" dirty="0">
                <a:latin typeface="Arial" panose="020B0604020202020204" pitchFamily="34" charset="0"/>
                <a:cs typeface="Arial" panose="020B0604020202020204" pitchFamily="34" charset="0"/>
              </a:rPr>
              <a:t>2.Vmstat </a:t>
            </a:r>
            <a:r>
              <a:rPr lang="en-IN" sz="1300" dirty="0">
                <a:latin typeface="Arial" panose="020B0604020202020204" pitchFamily="34" charset="0"/>
                <a:cs typeface="Arial" panose="020B0604020202020204" pitchFamily="34" charset="0"/>
              </a:rPr>
              <a:t> - To check the CPU usage caused by us, sys, </a:t>
            </a:r>
            <a:r>
              <a:rPr lang="en-IN" sz="1300" dirty="0" err="1">
                <a:latin typeface="Arial" panose="020B0604020202020204" pitchFamily="34" charset="0"/>
                <a:cs typeface="Arial" panose="020B0604020202020204" pitchFamily="34" charset="0"/>
              </a:rPr>
              <a:t>wa</a:t>
            </a:r>
            <a:r>
              <a:rPr lang="en-IN" sz="1300" dirty="0">
                <a:latin typeface="Arial" panose="020B0604020202020204" pitchFamily="34" charset="0"/>
                <a:cs typeface="Arial" panose="020B0604020202020204" pitchFamily="34" charset="0"/>
              </a:rPr>
              <a:t>, </a:t>
            </a:r>
            <a:r>
              <a:rPr lang="en-IN" sz="1300" dirty="0" err="1">
                <a:latin typeface="Arial" panose="020B0604020202020204" pitchFamily="34" charset="0"/>
                <a:cs typeface="Arial" panose="020B0604020202020204" pitchFamily="34" charset="0"/>
              </a:rPr>
              <a:t>st</a:t>
            </a:r>
            <a:r>
              <a:rPr lang="en-IN" sz="1300" dirty="0">
                <a:latin typeface="Arial" panose="020B0604020202020204" pitchFamily="34" charset="0"/>
                <a:cs typeface="Arial" panose="020B0604020202020204" pitchFamily="34" charset="0"/>
              </a:rPr>
              <a:t> </a:t>
            </a:r>
          </a:p>
          <a:p>
            <a:pPr lvl="1">
              <a:lnSpc>
                <a:spcPct val="150000"/>
              </a:lnSpc>
            </a:pPr>
            <a:r>
              <a:rPr lang="en-IN" sz="1300" dirty="0">
                <a:latin typeface="Arial" panose="020B0604020202020204" pitchFamily="34" charset="0"/>
                <a:cs typeface="Arial" panose="020B0604020202020204" pitchFamily="34" charset="0"/>
              </a:rPr>
              <a:t>	Vmstat –n 1</a:t>
            </a:r>
          </a:p>
          <a:p>
            <a:pPr lvl="1"/>
            <a:r>
              <a:rPr lang="en-IN" sz="1300" b="1" dirty="0">
                <a:latin typeface="Arial" panose="020B0604020202020204" pitchFamily="34" charset="0"/>
                <a:cs typeface="Arial" panose="020B0604020202020204" pitchFamily="34" charset="0"/>
              </a:rPr>
              <a:t>3.Dmesg:</a:t>
            </a:r>
            <a:r>
              <a:rPr lang="en-IN" sz="1300" dirty="0">
                <a:latin typeface="Arial" panose="020B0604020202020204" pitchFamily="34" charset="0"/>
                <a:cs typeface="Arial" panose="020B0604020202020204" pitchFamily="34" charset="0"/>
              </a:rPr>
              <a:t> </a:t>
            </a:r>
            <a:r>
              <a:rPr lang="en-US" sz="1300" i="0" dirty="0">
                <a:solidFill>
                  <a:srgbClr val="444444"/>
                </a:solidFill>
                <a:effectLst/>
                <a:latin typeface="Arial" panose="020B0604020202020204" pitchFamily="34" charset="0"/>
                <a:cs typeface="Arial" panose="020B0604020202020204" pitchFamily="34" charset="0"/>
              </a:rPr>
              <a:t>Provides vital information that can be used f</a:t>
            </a:r>
            <a:r>
              <a:rPr lang="en-US" sz="1300" i="0" dirty="0">
                <a:effectLst/>
                <a:latin typeface="Arial" panose="020B0604020202020204" pitchFamily="34" charset="0"/>
                <a:cs typeface="Arial" panose="020B0604020202020204" pitchFamily="34" charset="0"/>
              </a:rPr>
              <a:t>or troubleshooting production performance problems.</a:t>
            </a:r>
            <a:endParaRPr lang="en-US" sz="1300" dirty="0">
              <a:latin typeface="Arial" panose="020B0604020202020204" pitchFamily="34" charset="0"/>
              <a:cs typeface="Arial" panose="020B0604020202020204" pitchFamily="34" charset="0"/>
            </a:endParaRPr>
          </a:p>
          <a:p>
            <a:pPr lvl="1"/>
            <a:r>
              <a:rPr lang="en-IN" sz="1300" i="0" dirty="0">
                <a:effectLst/>
                <a:latin typeface="Arial" panose="020B0604020202020204" pitchFamily="34" charset="0"/>
                <a:cs typeface="Arial" panose="020B0604020202020204" pitchFamily="34" charset="0"/>
              </a:rPr>
              <a:t>	dmesg | tail -20 ,dmesg | head -20,dmesg | grep -i memory</a:t>
            </a:r>
            <a:r>
              <a:rPr lang="en-IN" sz="1300" dirty="0">
                <a:latin typeface="Arial" panose="020B0604020202020204" pitchFamily="34" charset="0"/>
                <a:cs typeface="Arial" panose="020B0604020202020204" pitchFamily="34" charset="0"/>
              </a:rPr>
              <a:t>, sudo dmesg -xL | tail -20, sudo dmesg -xTL | tail -20</a:t>
            </a:r>
          </a:p>
          <a:p>
            <a:pPr lvl="1">
              <a:lnSpc>
                <a:spcPct val="150000"/>
              </a:lnSpc>
            </a:pPr>
            <a:r>
              <a:rPr lang="en-IN" sz="1300" b="1" dirty="0">
                <a:latin typeface="Arial" panose="020B0604020202020204" pitchFamily="34" charset="0"/>
                <a:cs typeface="Arial" panose="020B0604020202020204" pitchFamily="34" charset="0"/>
              </a:rPr>
              <a:t>4.Top</a:t>
            </a:r>
            <a:r>
              <a:rPr lang="en-IN" sz="1300" dirty="0">
                <a:latin typeface="Arial" panose="020B0604020202020204" pitchFamily="34" charset="0"/>
                <a:cs typeface="Arial" panose="020B0604020202020204" pitchFamily="34" charset="0"/>
              </a:rPr>
              <a:t> –To check the overall CPU usage by process wise and summary about the system.</a:t>
            </a:r>
          </a:p>
          <a:p>
            <a:pPr lvl="1">
              <a:lnSpc>
                <a:spcPct val="150000"/>
              </a:lnSpc>
            </a:pPr>
            <a:r>
              <a:rPr lang="en-IN" sz="1300" dirty="0">
                <a:latin typeface="Arial" panose="020B0604020202020204" pitchFamily="34" charset="0"/>
                <a:cs typeface="Arial" panose="020B0604020202020204" pitchFamily="34" charset="0"/>
              </a:rPr>
              <a:t>	top </a:t>
            </a:r>
            <a:r>
              <a:rPr lang="en-IN" sz="1300" dirty="0" err="1">
                <a:latin typeface="Arial" panose="020B0604020202020204" pitchFamily="34" charset="0"/>
                <a:cs typeface="Arial" panose="020B0604020202020204" pitchFamily="34" charset="0"/>
              </a:rPr>
              <a:t>shift+M</a:t>
            </a:r>
            <a:r>
              <a:rPr lang="en-IN" sz="1300" dirty="0">
                <a:latin typeface="Arial" panose="020B0604020202020204" pitchFamily="34" charset="0"/>
                <a:cs typeface="Arial" panose="020B0604020202020204" pitchFamily="34" charset="0"/>
              </a:rPr>
              <a:t>  - sort by cpu usage  ;  top shift+P – sort by memory usage    ;  Top –H –p &lt;</a:t>
            </a:r>
            <a:r>
              <a:rPr lang="en-IN" sz="1300" dirty="0" err="1">
                <a:latin typeface="Arial" panose="020B0604020202020204" pitchFamily="34" charset="0"/>
                <a:cs typeface="Arial" panose="020B0604020202020204" pitchFamily="34" charset="0"/>
              </a:rPr>
              <a:t>pid</a:t>
            </a:r>
            <a:r>
              <a:rPr lang="en-IN" sz="1300" dirty="0">
                <a:latin typeface="Arial" panose="020B0604020202020204" pitchFamily="34" charset="0"/>
                <a:cs typeface="Arial" panose="020B0604020202020204" pitchFamily="34" charset="0"/>
              </a:rPr>
              <a:t>&gt; - thread wise stats </a:t>
            </a:r>
          </a:p>
          <a:p>
            <a:pPr lvl="1">
              <a:lnSpc>
                <a:spcPct val="150000"/>
              </a:lnSpc>
            </a:pPr>
            <a:r>
              <a:rPr lang="en-IN" sz="1300" b="1" dirty="0">
                <a:latin typeface="Arial" panose="020B0604020202020204" pitchFamily="34" charset="0"/>
                <a:cs typeface="Arial" panose="020B0604020202020204" pitchFamily="34" charset="0"/>
              </a:rPr>
              <a:t>5. Iostat  -  </a:t>
            </a:r>
            <a:r>
              <a:rPr lang="en-IN" sz="1300" b="1" dirty="0" err="1">
                <a:latin typeface="Arial" panose="020B0604020202020204" pitchFamily="34" charset="0"/>
                <a:cs typeface="Arial" panose="020B0604020202020204" pitchFamily="34" charset="0"/>
              </a:rPr>
              <a:t>iostat</a:t>
            </a:r>
            <a:r>
              <a:rPr lang="en-IN" sz="1300" b="1" dirty="0">
                <a:latin typeface="Arial" panose="020B0604020202020204" pitchFamily="34" charset="0"/>
                <a:cs typeface="Arial" panose="020B0604020202020204" pitchFamily="34" charset="0"/>
              </a:rPr>
              <a:t> -</a:t>
            </a:r>
            <a:r>
              <a:rPr lang="en-IN" sz="1300" b="1" dirty="0" err="1">
                <a:latin typeface="Arial" panose="020B0604020202020204" pitchFamily="34" charset="0"/>
                <a:cs typeface="Arial" panose="020B0604020202020204" pitchFamily="34" charset="0"/>
              </a:rPr>
              <a:t>hx</a:t>
            </a:r>
            <a:r>
              <a:rPr lang="en-IN" sz="1300" b="1" dirty="0">
                <a:latin typeface="Arial" panose="020B0604020202020204" pitchFamily="34" charset="0"/>
                <a:cs typeface="Arial" panose="020B0604020202020204" pitchFamily="34" charset="0"/>
              </a:rPr>
              <a:t> 1 2</a:t>
            </a:r>
            <a:endParaRPr lang="nn-NO" sz="1300" dirty="0">
              <a:solidFill>
                <a:srgbClr val="292929"/>
              </a:solidFill>
              <a:latin typeface="Arial" panose="020B0604020202020204" pitchFamily="34" charset="0"/>
              <a:cs typeface="Arial" panose="020B0604020202020204" pitchFamily="34" charset="0"/>
            </a:endParaRPr>
          </a:p>
          <a:p>
            <a:pPr lvl="1"/>
            <a:endParaRPr lang="nn-NO" sz="1300" dirty="0">
              <a:solidFill>
                <a:srgbClr val="292929"/>
              </a:solidFill>
              <a:latin typeface="Arial" panose="020B0604020202020204" pitchFamily="34" charset="0"/>
              <a:cs typeface="Arial" panose="020B0604020202020204" pitchFamily="34" charset="0"/>
            </a:endParaRPr>
          </a:p>
          <a:p>
            <a:pPr lvl="1"/>
            <a:r>
              <a:rPr lang="nn-NO" sz="1300" b="1" dirty="0">
                <a:solidFill>
                  <a:srgbClr val="292929"/>
                </a:solidFill>
                <a:latin typeface="Arial" panose="020B0604020202020204" pitchFamily="34" charset="0"/>
                <a:cs typeface="Arial" panose="020B0604020202020204" pitchFamily="34" charset="0"/>
              </a:rPr>
              <a:t>6.Pidstat </a:t>
            </a:r>
            <a:r>
              <a:rPr lang="nn-NO" sz="1300" dirty="0">
                <a:solidFill>
                  <a:srgbClr val="292929"/>
                </a:solidFill>
                <a:latin typeface="Arial" panose="020B0604020202020204" pitchFamily="34" charset="0"/>
                <a:cs typeface="Arial" panose="020B0604020202020204" pitchFamily="34" charset="0"/>
              </a:rPr>
              <a:t> - </a:t>
            </a:r>
            <a:r>
              <a:rPr lang="en-US" sz="1300" i="0" dirty="0">
                <a:solidFill>
                  <a:srgbClr val="292929"/>
                </a:solidFill>
                <a:effectLst/>
                <a:latin typeface="Arial" panose="020B0604020202020204" pitchFamily="34" charset="0"/>
                <a:cs typeface="Arial" panose="020B0604020202020204" pitchFamily="34" charset="0"/>
              </a:rPr>
              <a:t>Pidstat is a little like top’s per-process summary but prints a rolling summary instead of clearing the screen. </a:t>
            </a:r>
            <a:endParaRPr lang="en-IN" sz="1300" i="0" dirty="0">
              <a:solidFill>
                <a:srgbClr val="292929"/>
              </a:solidFill>
              <a:effectLst/>
              <a:latin typeface="Arial" panose="020B0604020202020204" pitchFamily="34" charset="0"/>
              <a:cs typeface="Arial" panose="020B0604020202020204" pitchFamily="34" charset="0"/>
            </a:endParaRPr>
          </a:p>
          <a:p>
            <a:pPr lvl="2"/>
            <a:r>
              <a:rPr lang="en-IN" sz="1300" dirty="0">
                <a:solidFill>
                  <a:srgbClr val="292929"/>
                </a:solidFill>
                <a:latin typeface="Arial" panose="020B0604020202020204" pitchFamily="34" charset="0"/>
                <a:cs typeface="Arial" panose="020B0604020202020204" pitchFamily="34" charset="0"/>
              </a:rPr>
              <a:t>pidstat –d ( provides disk usage per process level)</a:t>
            </a:r>
          </a:p>
          <a:p>
            <a:pPr lvl="2"/>
            <a:r>
              <a:rPr lang="en-US" sz="1300" i="0" dirty="0">
                <a:solidFill>
                  <a:srgbClr val="191919"/>
                </a:solidFill>
                <a:effectLst/>
                <a:latin typeface="Arial" panose="020B0604020202020204" pitchFamily="34" charset="0"/>
                <a:cs typeface="Arial" panose="020B0604020202020204" pitchFamily="34" charset="0"/>
              </a:rPr>
              <a:t>p</a:t>
            </a:r>
            <a:r>
              <a:rPr lang="en-US" sz="1300" dirty="0">
                <a:solidFill>
                  <a:srgbClr val="191919"/>
                </a:solidFill>
                <a:latin typeface="Arial" panose="020B0604020202020204" pitchFamily="34" charset="0"/>
                <a:cs typeface="Arial" panose="020B0604020202020204" pitchFamily="34" charset="0"/>
              </a:rPr>
              <a:t>idstat –</a:t>
            </a:r>
            <a:r>
              <a:rPr lang="en-US" sz="1300" dirty="0" err="1">
                <a:solidFill>
                  <a:srgbClr val="191919"/>
                </a:solidFill>
                <a:latin typeface="Arial" panose="020B0604020202020204" pitchFamily="34" charset="0"/>
                <a:cs typeface="Arial" panose="020B0604020202020204" pitchFamily="34" charset="0"/>
              </a:rPr>
              <a:t>rdwuh</a:t>
            </a:r>
            <a:r>
              <a:rPr lang="en-US" sz="1300" dirty="0">
                <a:solidFill>
                  <a:srgbClr val="191919"/>
                </a:solidFill>
                <a:latin typeface="Arial" panose="020B0604020202020204" pitchFamily="34" charset="0"/>
                <a:cs typeface="Arial" panose="020B0604020202020204" pitchFamily="34" charset="0"/>
              </a:rPr>
              <a:t> –p &lt;</a:t>
            </a:r>
            <a:r>
              <a:rPr lang="en-US" sz="1300" dirty="0" err="1">
                <a:solidFill>
                  <a:srgbClr val="191919"/>
                </a:solidFill>
                <a:latin typeface="Arial" panose="020B0604020202020204" pitchFamily="34" charset="0"/>
                <a:cs typeface="Arial" panose="020B0604020202020204" pitchFamily="34" charset="0"/>
              </a:rPr>
              <a:t>pid</a:t>
            </a:r>
            <a:endParaRPr lang="en-US" sz="1300" dirty="0">
              <a:solidFill>
                <a:srgbClr val="191919"/>
              </a:solidFill>
              <a:latin typeface="Arial" panose="020B0604020202020204" pitchFamily="34" charset="0"/>
              <a:cs typeface="Arial" panose="020B0604020202020204" pitchFamily="34" charset="0"/>
            </a:endParaRPr>
          </a:p>
          <a:p>
            <a:pPr lvl="1"/>
            <a:r>
              <a:rPr lang="en-US" sz="1300" b="1" dirty="0">
                <a:solidFill>
                  <a:srgbClr val="292929"/>
                </a:solidFill>
                <a:latin typeface="Arial" panose="020B0604020202020204" pitchFamily="34" charset="0"/>
                <a:cs typeface="Arial" panose="020B0604020202020204" pitchFamily="34" charset="0"/>
              </a:rPr>
              <a:t>7. </a:t>
            </a:r>
            <a:r>
              <a:rPr lang="en-US" sz="1300" b="1" dirty="0" err="1">
                <a:solidFill>
                  <a:srgbClr val="292929"/>
                </a:solidFill>
                <a:latin typeface="Arial" panose="020B0604020202020204" pitchFamily="34" charset="0"/>
                <a:cs typeface="Arial" panose="020B0604020202020204" pitchFamily="34" charset="0"/>
              </a:rPr>
              <a:t>iotop</a:t>
            </a:r>
            <a:endParaRPr lang="en-US" sz="1300" b="1" dirty="0">
              <a:solidFill>
                <a:srgbClr val="292929"/>
              </a:solidFill>
              <a:latin typeface="Arial" panose="020B0604020202020204" pitchFamily="34" charset="0"/>
              <a:cs typeface="Arial" panose="020B0604020202020204" pitchFamily="34" charset="0"/>
            </a:endParaRPr>
          </a:p>
          <a:p>
            <a:endParaRPr lang="en-US" sz="1300" dirty="0">
              <a:solidFill>
                <a:srgbClr val="1919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6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1C1299-B602-EE8F-387F-205E48BAF600}"/>
              </a:ext>
            </a:extLst>
          </p:cNvPr>
          <p:cNvSpPr txBox="1"/>
          <p:nvPr/>
        </p:nvSpPr>
        <p:spPr>
          <a:xfrm>
            <a:off x="927100" y="673100"/>
            <a:ext cx="9321800" cy="359463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IN" sz="4000" dirty="0">
                <a:latin typeface="Arial" panose="020B0604020202020204" pitchFamily="34" charset="0"/>
                <a:cs typeface="Arial" panose="020B0604020202020204" pitchFamily="34" charset="0"/>
              </a:rPr>
              <a:t> Linux Components</a:t>
            </a:r>
          </a:p>
          <a:p>
            <a:pPr marL="457200" indent="-457200">
              <a:lnSpc>
                <a:spcPct val="200000"/>
              </a:lnSpc>
              <a:buFont typeface="Arial" panose="020B0604020202020204" pitchFamily="34" charset="0"/>
              <a:buChar char="•"/>
            </a:pPr>
            <a:r>
              <a:rPr lang="en-IN" sz="4000" dirty="0">
                <a:latin typeface="Arial" panose="020B0604020202020204" pitchFamily="34" charset="0"/>
                <a:cs typeface="Arial" panose="020B0604020202020204" pitchFamily="34" charset="0"/>
              </a:rPr>
              <a:t> Linux Performance monitoring</a:t>
            </a:r>
          </a:p>
          <a:p>
            <a:pPr marL="457200" indent="-457200">
              <a:lnSpc>
                <a:spcPct val="200000"/>
              </a:lnSpc>
              <a:buFont typeface="Arial" panose="020B0604020202020204" pitchFamily="34" charset="0"/>
              <a:buChar char="•"/>
            </a:pPr>
            <a:r>
              <a:rPr lang="en-IN" sz="4000" dirty="0">
                <a:latin typeface="Arial" panose="020B0604020202020204" pitchFamily="34" charset="0"/>
                <a:cs typeface="Arial" panose="020B0604020202020204" pitchFamily="34" charset="0"/>
              </a:rPr>
              <a:t> Hands -on</a:t>
            </a:r>
          </a:p>
        </p:txBody>
      </p:sp>
    </p:spTree>
    <p:extLst>
      <p:ext uri="{BB962C8B-B14F-4D97-AF65-F5344CB8AC3E}">
        <p14:creationId xmlns:p14="http://schemas.microsoft.com/office/powerpoint/2010/main" val="375262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Core Concepts  </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234856D-75F8-FC5F-C25D-B6DEAB373B45}"/>
              </a:ext>
            </a:extLst>
          </p:cNvPr>
          <p:cNvSpPr/>
          <p:nvPr/>
        </p:nvSpPr>
        <p:spPr>
          <a:xfrm>
            <a:off x="3489960" y="3435354"/>
            <a:ext cx="4330700" cy="95884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b="1" dirty="0"/>
              <a:t>Kernel</a:t>
            </a:r>
          </a:p>
        </p:txBody>
      </p:sp>
      <p:sp>
        <p:nvSpPr>
          <p:cNvPr id="3" name="Rectangle: Rounded Corners 2">
            <a:extLst>
              <a:ext uri="{FF2B5EF4-FFF2-40B4-BE49-F238E27FC236}">
                <a16:creationId xmlns:a16="http://schemas.microsoft.com/office/drawing/2014/main" id="{7121E804-727C-CA45-5A90-2F53D679B02A}"/>
              </a:ext>
            </a:extLst>
          </p:cNvPr>
          <p:cNvSpPr/>
          <p:nvPr/>
        </p:nvSpPr>
        <p:spPr>
          <a:xfrm>
            <a:off x="4318000" y="5506679"/>
            <a:ext cx="2768600" cy="1079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Application/Software</a:t>
            </a:r>
          </a:p>
        </p:txBody>
      </p:sp>
      <p:cxnSp>
        <p:nvCxnSpPr>
          <p:cNvPr id="8" name="Straight Arrow Connector 7">
            <a:extLst>
              <a:ext uri="{FF2B5EF4-FFF2-40B4-BE49-F238E27FC236}">
                <a16:creationId xmlns:a16="http://schemas.microsoft.com/office/drawing/2014/main" id="{9684E8B0-083F-8BF7-2D69-C06C5735E5AA}"/>
              </a:ext>
            </a:extLst>
          </p:cNvPr>
          <p:cNvCxnSpPr/>
          <p:nvPr/>
        </p:nvCxnSpPr>
        <p:spPr>
          <a:xfrm flipV="1">
            <a:off x="5181600" y="4394195"/>
            <a:ext cx="0" cy="11124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E03D17-C0FF-3F6C-4B2E-FBF7CF9AA944}"/>
              </a:ext>
            </a:extLst>
          </p:cNvPr>
          <p:cNvCxnSpPr/>
          <p:nvPr/>
        </p:nvCxnSpPr>
        <p:spPr>
          <a:xfrm>
            <a:off x="6426200" y="4483100"/>
            <a:ext cx="0" cy="10235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4377E38-D1E5-7701-CF6E-DC7E663028E0}"/>
              </a:ext>
            </a:extLst>
          </p:cNvPr>
          <p:cNvSpPr txBox="1"/>
          <p:nvPr/>
        </p:nvSpPr>
        <p:spPr>
          <a:xfrm>
            <a:off x="7397749" y="5248890"/>
            <a:ext cx="2209800" cy="369332"/>
          </a:xfrm>
          <a:prstGeom prst="rect">
            <a:avLst/>
          </a:prstGeom>
          <a:noFill/>
        </p:spPr>
        <p:txBody>
          <a:bodyPr wrap="square" rtlCol="0">
            <a:spAutoFit/>
          </a:bodyPr>
          <a:lstStyle/>
          <a:p>
            <a:r>
              <a:rPr lang="en-IN" dirty="0"/>
              <a:t>Interrupts</a:t>
            </a:r>
          </a:p>
        </p:txBody>
      </p:sp>
      <p:sp>
        <p:nvSpPr>
          <p:cNvPr id="12" name="Rectangle 11">
            <a:extLst>
              <a:ext uri="{FF2B5EF4-FFF2-40B4-BE49-F238E27FC236}">
                <a16:creationId xmlns:a16="http://schemas.microsoft.com/office/drawing/2014/main" id="{47EBD720-5269-86B4-1022-E313535E0E84}"/>
              </a:ext>
            </a:extLst>
          </p:cNvPr>
          <p:cNvSpPr/>
          <p:nvPr/>
        </p:nvSpPr>
        <p:spPr>
          <a:xfrm>
            <a:off x="2336800" y="1333500"/>
            <a:ext cx="2222500" cy="15493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Physical Memory</a:t>
            </a:r>
          </a:p>
        </p:txBody>
      </p:sp>
      <p:sp>
        <p:nvSpPr>
          <p:cNvPr id="14" name="Rectangle 13">
            <a:extLst>
              <a:ext uri="{FF2B5EF4-FFF2-40B4-BE49-F238E27FC236}">
                <a16:creationId xmlns:a16="http://schemas.microsoft.com/office/drawing/2014/main" id="{2019C793-D294-3EE7-F019-1AE0039C5D0A}"/>
              </a:ext>
            </a:extLst>
          </p:cNvPr>
          <p:cNvSpPr/>
          <p:nvPr/>
        </p:nvSpPr>
        <p:spPr>
          <a:xfrm>
            <a:off x="5334635" y="1340492"/>
            <a:ext cx="4972050" cy="14662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File System(Disk)</a:t>
            </a:r>
          </a:p>
        </p:txBody>
      </p:sp>
      <p:sp>
        <p:nvSpPr>
          <p:cNvPr id="15" name="Rectangle 14">
            <a:extLst>
              <a:ext uri="{FF2B5EF4-FFF2-40B4-BE49-F238E27FC236}">
                <a16:creationId xmlns:a16="http://schemas.microsoft.com/office/drawing/2014/main" id="{4030193F-9DAA-AEC8-6E16-49CB5073B772}"/>
              </a:ext>
            </a:extLst>
          </p:cNvPr>
          <p:cNvSpPr/>
          <p:nvPr/>
        </p:nvSpPr>
        <p:spPr>
          <a:xfrm>
            <a:off x="5321300" y="1552592"/>
            <a:ext cx="812800" cy="10096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Swap</a:t>
            </a:r>
          </a:p>
        </p:txBody>
      </p:sp>
      <p:sp>
        <p:nvSpPr>
          <p:cNvPr id="16" name="Rectangle: Rounded Corners 15">
            <a:extLst>
              <a:ext uri="{FF2B5EF4-FFF2-40B4-BE49-F238E27FC236}">
                <a16:creationId xmlns:a16="http://schemas.microsoft.com/office/drawing/2014/main" id="{8D5FF44F-1C61-994A-4FD8-021F50FCFC91}"/>
              </a:ext>
            </a:extLst>
          </p:cNvPr>
          <p:cNvSpPr/>
          <p:nvPr/>
        </p:nvSpPr>
        <p:spPr>
          <a:xfrm>
            <a:off x="8947150" y="5506678"/>
            <a:ext cx="1816099" cy="10794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Input/Output device</a:t>
            </a:r>
          </a:p>
        </p:txBody>
      </p:sp>
      <p:cxnSp>
        <p:nvCxnSpPr>
          <p:cNvPr id="18" name="Straight Arrow Connector 17">
            <a:extLst>
              <a:ext uri="{FF2B5EF4-FFF2-40B4-BE49-F238E27FC236}">
                <a16:creationId xmlns:a16="http://schemas.microsoft.com/office/drawing/2014/main" id="{1604E41A-B8CC-3C05-3213-ACA2ED25FEA8}"/>
              </a:ext>
            </a:extLst>
          </p:cNvPr>
          <p:cNvCxnSpPr>
            <a:cxnSpLocks/>
          </p:cNvCxnSpPr>
          <p:nvPr/>
        </p:nvCxnSpPr>
        <p:spPr>
          <a:xfrm flipH="1" flipV="1">
            <a:off x="7239000" y="6046427"/>
            <a:ext cx="1549400"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42D0E7DB-3A52-F15A-4F3F-C44189C3CAB4}"/>
              </a:ext>
            </a:extLst>
          </p:cNvPr>
          <p:cNvSpPr txBox="1"/>
          <p:nvPr/>
        </p:nvSpPr>
        <p:spPr>
          <a:xfrm>
            <a:off x="5137149" y="4879558"/>
            <a:ext cx="2209800" cy="369332"/>
          </a:xfrm>
          <a:prstGeom prst="rect">
            <a:avLst/>
          </a:prstGeom>
          <a:noFill/>
        </p:spPr>
        <p:txBody>
          <a:bodyPr wrap="square" rtlCol="0">
            <a:spAutoFit/>
          </a:bodyPr>
          <a:lstStyle/>
          <a:p>
            <a:r>
              <a:rPr lang="en-IN" dirty="0"/>
              <a:t>System calls</a:t>
            </a:r>
          </a:p>
        </p:txBody>
      </p:sp>
      <p:sp>
        <p:nvSpPr>
          <p:cNvPr id="21" name="TextBox 20">
            <a:extLst>
              <a:ext uri="{FF2B5EF4-FFF2-40B4-BE49-F238E27FC236}">
                <a16:creationId xmlns:a16="http://schemas.microsoft.com/office/drawing/2014/main" id="{150B433B-B83E-FAAB-3C94-243FC6FB5BE1}"/>
              </a:ext>
            </a:extLst>
          </p:cNvPr>
          <p:cNvSpPr txBox="1"/>
          <p:nvPr/>
        </p:nvSpPr>
        <p:spPr>
          <a:xfrm>
            <a:off x="2383156" y="4582693"/>
            <a:ext cx="2209799" cy="369332"/>
          </a:xfrm>
          <a:prstGeom prst="rect">
            <a:avLst/>
          </a:prstGeom>
          <a:noFill/>
        </p:spPr>
        <p:txBody>
          <a:bodyPr wrap="square" rtlCol="0">
            <a:spAutoFit/>
          </a:bodyPr>
          <a:lstStyle/>
          <a:p>
            <a:r>
              <a:rPr lang="en-IN" dirty="0"/>
              <a:t>Context switching</a:t>
            </a:r>
          </a:p>
        </p:txBody>
      </p:sp>
      <p:sp>
        <p:nvSpPr>
          <p:cNvPr id="22" name="Rectangle 21">
            <a:extLst>
              <a:ext uri="{FF2B5EF4-FFF2-40B4-BE49-F238E27FC236}">
                <a16:creationId xmlns:a16="http://schemas.microsoft.com/office/drawing/2014/main" id="{3857354B-3773-09D0-0ADC-3EF1E70C1CC7}"/>
              </a:ext>
            </a:extLst>
          </p:cNvPr>
          <p:cNvSpPr/>
          <p:nvPr/>
        </p:nvSpPr>
        <p:spPr>
          <a:xfrm>
            <a:off x="850901" y="3344869"/>
            <a:ext cx="1667511" cy="12604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b="1" dirty="0"/>
              <a:t>CPU</a:t>
            </a:r>
          </a:p>
        </p:txBody>
      </p:sp>
      <p:cxnSp>
        <p:nvCxnSpPr>
          <p:cNvPr id="24" name="Straight Arrow Connector 23">
            <a:extLst>
              <a:ext uri="{FF2B5EF4-FFF2-40B4-BE49-F238E27FC236}">
                <a16:creationId xmlns:a16="http://schemas.microsoft.com/office/drawing/2014/main" id="{853E044E-4EA6-5C67-FB47-A8E6498A6B09}"/>
              </a:ext>
            </a:extLst>
          </p:cNvPr>
          <p:cNvCxnSpPr>
            <a:cxnSpLocks/>
          </p:cNvCxnSpPr>
          <p:nvPr/>
        </p:nvCxnSpPr>
        <p:spPr>
          <a:xfrm>
            <a:off x="2628900" y="3914774"/>
            <a:ext cx="6985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FCDD3AB-6FCE-4DCA-F86D-BB4F464EA5E5}"/>
              </a:ext>
            </a:extLst>
          </p:cNvPr>
          <p:cNvCxnSpPr>
            <a:cxnSpLocks/>
          </p:cNvCxnSpPr>
          <p:nvPr/>
        </p:nvCxnSpPr>
        <p:spPr>
          <a:xfrm>
            <a:off x="4216399" y="2806701"/>
            <a:ext cx="0" cy="6159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77AC3FF-218E-8C21-7913-121E4E754556}"/>
              </a:ext>
            </a:extLst>
          </p:cNvPr>
          <p:cNvCxnSpPr>
            <a:cxnSpLocks/>
          </p:cNvCxnSpPr>
          <p:nvPr/>
        </p:nvCxnSpPr>
        <p:spPr>
          <a:xfrm>
            <a:off x="6667499" y="2819413"/>
            <a:ext cx="0" cy="6159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760B575B-66F7-A05E-3F2A-6835BC8A03F4}"/>
              </a:ext>
            </a:extLst>
          </p:cNvPr>
          <p:cNvCxnSpPr>
            <a:cxnSpLocks/>
          </p:cNvCxnSpPr>
          <p:nvPr/>
        </p:nvCxnSpPr>
        <p:spPr>
          <a:xfrm>
            <a:off x="4648200" y="1854200"/>
            <a:ext cx="6864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C95B8D6-33C6-919B-4777-BB64F921502A}"/>
              </a:ext>
            </a:extLst>
          </p:cNvPr>
          <p:cNvCxnSpPr>
            <a:cxnSpLocks/>
          </p:cNvCxnSpPr>
          <p:nvPr/>
        </p:nvCxnSpPr>
        <p:spPr>
          <a:xfrm flipH="1">
            <a:off x="4648200" y="2298700"/>
            <a:ext cx="6731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773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Core Concepts  </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114300" y="954831"/>
            <a:ext cx="11904980" cy="549381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Kernel </a:t>
            </a:r>
            <a:r>
              <a:rPr lang="en-IN" dirty="0">
                <a:latin typeface="Arial" panose="020B0604020202020204" pitchFamily="34" charset="0"/>
                <a:cs typeface="Arial" panose="020B0604020202020204" pitchFamily="34" charset="0"/>
              </a:rPr>
              <a:t>: It is the core operating system which interacts directly between hardware's  and software’s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Context Switching – </a:t>
            </a:r>
            <a:r>
              <a:rPr lang="en-IN" dirty="0">
                <a:latin typeface="Arial" panose="020B0604020202020204" pitchFamily="34" charset="0"/>
                <a:cs typeface="Arial" panose="020B0604020202020204" pitchFamily="34" charset="0"/>
              </a:rPr>
              <a:t>The process of suspending one running process and commencing another process to run is context switching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 calls - </a:t>
            </a:r>
            <a:r>
              <a:rPr lang="en-IN" dirty="0">
                <a:latin typeface="Arial" panose="020B0604020202020204" pitchFamily="34" charset="0"/>
                <a:cs typeface="Arial" panose="020B0604020202020204" pitchFamily="34" charset="0"/>
              </a:rPr>
              <a:t> System calls act as intermediate between your user program and kernel.</a:t>
            </a:r>
            <a:r>
              <a:rPr lang="en-US" b="0" i="0" dirty="0">
                <a:solidFill>
                  <a:srgbClr val="2C2C2C"/>
                </a:solidFill>
                <a:effectLst/>
                <a:latin typeface="Roboto" panose="02000000000000000000" pitchFamily="2" charset="0"/>
              </a:rPr>
              <a:t> Every process running on your desktop uses system calls to communicate with the OS</a:t>
            </a:r>
            <a:r>
              <a:rPr lang="en-IN" dirty="0">
                <a:solidFill>
                  <a:srgbClr val="2C2C2C"/>
                </a:solidFill>
                <a:latin typeface="Roboto" panose="02000000000000000000" pitchFamily="2" charset="0"/>
              </a:rPr>
              <a:t>.</a:t>
            </a:r>
            <a:endParaRPr lang="en-I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User mode  - User mode is where application runs</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Kernel mode  - Kernel mode is where hardware resource runs,</a:t>
            </a:r>
          </a:p>
          <a:p>
            <a:pPr>
              <a:lnSpc>
                <a:spcPct val="150000"/>
              </a:lnSpc>
            </a:pP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Interrupts - </a:t>
            </a:r>
            <a:r>
              <a:rPr lang="en-US" dirty="0">
                <a:latin typeface="Arial" panose="020B0604020202020204" pitchFamily="34" charset="0"/>
                <a:cs typeface="Arial" panose="020B0604020202020204" pitchFamily="34" charset="0"/>
              </a:rPr>
              <a:t>When an interrupt signal arrives to the kernel, the kernel must switch a current execution process to a new one to handle the interrupt. This means interrupts cause context switching, and therefore a significant number of interrupts could cause performance degradation.</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Example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Mouse click, keyboard event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CPU Scheduler - </a:t>
            </a:r>
            <a:r>
              <a:rPr lang="en-IN" dirty="0">
                <a:latin typeface="Arial" panose="020B0604020202020204" pitchFamily="34" charset="0"/>
                <a:cs typeface="Arial" panose="020B0604020202020204" pitchFamily="34" charset="0"/>
              </a:rPr>
              <a:t>This is one of the kernel subsystem is responsible for fairly distributing the CPU resources among all the processes. </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63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Core Concepts  </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279400" y="1303102"/>
            <a:ext cx="11633200" cy="4770537"/>
          </a:xfrm>
          <a:prstGeom prst="rect">
            <a:avLst/>
          </a:prstGeom>
          <a:noFill/>
        </p:spPr>
        <p:txBody>
          <a:bodyPr wrap="square" rtlCol="0">
            <a:spAutoFit/>
          </a:bodyPr>
          <a:lstStyle/>
          <a:p>
            <a:pPr algn="just"/>
            <a:r>
              <a:rPr lang="en-IN" sz="1600" b="1" dirty="0">
                <a:latin typeface="Arial" panose="020B0604020202020204" pitchFamily="34" charset="0"/>
                <a:cs typeface="Arial" panose="020B0604020202020204" pitchFamily="34" charset="0"/>
              </a:rPr>
              <a:t>Physical Memory vs Virtual Memory</a:t>
            </a:r>
          </a:p>
          <a:p>
            <a:pPr algn="just"/>
            <a:endParaRPr lang="en-IN" sz="1600" b="1"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Physical Memory – RAM is the physical memory in the system</a:t>
            </a:r>
          </a:p>
          <a:p>
            <a:pPr algn="just"/>
            <a:r>
              <a:rPr lang="en-IN" sz="1600" dirty="0">
                <a:latin typeface="Arial" panose="020B0604020202020204" pitchFamily="34" charset="0"/>
                <a:cs typeface="Arial" panose="020B0604020202020204" pitchFamily="34" charset="0"/>
              </a:rPr>
              <a:t>Virtual Memory –  Swap space + Physical memory</a:t>
            </a:r>
          </a:p>
          <a:p>
            <a:pPr algn="just"/>
            <a:endParaRPr lang="en-IN" sz="1600" dirty="0">
              <a:latin typeface="Arial" panose="020B0604020202020204" pitchFamily="34" charset="0"/>
              <a:cs typeface="Arial" panose="020B0604020202020204" pitchFamily="34" charset="0"/>
            </a:endParaRPr>
          </a:p>
          <a:p>
            <a:pPr algn="just"/>
            <a:r>
              <a:rPr lang="en-US" sz="1600" dirty="0">
                <a:solidFill>
                  <a:srgbClr val="292929"/>
                </a:solidFill>
                <a:latin typeface="Arial" panose="020B0604020202020204" pitchFamily="34" charset="0"/>
                <a:cs typeface="Arial" panose="020B0604020202020204" pitchFamily="34" charset="0"/>
              </a:rPr>
              <a:t>If </a:t>
            </a:r>
            <a:r>
              <a:rPr lang="en-US" sz="1600" b="0" i="0" dirty="0">
                <a:solidFill>
                  <a:srgbClr val="292929"/>
                </a:solidFill>
                <a:effectLst/>
                <a:latin typeface="Arial" panose="020B0604020202020204" pitchFamily="34" charset="0"/>
                <a:cs typeface="Arial" panose="020B0604020202020204" pitchFamily="34" charset="0"/>
              </a:rPr>
              <a:t>system already has 4GB of RAM, the Memory management unit can carve out additional 2GB from the HD and fake it as 6GB in total. This 6GB memory is also referred virtual memory</a:t>
            </a:r>
            <a:endParaRPr lang="en-IN" sz="1600" dirty="0">
              <a:latin typeface="Arial" panose="020B0604020202020204" pitchFamily="34" charset="0"/>
              <a:cs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Pages -  </a:t>
            </a:r>
            <a:r>
              <a:rPr lang="en-IN" sz="1600" dirty="0">
                <a:latin typeface="Arial" panose="020B0604020202020204" pitchFamily="34" charset="0"/>
                <a:cs typeface="Arial" panose="020B0604020202020204" pitchFamily="34" charset="0"/>
              </a:rPr>
              <a:t>Page is a group of contiguous linear address in physical memory, Typically page represent just 4KB of physical memory.</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Page fault  -  </a:t>
            </a:r>
            <a:r>
              <a:rPr lang="en-IN" sz="1600" dirty="0">
                <a:latin typeface="Arial" panose="020B0604020202020204" pitchFamily="34" charset="0"/>
                <a:cs typeface="Arial" panose="020B0604020202020204" pitchFamily="34" charset="0"/>
              </a:rPr>
              <a:t>When CPU need to access the memory that isn’t available in main memory, it triggers page fault.</a:t>
            </a:r>
          </a:p>
          <a:p>
            <a:pPr algn="just"/>
            <a:endParaRPr lang="en-IN" sz="1600"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When a process need to access data within its address space, but it fails to load into the memory. A MMU instructs the machine to find the data block within virtual memory and that way it can be sent to physical memory from virtual memory.</a:t>
            </a:r>
          </a:p>
          <a:p>
            <a:pPr algn="just"/>
            <a:endParaRPr lang="en-IN" sz="16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Major Page fault : Only satisfying by accessing the disk</a:t>
            </a:r>
          </a:p>
          <a:p>
            <a:pPr marL="742950" lvl="1"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Minor Page fault : it can be satisfied by sharing pages that already in memory.</a:t>
            </a:r>
          </a:p>
          <a:p>
            <a:pPr algn="just"/>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805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Core Concepts  </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114300" y="954831"/>
            <a:ext cx="11633200" cy="830997"/>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Swap Memory:</a:t>
            </a:r>
          </a:p>
          <a:p>
            <a:endParaRPr lang="en-IN" sz="1600" b="1"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3" name="Picture 2" descr="Diagram&#10;&#10;Description automatically generated with medium confidence">
            <a:extLst>
              <a:ext uri="{FF2B5EF4-FFF2-40B4-BE49-F238E27FC236}">
                <a16:creationId xmlns:a16="http://schemas.microsoft.com/office/drawing/2014/main" id="{6ADD7E15-EFB8-6266-74E8-A9CC718DD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380531"/>
            <a:ext cx="6667500" cy="2085975"/>
          </a:xfrm>
          <a:prstGeom prst="rect">
            <a:avLst/>
          </a:prstGeom>
        </p:spPr>
      </p:pic>
      <p:sp>
        <p:nvSpPr>
          <p:cNvPr id="7" name="TextBox 6">
            <a:extLst>
              <a:ext uri="{FF2B5EF4-FFF2-40B4-BE49-F238E27FC236}">
                <a16:creationId xmlns:a16="http://schemas.microsoft.com/office/drawing/2014/main" id="{813A306F-7C2A-0398-A806-16E8DF538116}"/>
              </a:ext>
            </a:extLst>
          </p:cNvPr>
          <p:cNvSpPr txBox="1"/>
          <p:nvPr/>
        </p:nvSpPr>
        <p:spPr>
          <a:xfrm>
            <a:off x="350520" y="3619501"/>
            <a:ext cx="11277600" cy="3046988"/>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What happens when kernel does not have enough physical memory ?</a:t>
            </a:r>
          </a:p>
          <a:p>
            <a:endParaRPr lang="en-IN" sz="1600" b="1"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The kernel will start to write into disk of some of the pages which is holding the memory and writing page out of disk is a slower operation. However, it is better than killing the process.</a:t>
            </a:r>
          </a:p>
          <a:p>
            <a:endParaRPr lang="en-IN" sz="1600" b="1"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The process of writing to swap memory from Physical memory just to free-up memory is swap-out and if the page fault is raised because of the page on swap memory. Then the kernel has to read back the pages from swap into memory is swap-in.</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Excessive number of Swap in/out cause the performance degradation as your system doesn’t have enough memory to hold the pages and is using disk often.</a:t>
            </a:r>
          </a:p>
          <a:p>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18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Core Concepts  </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114300" y="954831"/>
            <a:ext cx="11633200" cy="5262979"/>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Page cache vs Buffer cache:</a:t>
            </a:r>
          </a:p>
          <a:p>
            <a:endParaRPr lang="en-IN" sz="1600" b="1"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Page cache </a:t>
            </a:r>
            <a:r>
              <a:rPr lang="en-IN" sz="1600" dirty="0">
                <a:latin typeface="Arial" panose="020B0604020202020204" pitchFamily="34" charset="0"/>
                <a:cs typeface="Arial" panose="020B0604020202020204" pitchFamily="34" charset="0"/>
              </a:rPr>
              <a:t>- </a:t>
            </a:r>
            <a:r>
              <a:rPr lang="en-US" sz="1600" i="0" dirty="0">
                <a:solidFill>
                  <a:srgbClr val="232323"/>
                </a:solidFill>
                <a:effectLst/>
                <a:latin typeface="Arial" panose="020B0604020202020204" pitchFamily="34" charset="0"/>
                <a:cs typeface="Arial" panose="020B0604020202020204" pitchFamily="34" charset="0"/>
              </a:rPr>
              <a:t>When your system wants to do anything with data, which are written on a hard-disk, it firstly needs to read the data from the disk and store them in RAM. The memory allocated for these data is called pagecache.</a:t>
            </a:r>
          </a:p>
          <a:p>
            <a:endParaRPr lang="en-IN"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Buffers </a:t>
            </a:r>
            <a:r>
              <a:rPr lang="en-US" sz="1600" i="0" dirty="0">
                <a:solidFill>
                  <a:srgbClr val="232323"/>
                </a:solidFill>
                <a:effectLst/>
                <a:latin typeface="Arial" panose="020B0604020202020204" pitchFamily="34" charset="0"/>
                <a:cs typeface="Arial" panose="020B0604020202020204" pitchFamily="34" charset="0"/>
              </a:rPr>
              <a:t>- It contains the metadata which points to the actual files or data inside page cache.</a:t>
            </a:r>
          </a:p>
          <a:p>
            <a:endParaRPr lang="en-US" sz="1600" dirty="0">
              <a:solidFill>
                <a:srgbClr val="232323"/>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Physical CPU vs Logical CPU</a:t>
            </a:r>
          </a:p>
          <a:p>
            <a:endParaRPr lang="en-US"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In short Physical CPU correlates to the actual physical cores present on the processor.</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Socket(s)</a:t>
            </a:r>
            <a:r>
              <a:rPr lang="en-IN" sz="1600" dirty="0">
                <a:latin typeface="Arial" panose="020B0604020202020204" pitchFamily="34" charset="0"/>
                <a:cs typeface="Arial" panose="020B0604020202020204" pitchFamily="34" charset="0"/>
              </a:rPr>
              <a:t> : the number of physical socket connects to one processor.</a:t>
            </a:r>
          </a:p>
          <a:p>
            <a:pPr algn="just"/>
            <a:r>
              <a:rPr lang="en-IN" sz="1600" b="1" dirty="0">
                <a:latin typeface="Arial" panose="020B0604020202020204" pitchFamily="34" charset="0"/>
                <a:cs typeface="Arial" panose="020B0604020202020204" pitchFamily="34" charset="0"/>
              </a:rPr>
              <a:t>Core(s) per socket </a:t>
            </a:r>
            <a:r>
              <a:rPr lang="en-IN" sz="1600" dirty="0">
                <a:latin typeface="Arial" panose="020B0604020202020204" pitchFamily="34" charset="0"/>
                <a:cs typeface="Arial" panose="020B0604020202020204" pitchFamily="34" charset="0"/>
              </a:rPr>
              <a:t>:  It </a:t>
            </a:r>
            <a:r>
              <a:rPr lang="en-US" sz="1600" i="0" dirty="0">
                <a:solidFill>
                  <a:srgbClr val="000000"/>
                </a:solidFill>
                <a:effectLst/>
                <a:latin typeface="Arial" panose="020B0604020202020204" pitchFamily="34" charset="0"/>
                <a:cs typeface="Arial" panose="020B0604020202020204" pitchFamily="34" charset="0"/>
              </a:rPr>
              <a:t>represents the count of the physical core (CPU) belongs to socket.</a:t>
            </a:r>
          </a:p>
          <a:p>
            <a:pPr algn="just"/>
            <a:r>
              <a:rPr lang="en-US" sz="1600" dirty="0">
                <a:solidFill>
                  <a:srgbClr val="000000"/>
                </a:solidFill>
                <a:latin typeface="Arial" panose="020B0604020202020204" pitchFamily="34" charset="0"/>
                <a:cs typeface="Arial" panose="020B0604020202020204" pitchFamily="34" charset="0"/>
              </a:rPr>
              <a:t>Thread(s) per core : it represents number of logical CPU counter under each core.</a:t>
            </a:r>
          </a:p>
          <a:p>
            <a:pPr algn="just"/>
            <a:endParaRPr lang="en-US" sz="1600" i="0" dirty="0">
              <a:solidFill>
                <a:srgbClr val="000000"/>
              </a:solidFill>
              <a:effectLst/>
              <a:latin typeface="Arial" panose="020B0604020202020204" pitchFamily="34" charset="0"/>
              <a:cs typeface="Arial" panose="020B0604020202020204" pitchFamily="34" charset="0"/>
            </a:endParaRPr>
          </a:p>
          <a:p>
            <a:pPr algn="just"/>
            <a:r>
              <a:rPr lang="en-US" sz="1600" b="1" i="0" dirty="0">
                <a:solidFill>
                  <a:srgbClr val="000000"/>
                </a:solidFill>
                <a:effectLst/>
                <a:latin typeface="Arial" panose="020B0604020202020204" pitchFamily="34" charset="0"/>
                <a:cs typeface="Arial" panose="020B0604020202020204" pitchFamily="34" charset="0"/>
              </a:rPr>
              <a:t>Number of logical cores =</a:t>
            </a:r>
            <a:r>
              <a:rPr lang="en-US" sz="1600" b="1" i="1" dirty="0">
                <a:solidFill>
                  <a:srgbClr val="000000"/>
                </a:solidFill>
                <a:effectLst/>
                <a:latin typeface="Arial" panose="020B0604020202020204" pitchFamily="34" charset="0"/>
                <a:cs typeface="Arial" panose="020B0604020202020204" pitchFamily="34" charset="0"/>
              </a:rPr>
              <a:t>“Thread(s) per core”</a:t>
            </a:r>
            <a:r>
              <a:rPr lang="en-US" sz="1600" b="1" i="0" dirty="0">
                <a:solidFill>
                  <a:srgbClr val="000000"/>
                </a:solidFill>
                <a:effectLst/>
                <a:latin typeface="Arial" panose="020B0604020202020204" pitchFamily="34" charset="0"/>
                <a:cs typeface="Arial" panose="020B0604020202020204" pitchFamily="34" charset="0"/>
              </a:rPr>
              <a:t> × </a:t>
            </a:r>
            <a:r>
              <a:rPr lang="en-US" sz="1600" b="1" i="1" dirty="0">
                <a:solidFill>
                  <a:srgbClr val="000000"/>
                </a:solidFill>
                <a:effectLst/>
                <a:latin typeface="Arial" panose="020B0604020202020204" pitchFamily="34" charset="0"/>
                <a:cs typeface="Arial" panose="020B0604020202020204" pitchFamily="34" charset="0"/>
              </a:rPr>
              <a:t>“Core(s) per socket”</a:t>
            </a:r>
            <a:r>
              <a:rPr lang="en-US" sz="1600" b="1" i="0" dirty="0">
                <a:solidFill>
                  <a:srgbClr val="000000"/>
                </a:solidFill>
                <a:effectLst/>
                <a:latin typeface="Arial" panose="020B0604020202020204" pitchFamily="34" charset="0"/>
                <a:cs typeface="Arial" panose="020B0604020202020204" pitchFamily="34" charset="0"/>
              </a:rPr>
              <a:t> × </a:t>
            </a:r>
            <a:r>
              <a:rPr lang="en-US" sz="1600" b="1" i="1" dirty="0">
                <a:solidFill>
                  <a:srgbClr val="000000"/>
                </a:solidFill>
                <a:effectLst/>
                <a:latin typeface="Arial" panose="020B0604020202020204" pitchFamily="34" charset="0"/>
                <a:cs typeface="Arial" panose="020B0604020202020204" pitchFamily="34" charset="0"/>
              </a:rPr>
              <a:t>“Socket(s)”</a:t>
            </a:r>
            <a:r>
              <a:rPr lang="en-US" sz="1600" i="0" dirty="0">
                <a:solidFill>
                  <a:srgbClr val="000000"/>
                </a:solidFill>
                <a:effectLst/>
                <a:latin typeface="Arial" panose="020B0604020202020204" pitchFamily="34" charset="0"/>
                <a:cs typeface="Arial" panose="020B0604020202020204" pitchFamily="34" charset="0"/>
              </a:rPr>
              <a:t> </a:t>
            </a:r>
          </a:p>
          <a:p>
            <a:pPr algn="just"/>
            <a:r>
              <a:rPr lang="en-US" sz="1600" b="1" i="0" dirty="0">
                <a:solidFill>
                  <a:srgbClr val="000000"/>
                </a:solidFill>
                <a:effectLst/>
                <a:latin typeface="Arial" panose="020B0604020202020204" pitchFamily="34" charset="0"/>
                <a:cs typeface="Arial" panose="020B0604020202020204" pitchFamily="34" charset="0"/>
              </a:rPr>
              <a:t>Number of physical cores = </a:t>
            </a:r>
            <a:r>
              <a:rPr lang="en-US" sz="1600" b="1" i="1" dirty="0">
                <a:solidFill>
                  <a:srgbClr val="000000"/>
                </a:solidFill>
                <a:effectLst/>
                <a:latin typeface="Arial" panose="020B0604020202020204" pitchFamily="34" charset="0"/>
                <a:cs typeface="Arial" panose="020B0604020202020204" pitchFamily="34" charset="0"/>
              </a:rPr>
              <a:t>“Core(s) per socket”</a:t>
            </a:r>
            <a:r>
              <a:rPr lang="en-US" sz="1600" b="1" i="0" dirty="0">
                <a:solidFill>
                  <a:srgbClr val="000000"/>
                </a:solidFill>
                <a:effectLst/>
                <a:latin typeface="Arial" panose="020B0604020202020204" pitchFamily="34" charset="0"/>
                <a:cs typeface="Arial" panose="020B0604020202020204" pitchFamily="34" charset="0"/>
              </a:rPr>
              <a:t> × </a:t>
            </a:r>
            <a:r>
              <a:rPr lang="en-US" sz="1600" b="1" i="1" dirty="0">
                <a:solidFill>
                  <a:srgbClr val="000000"/>
                </a:solidFill>
                <a:effectLst/>
                <a:latin typeface="Arial" panose="020B0604020202020204" pitchFamily="34" charset="0"/>
                <a:cs typeface="Arial" panose="020B0604020202020204" pitchFamily="34" charset="0"/>
              </a:rPr>
              <a:t>“Socket(s)”</a:t>
            </a:r>
            <a:r>
              <a:rPr lang="en-US" sz="1600" i="1" dirty="0">
                <a:solidFill>
                  <a:srgbClr val="000000"/>
                </a:solidFill>
                <a:effectLst/>
                <a:latin typeface="Arial" panose="020B0604020202020204" pitchFamily="34" charset="0"/>
                <a:cs typeface="Arial" panose="020B0604020202020204" pitchFamily="34" charset="0"/>
              </a:rPr>
              <a:t>.</a:t>
            </a:r>
            <a:r>
              <a:rPr lang="en-US" sz="1600" dirty="0">
                <a:solidFill>
                  <a:srgbClr val="000000"/>
                </a:solidFill>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3" name="Picture 2" descr="A close-up of a credit card&#10;&#10;Description automatically generated with medium confidence">
            <a:extLst>
              <a:ext uri="{FF2B5EF4-FFF2-40B4-BE49-F238E27FC236}">
                <a16:creationId xmlns:a16="http://schemas.microsoft.com/office/drawing/2014/main" id="{C75ECAAB-D36A-C42C-91FC-BEBEAC1C6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1570" y="3197570"/>
            <a:ext cx="3295930" cy="2225424"/>
          </a:xfrm>
          <a:prstGeom prst="rect">
            <a:avLst/>
          </a:prstGeom>
        </p:spPr>
      </p:pic>
    </p:spTree>
    <p:extLst>
      <p:ext uri="{BB962C8B-B14F-4D97-AF65-F5344CB8AC3E}">
        <p14:creationId xmlns:p14="http://schemas.microsoft.com/office/powerpoint/2010/main" val="355683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Performance metrics</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114300" y="954831"/>
            <a:ext cx="11633200" cy="5217326"/>
          </a:xfrm>
          <a:prstGeom prst="rect">
            <a:avLst/>
          </a:prstGeom>
          <a:noFill/>
        </p:spPr>
        <p:txBody>
          <a:bodyPr wrap="square" rtlCol="0">
            <a:spAutoFit/>
          </a:bodyPr>
          <a:lstStyle/>
          <a:p>
            <a:pPr>
              <a:lnSpc>
                <a:spcPct val="150000"/>
              </a:lnSpc>
            </a:pPr>
            <a:r>
              <a:rPr lang="en-US" sz="1600" b="1" dirty="0">
                <a:latin typeface="Arial" panose="020B0604020202020204" pitchFamily="34" charset="0"/>
                <a:cs typeface="Arial" panose="020B0604020202020204" pitchFamily="34" charset="0"/>
              </a:rPr>
              <a:t>CPU utilization </a:t>
            </a:r>
          </a:p>
          <a:p>
            <a:pPr>
              <a:lnSpc>
                <a:spcPct val="150000"/>
              </a:lnSpc>
            </a:pPr>
            <a:r>
              <a:rPr lang="en-US" sz="1600" dirty="0">
                <a:latin typeface="Arial" panose="020B0604020202020204" pitchFamily="34" charset="0"/>
                <a:cs typeface="Arial" panose="020B0604020202020204" pitchFamily="34" charset="0"/>
              </a:rPr>
              <a:t>This is probably the most straightforward metric. It describes the overall utilization per processor – Anything more than 80% is a CPU bottleneck.</a:t>
            </a:r>
          </a:p>
          <a:p>
            <a:pPr>
              <a:lnSpc>
                <a:spcPct val="150000"/>
              </a:lnSpc>
            </a:pPr>
            <a:r>
              <a:rPr lang="en-US" sz="1600" dirty="0">
                <a:latin typeface="Arial" panose="020B0604020202020204" pitchFamily="34" charset="0"/>
                <a:cs typeface="Arial" panose="020B0604020202020204" pitchFamily="34" charset="0"/>
              </a:rPr>
              <a:t>Load average - The number of processes in queue waiting to be processed</a:t>
            </a:r>
          </a:p>
          <a:p>
            <a:pPr>
              <a:lnSpc>
                <a:spcPct val="150000"/>
              </a:lnSpc>
            </a:pPr>
            <a:r>
              <a:rPr lang="en-US" sz="1600" dirty="0">
                <a:latin typeface="Arial" panose="020B0604020202020204" pitchFamily="34" charset="0"/>
                <a:cs typeface="Arial" panose="020B0604020202020204" pitchFamily="34" charset="0"/>
              </a:rPr>
              <a:t>User Time : It is the CPU percentage spent on user processes</a:t>
            </a:r>
          </a:p>
          <a:p>
            <a:pPr>
              <a:lnSpc>
                <a:spcPct val="150000"/>
              </a:lnSpc>
            </a:pPr>
            <a:r>
              <a:rPr lang="en-US" sz="1600" dirty="0">
                <a:latin typeface="Arial" panose="020B0604020202020204" pitchFamily="34" charset="0"/>
                <a:cs typeface="Arial" panose="020B0604020202020204" pitchFamily="34" charset="0"/>
              </a:rPr>
              <a:t>System Time : it is the CPU percentage spent on system/kernel process</a:t>
            </a:r>
          </a:p>
          <a:p>
            <a:pPr>
              <a:lnSpc>
                <a:spcPct val="150000"/>
              </a:lnSpc>
            </a:pPr>
            <a:r>
              <a:rPr lang="en-US" sz="1600" dirty="0">
                <a:latin typeface="Arial" panose="020B0604020202020204" pitchFamily="34" charset="0"/>
                <a:cs typeface="Arial" panose="020B0604020202020204" pitchFamily="34" charset="0"/>
              </a:rPr>
              <a:t>Waiting : Total amount of CPU time spent waiting for an I/O operation to occur.</a:t>
            </a:r>
          </a:p>
          <a:p>
            <a:pPr>
              <a:lnSpc>
                <a:spcPct val="150000"/>
              </a:lnSpc>
            </a:pPr>
            <a:r>
              <a:rPr lang="en-IN" sz="1600" dirty="0">
                <a:latin typeface="Arial" panose="020B0604020202020204" pitchFamily="34" charset="0"/>
                <a:cs typeface="Arial" panose="020B0604020202020204" pitchFamily="34" charset="0"/>
              </a:rPr>
              <a:t>Idle time</a:t>
            </a:r>
            <a:r>
              <a:rPr lang="en-US" sz="1600" dirty="0">
                <a:latin typeface="Arial" panose="020B0604020202020204" pitchFamily="34" charset="0"/>
                <a:cs typeface="Arial" panose="020B0604020202020204" pitchFamily="34" charset="0"/>
              </a:rPr>
              <a:t> : the CPU percentage the system was idle waiting for tasks</a:t>
            </a:r>
          </a:p>
          <a:p>
            <a:pPr>
              <a:lnSpc>
                <a:spcPct val="150000"/>
              </a:lnSpc>
            </a:pPr>
            <a:r>
              <a:rPr lang="en-US" sz="1600" dirty="0">
                <a:latin typeface="Arial" panose="020B0604020202020204" pitchFamily="34" charset="0"/>
                <a:cs typeface="Arial" panose="020B0604020202020204" pitchFamily="34" charset="0"/>
              </a:rPr>
              <a:t>Nice Time : it is the CPU percentage spent on re-</a:t>
            </a:r>
            <a:r>
              <a:rPr lang="en-US" sz="1600" dirty="0" err="1">
                <a:latin typeface="Arial" panose="020B0604020202020204" pitchFamily="34" charset="0"/>
                <a:cs typeface="Arial" panose="020B0604020202020204" pitchFamily="34" charset="0"/>
              </a:rPr>
              <a:t>nicing</a:t>
            </a:r>
            <a:r>
              <a:rPr lang="en-US" sz="1600" dirty="0">
                <a:latin typeface="Arial" panose="020B0604020202020204" pitchFamily="34" charset="0"/>
                <a:cs typeface="Arial" panose="020B0604020202020204" pitchFamily="34" charset="0"/>
              </a:rPr>
              <a:t> processes that change the execution order and priority of process.</a:t>
            </a:r>
          </a:p>
          <a:p>
            <a:pPr>
              <a:lnSpc>
                <a:spcPct val="150000"/>
              </a:lnSpc>
            </a:pPr>
            <a:r>
              <a:rPr lang="en-US" sz="1600" dirty="0">
                <a:latin typeface="Arial" panose="020B0604020202020204" pitchFamily="34" charset="0"/>
                <a:cs typeface="Arial" panose="020B0604020202020204" pitchFamily="34" charset="0"/>
              </a:rPr>
              <a:t>Context switch : Number of switches between threads that occur on the system.</a:t>
            </a:r>
          </a:p>
          <a:p>
            <a:pPr>
              <a:lnSpc>
                <a:spcPct val="150000"/>
              </a:lnSpc>
            </a:pPr>
            <a:r>
              <a:rPr lang="en-US" sz="1600" b="1" dirty="0">
                <a:latin typeface="Arial" panose="020B0604020202020204" pitchFamily="34" charset="0"/>
                <a:cs typeface="Arial" panose="020B0604020202020204" pitchFamily="34" charset="0"/>
              </a:rPr>
              <a:t>Memory utilization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Free Memory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Swap Memory </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Page cache and buffer cache</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639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844B6E-1581-7F3D-DE07-C733225CE3CA}"/>
              </a:ext>
            </a:extLst>
          </p:cNvPr>
          <p:cNvSpPr txBox="1">
            <a:spLocks noChangeArrowheads="1"/>
          </p:cNvSpPr>
          <p:nvPr/>
        </p:nvSpPr>
        <p:spPr>
          <a:xfrm>
            <a:off x="350520" y="242611"/>
            <a:ext cx="6736080" cy="5689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cs typeface="Times New Roman" panose="02020603050405020304" pitchFamily="18" charset="0"/>
              </a:rPr>
              <a:t>Linux Performance metrics</a:t>
            </a:r>
            <a:endParaRPr lang="en-US" altLang="en-US" sz="32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A1EA232A-FFA3-4E42-083A-F4A476FD54A5}"/>
              </a:ext>
            </a:extLst>
          </p:cNvPr>
          <p:cNvCxnSpPr/>
          <p:nvPr/>
        </p:nvCxnSpPr>
        <p:spPr>
          <a:xfrm>
            <a:off x="0" y="811571"/>
            <a:ext cx="12192000" cy="0"/>
          </a:xfrm>
          <a:prstGeom prst="line">
            <a:avLst/>
          </a:prstGeom>
          <a:ln w="28575">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E8B89AF-3535-DB91-FC54-EBA92DAFB826}"/>
              </a:ext>
            </a:extLst>
          </p:cNvPr>
          <p:cNvSpPr txBox="1"/>
          <p:nvPr/>
        </p:nvSpPr>
        <p:spPr>
          <a:xfrm>
            <a:off x="114300" y="954831"/>
            <a:ext cx="11633200" cy="4478662"/>
          </a:xfrm>
          <a:prstGeom prst="rect">
            <a:avLst/>
          </a:prstGeom>
          <a:noFill/>
        </p:spPr>
        <p:txBody>
          <a:bodyPr wrap="square" rtlCol="0">
            <a:spAutoFit/>
          </a:bodyPr>
          <a:lstStyle/>
          <a:p>
            <a:pPr>
              <a:lnSpc>
                <a:spcPct val="150000"/>
              </a:lnSpc>
            </a:pPr>
            <a:r>
              <a:rPr lang="en-US" sz="1600" b="1" dirty="0">
                <a:latin typeface="Arial" panose="020B0604020202020204" pitchFamily="34" charset="0"/>
                <a:cs typeface="Arial" panose="020B0604020202020204" pitchFamily="34" charset="0"/>
              </a:rPr>
              <a:t>Disk Utilization</a:t>
            </a:r>
          </a:p>
          <a:p>
            <a:pPr>
              <a:lnSpc>
                <a:spcPct val="150000"/>
              </a:lnSpc>
            </a:pPr>
            <a:r>
              <a:rPr lang="en-IN" sz="1600" i="1" dirty="0" err="1">
                <a:latin typeface="Arial" panose="020B0604020202020204" pitchFamily="34" charset="0"/>
                <a:cs typeface="Arial" panose="020B0604020202020204" pitchFamily="34" charset="0"/>
              </a:rPr>
              <a:t>Iowait</a:t>
            </a:r>
            <a:r>
              <a:rPr lang="en-IN" sz="1600" i="1" dirty="0">
                <a:latin typeface="Arial" panose="020B0604020202020204" pitchFamily="34" charset="0"/>
                <a:cs typeface="Arial" panose="020B0604020202020204" pitchFamily="34" charset="0"/>
              </a:rPr>
              <a:t> T</a:t>
            </a:r>
            <a:r>
              <a:rPr lang="en-US" sz="1600" i="1" dirty="0" err="1">
                <a:latin typeface="Arial" panose="020B0604020202020204" pitchFamily="34" charset="0"/>
                <a:cs typeface="Arial" panose="020B0604020202020204" pitchFamily="34" charset="0"/>
              </a:rPr>
              <a:t>ime</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The CPU spends waiting for an I/O operation to occur. High and sustained values most likely indicate an I/O bottleneck</a:t>
            </a:r>
          </a:p>
          <a:p>
            <a:pPr>
              <a:lnSpc>
                <a:spcPct val="150000"/>
              </a:lnSpc>
            </a:pPr>
            <a:r>
              <a:rPr lang="en-IN" sz="1600" i="1" dirty="0">
                <a:latin typeface="Arial" panose="020B0604020202020204" pitchFamily="34" charset="0"/>
                <a:cs typeface="Arial" panose="020B0604020202020204" pitchFamily="34" charset="0"/>
              </a:rPr>
              <a:t>Average queue length</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Amount of outstanding I/O requests. In general, a disk queue of 2 to 3 is optimal; higher values might point toward a disk I/O bottleneck.</a:t>
            </a:r>
          </a:p>
          <a:p>
            <a:pPr>
              <a:lnSpc>
                <a:spcPct val="150000"/>
              </a:lnSpc>
            </a:pPr>
            <a:r>
              <a:rPr lang="en-US" sz="1600" i="1" dirty="0">
                <a:latin typeface="Arial" panose="020B0604020202020204" pitchFamily="34" charset="0"/>
                <a:cs typeface="Arial" panose="020B0604020202020204" pitchFamily="34" charset="0"/>
              </a:rPr>
              <a:t>%Disk Utilization  </a:t>
            </a:r>
            <a:r>
              <a:rPr lang="en-US" sz="1600" dirty="0">
                <a:latin typeface="Arial" panose="020B0604020202020204" pitchFamily="34" charset="0"/>
                <a:cs typeface="Arial" panose="020B0604020202020204" pitchFamily="34" charset="0"/>
              </a:rPr>
              <a:t>- Percentage of disk usage on the system</a:t>
            </a:r>
          </a:p>
          <a:p>
            <a:pPr>
              <a:lnSpc>
                <a:spcPct val="150000"/>
              </a:lnSpc>
            </a:pPr>
            <a:r>
              <a:rPr lang="en-US" sz="1600" i="1" dirty="0">
                <a:latin typeface="Arial" panose="020B0604020202020204" pitchFamily="34" charset="0"/>
                <a:cs typeface="Arial" panose="020B0604020202020204" pitchFamily="34" charset="0"/>
              </a:rPr>
              <a:t>Read/writes per sec</a:t>
            </a:r>
            <a:r>
              <a:rPr lang="en-US" sz="1600" dirty="0">
                <a:latin typeface="Arial" panose="020B0604020202020204" pitchFamily="34" charset="0"/>
                <a:cs typeface="Arial" panose="020B0604020202020204" pitchFamily="34" charset="0"/>
              </a:rPr>
              <a:t>  - amount disk read/second and writes/second</a:t>
            </a:r>
          </a:p>
          <a:p>
            <a:pPr>
              <a:lnSpc>
                <a:spcPct val="150000"/>
              </a:lnSpc>
            </a:pPr>
            <a:r>
              <a:rPr lang="en-US" sz="1600" b="1" dirty="0">
                <a:latin typeface="Arial" panose="020B0604020202020204" pitchFamily="34" charset="0"/>
                <a:cs typeface="Arial" panose="020B0604020202020204" pitchFamily="34" charset="0"/>
              </a:rPr>
              <a:t>Network interface metrics</a:t>
            </a:r>
          </a:p>
          <a:p>
            <a:pPr>
              <a:lnSpc>
                <a:spcPct val="150000"/>
              </a:lnSpc>
            </a:pPr>
            <a:r>
              <a:rPr lang="en-IN" sz="1600" i="1" dirty="0">
                <a:latin typeface="Arial" panose="020B0604020202020204" pitchFamily="34" charset="0"/>
                <a:cs typeface="Arial" panose="020B0604020202020204" pitchFamily="34" charset="0"/>
              </a:rPr>
              <a:t>Packets received and sent </a:t>
            </a:r>
            <a:r>
              <a:rPr lang="en-IN" sz="1600" dirty="0">
                <a:latin typeface="Arial" panose="020B0604020202020204" pitchFamily="34" charset="0"/>
                <a:cs typeface="Arial" panose="020B0604020202020204" pitchFamily="34" charset="0"/>
              </a:rPr>
              <a:t>- T</a:t>
            </a:r>
            <a:r>
              <a:rPr lang="en-US" sz="1600" dirty="0">
                <a:latin typeface="Arial" panose="020B0604020202020204" pitchFamily="34" charset="0"/>
                <a:cs typeface="Arial" panose="020B0604020202020204" pitchFamily="34" charset="0"/>
              </a:rPr>
              <a:t>his metric informs you of the quantity of packets received and sent by a given network interface</a:t>
            </a:r>
          </a:p>
          <a:p>
            <a:pPr>
              <a:lnSpc>
                <a:spcPct val="150000"/>
              </a:lnSpc>
            </a:pPr>
            <a:r>
              <a:rPr lang="en-IN" sz="1600" i="1" dirty="0">
                <a:latin typeface="Arial" panose="020B0604020202020204" pitchFamily="34" charset="0"/>
                <a:cs typeface="Arial" panose="020B0604020202020204" pitchFamily="34" charset="0"/>
              </a:rPr>
              <a:t>Bytes received and sent - </a:t>
            </a:r>
            <a:r>
              <a:rPr lang="en-US" sz="1600" dirty="0">
                <a:latin typeface="Arial" panose="020B0604020202020204" pitchFamily="34" charset="0"/>
                <a:cs typeface="Arial" panose="020B0604020202020204" pitchFamily="34" charset="0"/>
              </a:rPr>
              <a:t>his value depicts the number of bytes received and sent by a given network interface</a:t>
            </a:r>
          </a:p>
          <a:p>
            <a:pPr>
              <a:lnSpc>
                <a:spcPct val="150000"/>
              </a:lnSpc>
            </a:pPr>
            <a:r>
              <a:rPr lang="en-IN" sz="1600" i="1" dirty="0">
                <a:latin typeface="Arial" panose="020B0604020202020204" pitchFamily="34" charset="0"/>
                <a:cs typeface="Arial" panose="020B0604020202020204" pitchFamily="34" charset="0"/>
              </a:rPr>
              <a:t>Packets dropped  </a:t>
            </a:r>
            <a:r>
              <a:rPr lang="en-IN" sz="1600" dirty="0">
                <a:latin typeface="Arial" panose="020B0604020202020204" pitchFamily="34" charset="0"/>
                <a:cs typeface="Arial" panose="020B0604020202020204" pitchFamily="34" charset="0"/>
              </a:rPr>
              <a:t>- T</a:t>
            </a:r>
            <a:r>
              <a:rPr lang="en-US" sz="1600" dirty="0">
                <a:latin typeface="Arial" panose="020B0604020202020204" pitchFamily="34" charset="0"/>
                <a:cs typeface="Arial" panose="020B0604020202020204" pitchFamily="34" charset="0"/>
              </a:rPr>
              <a:t>his is a count of packets that have been dropped by the kernel, either due to a firewall configuration or due to a lack of network buffers.</a:t>
            </a:r>
          </a:p>
        </p:txBody>
      </p:sp>
    </p:spTree>
    <p:extLst>
      <p:ext uri="{BB962C8B-B14F-4D97-AF65-F5344CB8AC3E}">
        <p14:creationId xmlns:p14="http://schemas.microsoft.com/office/powerpoint/2010/main" val="612200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4218</TotalTime>
  <Words>1821</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Menlo</vt:lpstr>
      <vt:lpstr>Roboto</vt:lpstr>
      <vt:lpstr>Segoe UI</vt:lpstr>
      <vt:lpstr>Times New Roman</vt:lpstr>
      <vt:lpstr>Trebuchet MS</vt:lpstr>
      <vt:lpstr>Office Theme</vt:lpstr>
      <vt:lpstr>Linux – Internals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Sumanth K</dc:creator>
  <cp:lastModifiedBy>ActSoftware</cp:lastModifiedBy>
  <cp:revision>207</cp:revision>
  <dcterms:created xsi:type="dcterms:W3CDTF">2019-06-14T21:07:00Z</dcterms:created>
  <dcterms:modified xsi:type="dcterms:W3CDTF">2025-03-15T16:23:22Z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B631410C8EF047A587D8D6466B3CB362</vt:lpwstr>
  </property>
  <property fmtid="{D5CDD505-2E9C-101B-9397-08002B2CF9AE}" pid="3" name="KSOProductBuildVer">
    <vt:lpwstr>1033-11.2.0.10463</vt:lpwstr>
  </property>
</Properties>
</file>