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595"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662760" y="291960"/>
            <a:ext cx="10794960" cy="238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4800" b="1" u="sng" strike="noStrike" spc="-1">
                <a:solidFill>
                  <a:srgbClr val="000000"/>
                </a:solidFill>
                <a:uFillTx/>
                <a:latin typeface="Times New Roman"/>
                <a:ea typeface="DejaVu Sans"/>
              </a:rPr>
              <a:t>Course: CSN-371</a:t>
            </a:r>
            <a:br/>
            <a:r>
              <a:rPr lang="en-US" sz="4800" b="1" u="sng" strike="noStrike" spc="-1">
                <a:solidFill>
                  <a:srgbClr val="000000"/>
                </a:solidFill>
                <a:uFillTx/>
                <a:latin typeface="Times New Roman"/>
                <a:ea typeface="DejaVu Sans"/>
              </a:rPr>
              <a:t>Assignment: Part of speech (POS) tagging for the BNC corpus</a:t>
            </a:r>
            <a:endParaRPr lang="en-IN" sz="4800" b="0" strike="noStrike" spc="-1">
              <a:latin typeface="Arial"/>
            </a:endParaRPr>
          </a:p>
        </p:txBody>
      </p:sp>
      <p:sp>
        <p:nvSpPr>
          <p:cNvPr id="77" name="CustomShape 2"/>
          <p:cNvSpPr/>
          <p:nvPr/>
        </p:nvSpPr>
        <p:spPr>
          <a:xfrm>
            <a:off x="1568880" y="3370320"/>
            <a:ext cx="9768600" cy="269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en-IN" sz="2800" b="0" strike="noStrike" spc="-1">
                <a:solidFill>
                  <a:srgbClr val="000000"/>
                </a:solidFill>
                <a:latin typeface="Times New Roman"/>
                <a:ea typeface="DejaVu Sans"/>
              </a:rPr>
              <a:t>Instructor: Raksha Sharma</a:t>
            </a:r>
            <a:endParaRPr lang="en-IN" sz="2800" b="0" strike="noStrike" spc="-1">
              <a:latin typeface="Arial"/>
            </a:endParaRPr>
          </a:p>
          <a:p>
            <a:pPr>
              <a:lnSpc>
                <a:spcPct val="90000"/>
              </a:lnSpc>
              <a:spcBef>
                <a:spcPts val="1001"/>
              </a:spcBef>
            </a:pPr>
            <a:r>
              <a:rPr lang="en-IN" sz="2800" b="0" strike="noStrike" spc="-1">
                <a:solidFill>
                  <a:srgbClr val="000000"/>
                </a:solidFill>
                <a:latin typeface="Times New Roman"/>
                <a:ea typeface="DejaVu Sans"/>
              </a:rPr>
              <a:t>Team Members:</a:t>
            </a:r>
            <a:endParaRPr lang="en-IN" sz="2800" b="0" strike="noStrike" spc="-1">
              <a:latin typeface="Arial"/>
            </a:endParaRPr>
          </a:p>
          <a:p>
            <a:pPr marL="343080" indent="-3412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Anmol Thakur (18116014)</a:t>
            </a:r>
            <a:endParaRPr lang="en-IN" sz="2800" b="0" strike="noStrike" spc="-1">
              <a:latin typeface="Arial"/>
            </a:endParaRPr>
          </a:p>
          <a:p>
            <a:pPr marL="343080" indent="-3412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Annapareddy Nalin Prabhath (18116015)</a:t>
            </a:r>
            <a:endParaRPr lang="en-IN" sz="2800" b="0" strike="noStrike" spc="-1">
              <a:latin typeface="Arial"/>
            </a:endParaRPr>
          </a:p>
          <a:p>
            <a:pPr marL="343080" indent="-341280">
              <a:lnSpc>
                <a:spcPct val="90000"/>
              </a:lnSpc>
              <a:spcBef>
                <a:spcPts val="1001"/>
              </a:spcBef>
              <a:buClr>
                <a:srgbClr val="000000"/>
              </a:buClr>
              <a:buFont typeface="Arial"/>
              <a:buChar char="•"/>
            </a:pPr>
            <a:r>
              <a:rPr lang="en-IN" sz="2800" b="0" strike="noStrike" spc="-1">
                <a:solidFill>
                  <a:srgbClr val="000000"/>
                </a:solidFill>
                <a:latin typeface="Times New Roman"/>
                <a:ea typeface="DejaVu Sans"/>
              </a:rPr>
              <a:t>Burri Vishnu Vardhan Reddy (18116024)</a:t>
            </a:r>
            <a:endParaRPr lang="en-IN" sz="2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862200" y="72000"/>
            <a:ext cx="10513800" cy="132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3000"/>
          </a:bodyPr>
          <a:lstStyle/>
          <a:p>
            <a:pPr algn="ctr">
              <a:lnSpc>
                <a:spcPct val="90000"/>
              </a:lnSpc>
            </a:pPr>
            <a:r>
              <a:rPr lang="en-US" sz="4000" b="1" u="sng" strike="noStrike" spc="-1">
                <a:solidFill>
                  <a:srgbClr val="000000"/>
                </a:solidFill>
                <a:uFillTx/>
                <a:latin typeface="Times New Roman"/>
                <a:ea typeface="DejaVu Sans"/>
              </a:rPr>
              <a:t>Screenshot of the main function of the code which generates a model that gives the best tag for given word:</a:t>
            </a:r>
            <a:endParaRPr lang="en-IN" sz="4000" b="0" strike="noStrike" spc="-1">
              <a:latin typeface="Arial"/>
            </a:endParaRPr>
          </a:p>
        </p:txBody>
      </p:sp>
      <p:pic>
        <p:nvPicPr>
          <p:cNvPr id="79" name="Content Placeholder 4"/>
          <p:cNvPicPr/>
          <p:nvPr/>
        </p:nvPicPr>
        <p:blipFill>
          <a:blip r:embed="rId2"/>
          <a:stretch/>
        </p:blipFill>
        <p:spPr>
          <a:xfrm>
            <a:off x="3384360" y="1198080"/>
            <a:ext cx="5399640" cy="1609920"/>
          </a:xfrm>
          <a:prstGeom prst="rect">
            <a:avLst/>
          </a:prstGeom>
          <a:ln w="38160">
            <a:solidFill>
              <a:srgbClr val="000000"/>
            </a:solidFill>
            <a:miter/>
          </a:ln>
          <a:effectLst>
            <a:outerShdw blurRad="50800" dist="37674" dir="2700000" algn="tl" rotWithShape="0">
              <a:srgbClr val="000000">
                <a:alpha val="43000"/>
              </a:srgbClr>
            </a:outerShdw>
          </a:effectLst>
        </p:spPr>
      </p:pic>
      <p:pic>
        <p:nvPicPr>
          <p:cNvPr id="80" name="Content Placeholder 4_0"/>
          <p:cNvPicPr/>
          <p:nvPr/>
        </p:nvPicPr>
        <p:blipFill>
          <a:blip r:embed="rId3"/>
          <a:stretch/>
        </p:blipFill>
        <p:spPr>
          <a:xfrm>
            <a:off x="3384000" y="2952000"/>
            <a:ext cx="5399640" cy="3761640"/>
          </a:xfrm>
          <a:prstGeom prst="rect">
            <a:avLst/>
          </a:prstGeom>
          <a:ln w="38160">
            <a:solidFill>
              <a:srgbClr val="000000"/>
            </a:solidFill>
            <a:miter/>
          </a:ln>
          <a:effectLst>
            <a:outerShdw blurRad="50800" dist="37674" dir="2700000" algn="tl" rotWithShape="0">
              <a:srgbClr val="000000">
                <a:alpha val="43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838080" y="365040"/>
            <a:ext cx="10513800" cy="132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4000" b="1" u="sng" strike="noStrike" spc="-1" dirty="0">
                <a:solidFill>
                  <a:srgbClr val="000000"/>
                </a:solidFill>
                <a:uFillTx/>
                <a:latin typeface="Times New Roman"/>
                <a:ea typeface="DejaVu Sans"/>
              </a:rPr>
              <a:t>The overall accuracy of the model on test data:</a:t>
            </a:r>
            <a:endParaRPr lang="en-IN" sz="4000" b="0" strike="noStrike" spc="-1" dirty="0">
              <a:latin typeface="Arial"/>
            </a:endParaRPr>
          </a:p>
        </p:txBody>
      </p:sp>
      <p:pic>
        <p:nvPicPr>
          <p:cNvPr id="82" name="Content Placeholder 4"/>
          <p:cNvPicPr/>
          <p:nvPr/>
        </p:nvPicPr>
        <p:blipFill>
          <a:blip r:embed="rId2"/>
          <a:stretch/>
        </p:blipFill>
        <p:spPr>
          <a:xfrm>
            <a:off x="1598040" y="3240000"/>
            <a:ext cx="8996040" cy="431640"/>
          </a:xfrm>
          <a:prstGeom prst="rect">
            <a:avLst/>
          </a:prstGeom>
          <a:ln w="38160">
            <a:solidFill>
              <a:srgbClr val="000000"/>
            </a:solidFill>
            <a:miter/>
          </a:ln>
          <a:effectLst>
            <a:outerShdw blurRad="50800" dist="37674" dir="2700000" algn="tl" rotWithShape="0">
              <a:srgbClr val="000000">
                <a:alpha val="43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838080" y="216000"/>
            <a:ext cx="10513800" cy="132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n-US" sz="4000" b="1" u="sng" strike="noStrike" spc="-1">
                <a:solidFill>
                  <a:srgbClr val="000000"/>
                </a:solidFill>
                <a:uFillTx/>
                <a:latin typeface="Times New Roman"/>
                <a:ea typeface="DejaVu Sans"/>
              </a:rPr>
              <a:t>The confusion matrix for the tags in the tag-set:</a:t>
            </a:r>
            <a:endParaRPr lang="en-IN" sz="4000" b="0" strike="noStrike" spc="-1">
              <a:latin typeface="Arial"/>
            </a:endParaRPr>
          </a:p>
        </p:txBody>
      </p:sp>
      <p:pic>
        <p:nvPicPr>
          <p:cNvPr id="84" name="Content Placeholder 4_1"/>
          <p:cNvPicPr/>
          <p:nvPr/>
        </p:nvPicPr>
        <p:blipFill>
          <a:blip r:embed="rId2"/>
          <a:stretch/>
        </p:blipFill>
        <p:spPr>
          <a:xfrm>
            <a:off x="1597680" y="1512000"/>
            <a:ext cx="8996040" cy="4751640"/>
          </a:xfrm>
          <a:prstGeom prst="rect">
            <a:avLst/>
          </a:prstGeom>
          <a:ln w="38160">
            <a:solidFill>
              <a:srgbClr val="000000"/>
            </a:solidFill>
            <a:miter/>
          </a:ln>
          <a:effectLst>
            <a:outerShdw blurRad="50800" dist="37674" dir="2700000" algn="tl" rotWithShape="0">
              <a:srgbClr val="000000">
                <a:alpha val="43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838080" y="365040"/>
            <a:ext cx="10513800" cy="1323720"/>
          </a:xfrm>
          <a:prstGeom prst="rect">
            <a:avLst/>
          </a:prstGeom>
          <a:noFill/>
          <a:ln>
            <a:noFill/>
          </a:ln>
        </p:spPr>
        <p:style>
          <a:lnRef idx="0">
            <a:scrgbClr r="0" g="0" b="0"/>
          </a:lnRef>
          <a:fillRef idx="0">
            <a:scrgbClr r="0" g="0" b="0"/>
          </a:fillRef>
          <a:effectRef idx="0">
            <a:scrgbClr r="0" g="0" b="0"/>
          </a:effectRef>
          <a:fontRef idx="minor"/>
        </p:style>
      </p:sp>
      <p:pic>
        <p:nvPicPr>
          <p:cNvPr id="86" name="Content Placeholder 4_2"/>
          <p:cNvPicPr/>
          <p:nvPr/>
        </p:nvPicPr>
        <p:blipFill>
          <a:blip r:embed="rId2"/>
          <a:stretch/>
        </p:blipFill>
        <p:spPr>
          <a:xfrm>
            <a:off x="432000" y="144000"/>
            <a:ext cx="3239640" cy="3239640"/>
          </a:xfrm>
          <a:prstGeom prst="rect">
            <a:avLst/>
          </a:prstGeom>
          <a:ln w="38160">
            <a:solidFill>
              <a:srgbClr val="000000"/>
            </a:solidFill>
            <a:miter/>
          </a:ln>
          <a:effectLst>
            <a:outerShdw blurRad="50800" dist="37674" dir="2700000" algn="tl" rotWithShape="0">
              <a:srgbClr val="000000">
                <a:alpha val="43000"/>
              </a:srgbClr>
            </a:outerShdw>
          </a:effectLst>
        </p:spPr>
      </p:pic>
      <p:pic>
        <p:nvPicPr>
          <p:cNvPr id="87" name="Content Placeholder 4_4"/>
          <p:cNvPicPr/>
          <p:nvPr/>
        </p:nvPicPr>
        <p:blipFill>
          <a:blip r:embed="rId3"/>
          <a:stretch/>
        </p:blipFill>
        <p:spPr>
          <a:xfrm>
            <a:off x="4439880" y="144000"/>
            <a:ext cx="3311640" cy="3239640"/>
          </a:xfrm>
          <a:prstGeom prst="rect">
            <a:avLst/>
          </a:prstGeom>
          <a:ln w="38160">
            <a:solidFill>
              <a:srgbClr val="000000"/>
            </a:solidFill>
            <a:miter/>
          </a:ln>
          <a:effectLst>
            <a:outerShdw blurRad="50800" dist="37674" dir="2700000" algn="tl" rotWithShape="0">
              <a:srgbClr val="000000">
                <a:alpha val="43000"/>
              </a:srgbClr>
            </a:outerShdw>
          </a:effectLst>
        </p:spPr>
      </p:pic>
      <p:pic>
        <p:nvPicPr>
          <p:cNvPr id="88" name="Content Placeholder 4_5"/>
          <p:cNvPicPr/>
          <p:nvPr/>
        </p:nvPicPr>
        <p:blipFill>
          <a:blip r:embed="rId4"/>
          <a:stretch/>
        </p:blipFill>
        <p:spPr>
          <a:xfrm>
            <a:off x="8496000" y="144000"/>
            <a:ext cx="3239640" cy="3239640"/>
          </a:xfrm>
          <a:prstGeom prst="rect">
            <a:avLst/>
          </a:prstGeom>
          <a:ln w="38160">
            <a:solidFill>
              <a:srgbClr val="000000"/>
            </a:solidFill>
            <a:miter/>
          </a:ln>
          <a:effectLst>
            <a:outerShdw blurRad="50800" dist="37674" dir="2700000" algn="tl" rotWithShape="0">
              <a:srgbClr val="000000">
                <a:alpha val="43000"/>
              </a:srgbClr>
            </a:outerShdw>
          </a:effectLst>
        </p:spPr>
      </p:pic>
      <p:pic>
        <p:nvPicPr>
          <p:cNvPr id="89" name="Content Placeholder 4_6"/>
          <p:cNvPicPr/>
          <p:nvPr/>
        </p:nvPicPr>
        <p:blipFill>
          <a:blip r:embed="rId5"/>
          <a:stretch/>
        </p:blipFill>
        <p:spPr>
          <a:xfrm>
            <a:off x="8527320" y="3632400"/>
            <a:ext cx="3239640" cy="3167640"/>
          </a:xfrm>
          <a:prstGeom prst="rect">
            <a:avLst/>
          </a:prstGeom>
          <a:ln w="38160">
            <a:solidFill>
              <a:srgbClr val="000000"/>
            </a:solidFill>
            <a:miter/>
          </a:ln>
          <a:effectLst>
            <a:outerShdw blurRad="50800" dist="37674" dir="2700000" algn="tl" rotWithShape="0">
              <a:srgbClr val="000000">
                <a:alpha val="43000"/>
              </a:srgbClr>
            </a:outerShdw>
          </a:effectLst>
        </p:spPr>
      </p:pic>
      <p:pic>
        <p:nvPicPr>
          <p:cNvPr id="90" name="Content Placeholder 4_7"/>
          <p:cNvPicPr/>
          <p:nvPr/>
        </p:nvPicPr>
        <p:blipFill>
          <a:blip r:embed="rId6"/>
          <a:stretch/>
        </p:blipFill>
        <p:spPr>
          <a:xfrm>
            <a:off x="4464000" y="3618000"/>
            <a:ext cx="3311640" cy="3149640"/>
          </a:xfrm>
          <a:prstGeom prst="rect">
            <a:avLst/>
          </a:prstGeom>
          <a:ln w="38160">
            <a:solidFill>
              <a:srgbClr val="000000"/>
            </a:solidFill>
            <a:miter/>
          </a:ln>
          <a:effectLst>
            <a:outerShdw blurRad="50800" dist="37674" dir="2700000" algn="tl" rotWithShape="0">
              <a:srgbClr val="000000">
                <a:alpha val="43000"/>
              </a:srgbClr>
            </a:outerShdw>
          </a:effectLst>
        </p:spPr>
      </p:pic>
      <p:pic>
        <p:nvPicPr>
          <p:cNvPr id="91" name="Content Placeholder 4_8"/>
          <p:cNvPicPr/>
          <p:nvPr/>
        </p:nvPicPr>
        <p:blipFill>
          <a:blip r:embed="rId7"/>
          <a:stretch/>
        </p:blipFill>
        <p:spPr>
          <a:xfrm>
            <a:off x="432000" y="3618000"/>
            <a:ext cx="3239640" cy="3149640"/>
          </a:xfrm>
          <a:prstGeom prst="rect">
            <a:avLst/>
          </a:prstGeom>
          <a:ln w="38160">
            <a:solidFill>
              <a:srgbClr val="000000"/>
            </a:solidFill>
            <a:miter/>
          </a:ln>
          <a:effectLst>
            <a:outerShdw blurRad="50800" dist="37674" dir="2700000" algn="tl" rotWithShape="0">
              <a:srgbClr val="000000">
                <a:alpha val="43000"/>
              </a:srgbClr>
            </a:outerShdw>
          </a:effectLst>
        </p:spPr>
      </p:pic>
      <p:sp>
        <p:nvSpPr>
          <p:cNvPr id="92" name="CustomShape 2"/>
          <p:cNvSpPr/>
          <p:nvPr/>
        </p:nvSpPr>
        <p:spPr>
          <a:xfrm>
            <a:off x="0" y="216000"/>
            <a:ext cx="503640" cy="43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latin typeface="Arial"/>
              </a:rPr>
              <a:t>1.)</a:t>
            </a:r>
          </a:p>
        </p:txBody>
      </p:sp>
      <p:sp>
        <p:nvSpPr>
          <p:cNvPr id="93" name="CustomShape 3"/>
          <p:cNvSpPr/>
          <p:nvPr/>
        </p:nvSpPr>
        <p:spPr>
          <a:xfrm>
            <a:off x="3960000" y="175680"/>
            <a:ext cx="503640" cy="50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latin typeface="Arial"/>
              </a:rPr>
              <a:t>2.)</a:t>
            </a:r>
          </a:p>
        </p:txBody>
      </p:sp>
      <p:sp>
        <p:nvSpPr>
          <p:cNvPr id="94" name="CustomShape 4"/>
          <p:cNvSpPr/>
          <p:nvPr/>
        </p:nvSpPr>
        <p:spPr>
          <a:xfrm>
            <a:off x="7992000" y="199440"/>
            <a:ext cx="503640" cy="43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latin typeface="Arial"/>
              </a:rPr>
              <a:t>3.)</a:t>
            </a:r>
          </a:p>
        </p:txBody>
      </p:sp>
      <p:sp>
        <p:nvSpPr>
          <p:cNvPr id="95" name="CustomShape 5"/>
          <p:cNvSpPr/>
          <p:nvPr/>
        </p:nvSpPr>
        <p:spPr>
          <a:xfrm>
            <a:off x="0" y="3672000"/>
            <a:ext cx="503640" cy="43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latin typeface="Arial"/>
              </a:rPr>
              <a:t>4.)</a:t>
            </a:r>
          </a:p>
        </p:txBody>
      </p:sp>
      <p:sp>
        <p:nvSpPr>
          <p:cNvPr id="96" name="CustomShape 6"/>
          <p:cNvSpPr/>
          <p:nvPr/>
        </p:nvSpPr>
        <p:spPr>
          <a:xfrm>
            <a:off x="8023320" y="3632400"/>
            <a:ext cx="503640" cy="43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latin typeface="Arial"/>
              </a:rPr>
              <a:t>6.)</a:t>
            </a:r>
          </a:p>
        </p:txBody>
      </p:sp>
      <p:sp>
        <p:nvSpPr>
          <p:cNvPr id="97" name="CustomShape 7"/>
          <p:cNvSpPr/>
          <p:nvPr/>
        </p:nvSpPr>
        <p:spPr>
          <a:xfrm>
            <a:off x="3960000" y="3672000"/>
            <a:ext cx="503640" cy="431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latin typeface="Arial"/>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830160" y="72000"/>
            <a:ext cx="10513800" cy="132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pPr>
            <a:r>
              <a:rPr lang="en-US" sz="4000" b="1" u="sng" strike="noStrike" spc="-1">
                <a:solidFill>
                  <a:srgbClr val="000000"/>
                </a:solidFill>
                <a:uFillTx/>
                <a:latin typeface="Times New Roman"/>
                <a:ea typeface="DejaVu Sans"/>
              </a:rPr>
              <a:t>Analysis of the system:</a:t>
            </a:r>
            <a:endParaRPr lang="en-IN" sz="4000" b="0" strike="noStrike" spc="-1">
              <a:latin typeface="Arial"/>
            </a:endParaRPr>
          </a:p>
        </p:txBody>
      </p:sp>
      <p:sp>
        <p:nvSpPr>
          <p:cNvPr id="99" name="CustomShape 2"/>
          <p:cNvSpPr/>
          <p:nvPr/>
        </p:nvSpPr>
        <p:spPr>
          <a:xfrm>
            <a:off x="781200" y="849240"/>
            <a:ext cx="10513800" cy="593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6800" algn="just">
              <a:lnSpc>
                <a:spcPct val="90000"/>
              </a:lnSpc>
              <a:spcBef>
                <a:spcPts val="1001"/>
              </a:spcBef>
              <a:buClr>
                <a:srgbClr val="000000"/>
              </a:buClr>
              <a:buFont typeface="Arial"/>
              <a:buChar char="•"/>
            </a:pPr>
            <a:r>
              <a:rPr lang="en-US" sz="2800" b="0" strike="noStrike" spc="-1" dirty="0">
                <a:solidFill>
                  <a:srgbClr val="000000"/>
                </a:solidFill>
                <a:latin typeface="Times New Roman"/>
                <a:ea typeface="DejaVu Sans"/>
              </a:rPr>
              <a:t>We implemented a </a:t>
            </a:r>
            <a:r>
              <a:rPr lang="en-US" sz="2800" spc="-1" dirty="0">
                <a:solidFill>
                  <a:srgbClr val="000000"/>
                </a:solidFill>
                <a:latin typeface="Times New Roman"/>
                <a:ea typeface="DejaVu Sans"/>
              </a:rPr>
              <a:t>classification </a:t>
            </a:r>
            <a:r>
              <a:rPr lang="en-US" sz="2800" b="0" strike="noStrike" spc="-1" dirty="0">
                <a:solidFill>
                  <a:srgbClr val="000000"/>
                </a:solidFill>
                <a:latin typeface="Times New Roman"/>
                <a:ea typeface="DejaVu Sans"/>
              </a:rPr>
              <a:t>model for generating the best tag for the given word. The frequency count of all the tags associated with a single word was calculated and the max frequency tag was selected as the best tag for the given word. </a:t>
            </a:r>
            <a:endParaRPr lang="en-IN" sz="2800" b="0" strike="noStrike" spc="-1" dirty="0">
              <a:latin typeface="Arial"/>
            </a:endParaRPr>
          </a:p>
          <a:p>
            <a:pPr marL="228600" indent="-226800" algn="just">
              <a:lnSpc>
                <a:spcPct val="90000"/>
              </a:lnSpc>
              <a:spcBef>
                <a:spcPts val="1001"/>
              </a:spcBef>
              <a:buClr>
                <a:srgbClr val="000000"/>
              </a:buClr>
              <a:buFont typeface="Arial"/>
              <a:buChar char="•"/>
            </a:pPr>
            <a:r>
              <a:rPr lang="en-US" sz="2800" b="0" strike="noStrike" spc="-1" dirty="0">
                <a:solidFill>
                  <a:srgbClr val="000000"/>
                </a:solidFill>
                <a:latin typeface="Times New Roman"/>
                <a:ea typeface="DejaVu Sans"/>
              </a:rPr>
              <a:t>The accuracy was found using the actual tag values from the test corpus and the predicted tag values from the finalized train corpus for the same word. The predicted tag values were calculated using the above model. </a:t>
            </a:r>
            <a:endParaRPr lang="en-IN" sz="2800" b="0" strike="noStrike" spc="-1" dirty="0">
              <a:latin typeface="Arial"/>
            </a:endParaRPr>
          </a:p>
          <a:p>
            <a:pPr marL="228600" indent="-226800" algn="just">
              <a:lnSpc>
                <a:spcPct val="90000"/>
              </a:lnSpc>
              <a:spcBef>
                <a:spcPts val="1001"/>
              </a:spcBef>
              <a:buClr>
                <a:srgbClr val="000000"/>
              </a:buClr>
              <a:buFont typeface="Arial"/>
              <a:buChar char="•"/>
            </a:pPr>
            <a:r>
              <a:rPr lang="en-US" sz="2800" b="0" strike="noStrike" spc="-1" dirty="0">
                <a:solidFill>
                  <a:srgbClr val="000000"/>
                </a:solidFill>
                <a:latin typeface="Times New Roman"/>
                <a:ea typeface="DejaVu Sans"/>
              </a:rPr>
              <a:t>For better insights regarding the performance of the model, we also calculated the confusion matrix for the above model by using the true values and the </a:t>
            </a:r>
            <a:r>
              <a:rPr lang="en-US" sz="2800" b="0" strike="noStrike" spc="-1" dirty="0" err="1">
                <a:solidFill>
                  <a:srgbClr val="000000"/>
                </a:solidFill>
                <a:latin typeface="Times New Roman"/>
                <a:ea typeface="DejaVu Sans"/>
              </a:rPr>
              <a:t>scikit</a:t>
            </a:r>
            <a:r>
              <a:rPr lang="en-US" sz="2800" b="0" strike="noStrike" spc="-1" dirty="0">
                <a:solidFill>
                  <a:srgbClr val="000000"/>
                </a:solidFill>
                <a:latin typeface="Times New Roman"/>
                <a:ea typeface="DejaVu Sans"/>
              </a:rPr>
              <a:t>-learn library. </a:t>
            </a:r>
            <a:endParaRPr lang="en-IN" sz="2800" b="0" strike="noStrike" spc="-1" dirty="0">
              <a:latin typeface="Arial"/>
            </a:endParaRPr>
          </a:p>
          <a:p>
            <a:pPr marL="228600" indent="-226800" algn="just">
              <a:lnSpc>
                <a:spcPct val="90000"/>
              </a:lnSpc>
              <a:spcBef>
                <a:spcPts val="1001"/>
              </a:spcBef>
              <a:buClr>
                <a:srgbClr val="000000"/>
              </a:buClr>
              <a:buFont typeface="Arial"/>
              <a:buChar char="•"/>
            </a:pPr>
            <a:r>
              <a:rPr lang="en-US" sz="2800" b="0" strike="noStrike" spc="-1" dirty="0">
                <a:solidFill>
                  <a:srgbClr val="000000"/>
                </a:solidFill>
                <a:latin typeface="Times New Roman"/>
                <a:ea typeface="DejaVu Sans"/>
              </a:rPr>
              <a:t>The confusion matrix shown on the previous slide resembles to an approximate diagonal matrix which confirms the high accuracy of the model.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TotalTime>
  <Words>237</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CSN-371 Assignment: Part of speech (POS) tagging for the BNC corpus</dc:title>
  <dc:subject/>
  <dc:creator>Thakur Anmol</dc:creator>
  <dc:description/>
  <cp:lastModifiedBy>Thakur Anmol</cp:lastModifiedBy>
  <cp:revision>21</cp:revision>
  <dcterms:created xsi:type="dcterms:W3CDTF">2020-10-14T14:56:16Z</dcterms:created>
  <dcterms:modified xsi:type="dcterms:W3CDTF">2020-11-19T18:20:46Z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5</vt:i4>
  </property>
</Properties>
</file>